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1522075" cy="7200900"/>
  <p:notesSz cx="6858000" cy="9144000"/>
  <p:custDataLst>
    <p:tags r:id="rId47"/>
  </p:custDataLst>
  <p:defaultTextStyle>
    <a:defPPr>
      <a:defRPr lang="zh-CN"/>
    </a:defPPr>
    <a:lvl1pPr marL="0" algn="l" defTabSz="1069848" rtl="0" eaLnBrk="1" latinLnBrk="0" hangingPunct="1">
      <a:defRPr sz="2100" kern="1200">
        <a:solidFill>
          <a:schemeClr val="tx1"/>
        </a:solidFill>
        <a:latin typeface="+mn-lt"/>
        <a:ea typeface="+mn-ea"/>
        <a:cs typeface="+mn-cs"/>
      </a:defRPr>
    </a:lvl1pPr>
    <a:lvl2pPr marL="534924" algn="l" defTabSz="1069848" rtl="0" eaLnBrk="1" latinLnBrk="0" hangingPunct="1">
      <a:defRPr sz="2100" kern="1200">
        <a:solidFill>
          <a:schemeClr val="tx1"/>
        </a:solidFill>
        <a:latin typeface="+mn-lt"/>
        <a:ea typeface="+mn-ea"/>
        <a:cs typeface="+mn-cs"/>
      </a:defRPr>
    </a:lvl2pPr>
    <a:lvl3pPr marL="1069848" algn="l" defTabSz="1069848" rtl="0" eaLnBrk="1" latinLnBrk="0" hangingPunct="1">
      <a:defRPr sz="2100" kern="1200">
        <a:solidFill>
          <a:schemeClr val="tx1"/>
        </a:solidFill>
        <a:latin typeface="+mn-lt"/>
        <a:ea typeface="+mn-ea"/>
        <a:cs typeface="+mn-cs"/>
      </a:defRPr>
    </a:lvl3pPr>
    <a:lvl4pPr marL="1604772" algn="l" defTabSz="1069848" rtl="0" eaLnBrk="1" latinLnBrk="0" hangingPunct="1">
      <a:defRPr sz="2100" kern="1200">
        <a:solidFill>
          <a:schemeClr val="tx1"/>
        </a:solidFill>
        <a:latin typeface="+mn-lt"/>
        <a:ea typeface="+mn-ea"/>
        <a:cs typeface="+mn-cs"/>
      </a:defRPr>
    </a:lvl4pPr>
    <a:lvl5pPr marL="2139696" algn="l" defTabSz="1069848" rtl="0" eaLnBrk="1" latinLnBrk="0" hangingPunct="1">
      <a:defRPr sz="2100" kern="1200">
        <a:solidFill>
          <a:schemeClr val="tx1"/>
        </a:solidFill>
        <a:latin typeface="+mn-lt"/>
        <a:ea typeface="+mn-ea"/>
        <a:cs typeface="+mn-cs"/>
      </a:defRPr>
    </a:lvl5pPr>
    <a:lvl6pPr marL="2674620" algn="l" defTabSz="1069848" rtl="0" eaLnBrk="1" latinLnBrk="0" hangingPunct="1">
      <a:defRPr sz="2100" kern="1200">
        <a:solidFill>
          <a:schemeClr val="tx1"/>
        </a:solidFill>
        <a:latin typeface="+mn-lt"/>
        <a:ea typeface="+mn-ea"/>
        <a:cs typeface="+mn-cs"/>
      </a:defRPr>
    </a:lvl6pPr>
    <a:lvl7pPr marL="3209544" algn="l" defTabSz="1069848" rtl="0" eaLnBrk="1" latinLnBrk="0" hangingPunct="1">
      <a:defRPr sz="2100" kern="1200">
        <a:solidFill>
          <a:schemeClr val="tx1"/>
        </a:solidFill>
        <a:latin typeface="+mn-lt"/>
        <a:ea typeface="+mn-ea"/>
        <a:cs typeface="+mn-cs"/>
      </a:defRPr>
    </a:lvl7pPr>
    <a:lvl8pPr marL="3744468" algn="l" defTabSz="1069848" rtl="0" eaLnBrk="1" latinLnBrk="0" hangingPunct="1">
      <a:defRPr sz="2100" kern="1200">
        <a:solidFill>
          <a:schemeClr val="tx1"/>
        </a:solidFill>
        <a:latin typeface="+mn-lt"/>
        <a:ea typeface="+mn-ea"/>
        <a:cs typeface="+mn-cs"/>
      </a:defRPr>
    </a:lvl8pPr>
    <a:lvl9pPr marL="4279392" algn="l" defTabSz="1069848"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68">
          <p15:clr>
            <a:srgbClr val="A4A3A4"/>
          </p15:clr>
        </p15:guide>
        <p15:guide id="2" pos="362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LL" initials="z" lastIdx="14" clrIdx="0">
    <p:extLst>
      <p:ext uri="{19B8F6BF-5375-455C-9EA6-DF929625EA0E}">
        <p15:presenceInfo xmlns:p15="http://schemas.microsoft.com/office/powerpoint/2012/main" xmlns="" userId="JI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60000"/>
    <a:srgbClr val="FCA30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164" y="-186"/>
      </p:cViewPr>
      <p:guideLst>
        <p:guide orient="horz" pos="2268"/>
        <p:guide pos="3629"/>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C03DA-8B7D-447E-9C29-3A60D78EE7F9}" type="datetimeFigureOut">
              <a:rPr lang="zh-CN" altLang="en-US" smtClean="0"/>
              <a:pPr/>
              <a:t>2017/11/30 Thursday</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924613-4AE4-47A1-995F-688A24B34954}" type="slidenum">
              <a:rPr lang="zh-CN" altLang="en-US" smtClean="0"/>
              <a:pPr/>
              <a:t>‹#›</a:t>
            </a:fld>
            <a:endParaRPr lang="zh-CN" altLang="en-US"/>
          </a:p>
        </p:txBody>
      </p:sp>
    </p:spTree>
    <p:extLst>
      <p:ext uri="{BB962C8B-B14F-4D97-AF65-F5344CB8AC3E}">
        <p14:creationId xmlns:p14="http://schemas.microsoft.com/office/powerpoint/2010/main" xmlns="" val="2979978451"/>
      </p:ext>
    </p:extLst>
  </p:cSld>
  <p:clrMap bg1="lt1" tx1="dk1" bg2="lt2" tx2="dk2" accent1="accent1" accent2="accent2" accent3="accent3" accent4="accent4" accent5="accent5" accent6="accent6" hlink="hlink" folHlink="folHlink"/>
  <p:notesStyle>
    <a:lvl1pPr marL="0" algn="l" defTabSz="1069848" rtl="0" eaLnBrk="1" latinLnBrk="0" hangingPunct="1">
      <a:defRPr sz="1400" kern="1200">
        <a:solidFill>
          <a:schemeClr val="tx1"/>
        </a:solidFill>
        <a:latin typeface="+mn-lt"/>
        <a:ea typeface="+mn-ea"/>
        <a:cs typeface="+mn-cs"/>
      </a:defRPr>
    </a:lvl1pPr>
    <a:lvl2pPr marL="534924" algn="l" defTabSz="1069848" rtl="0" eaLnBrk="1" latinLnBrk="0" hangingPunct="1">
      <a:defRPr sz="1400" kern="1200">
        <a:solidFill>
          <a:schemeClr val="tx1"/>
        </a:solidFill>
        <a:latin typeface="+mn-lt"/>
        <a:ea typeface="+mn-ea"/>
        <a:cs typeface="+mn-cs"/>
      </a:defRPr>
    </a:lvl2pPr>
    <a:lvl3pPr marL="1069848" algn="l" defTabSz="1069848" rtl="0" eaLnBrk="1" latinLnBrk="0" hangingPunct="1">
      <a:defRPr sz="1400" kern="1200">
        <a:solidFill>
          <a:schemeClr val="tx1"/>
        </a:solidFill>
        <a:latin typeface="+mn-lt"/>
        <a:ea typeface="+mn-ea"/>
        <a:cs typeface="+mn-cs"/>
      </a:defRPr>
    </a:lvl3pPr>
    <a:lvl4pPr marL="1604772" algn="l" defTabSz="1069848" rtl="0" eaLnBrk="1" latinLnBrk="0" hangingPunct="1">
      <a:defRPr sz="1400" kern="1200">
        <a:solidFill>
          <a:schemeClr val="tx1"/>
        </a:solidFill>
        <a:latin typeface="+mn-lt"/>
        <a:ea typeface="+mn-ea"/>
        <a:cs typeface="+mn-cs"/>
      </a:defRPr>
    </a:lvl4pPr>
    <a:lvl5pPr marL="2139696" algn="l" defTabSz="1069848" rtl="0" eaLnBrk="1" latinLnBrk="0" hangingPunct="1">
      <a:defRPr sz="1400" kern="1200">
        <a:solidFill>
          <a:schemeClr val="tx1"/>
        </a:solidFill>
        <a:latin typeface="+mn-lt"/>
        <a:ea typeface="+mn-ea"/>
        <a:cs typeface="+mn-cs"/>
      </a:defRPr>
    </a:lvl5pPr>
    <a:lvl6pPr marL="2674620" algn="l" defTabSz="1069848" rtl="0" eaLnBrk="1" latinLnBrk="0" hangingPunct="1">
      <a:defRPr sz="1400" kern="1200">
        <a:solidFill>
          <a:schemeClr val="tx1"/>
        </a:solidFill>
        <a:latin typeface="+mn-lt"/>
        <a:ea typeface="+mn-ea"/>
        <a:cs typeface="+mn-cs"/>
      </a:defRPr>
    </a:lvl6pPr>
    <a:lvl7pPr marL="3209544" algn="l" defTabSz="1069848" rtl="0" eaLnBrk="1" latinLnBrk="0" hangingPunct="1">
      <a:defRPr sz="1400" kern="1200">
        <a:solidFill>
          <a:schemeClr val="tx1"/>
        </a:solidFill>
        <a:latin typeface="+mn-lt"/>
        <a:ea typeface="+mn-ea"/>
        <a:cs typeface="+mn-cs"/>
      </a:defRPr>
    </a:lvl7pPr>
    <a:lvl8pPr marL="3744468" algn="l" defTabSz="1069848" rtl="0" eaLnBrk="1" latinLnBrk="0" hangingPunct="1">
      <a:defRPr sz="1400" kern="1200">
        <a:solidFill>
          <a:schemeClr val="tx1"/>
        </a:solidFill>
        <a:latin typeface="+mn-lt"/>
        <a:ea typeface="+mn-ea"/>
        <a:cs typeface="+mn-cs"/>
      </a:defRPr>
    </a:lvl8pPr>
    <a:lvl9pPr marL="4279392" algn="l" defTabSz="1069848"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1</a:t>
            </a:fld>
            <a:endParaRPr lang="zh-CN" altLang="en-US"/>
          </a:p>
        </p:txBody>
      </p:sp>
    </p:spTree>
    <p:extLst>
      <p:ext uri="{BB962C8B-B14F-4D97-AF65-F5344CB8AC3E}">
        <p14:creationId xmlns:p14="http://schemas.microsoft.com/office/powerpoint/2010/main" xmlns="" val="1050232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10</a:t>
            </a:fld>
            <a:endParaRPr lang="zh-CN" altLang="en-US"/>
          </a:p>
        </p:txBody>
      </p:sp>
    </p:spTree>
    <p:extLst>
      <p:ext uri="{BB962C8B-B14F-4D97-AF65-F5344CB8AC3E}">
        <p14:creationId xmlns:p14="http://schemas.microsoft.com/office/powerpoint/2010/main" xmlns="" val="3144808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11</a:t>
            </a:fld>
            <a:endParaRPr lang="zh-CN" altLang="en-US"/>
          </a:p>
        </p:txBody>
      </p:sp>
    </p:spTree>
    <p:extLst>
      <p:ext uri="{BB962C8B-B14F-4D97-AF65-F5344CB8AC3E}">
        <p14:creationId xmlns:p14="http://schemas.microsoft.com/office/powerpoint/2010/main" xmlns="" val="449261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12</a:t>
            </a:fld>
            <a:endParaRPr lang="zh-CN" altLang="en-US"/>
          </a:p>
        </p:txBody>
      </p:sp>
    </p:spTree>
    <p:extLst>
      <p:ext uri="{BB962C8B-B14F-4D97-AF65-F5344CB8AC3E}">
        <p14:creationId xmlns:p14="http://schemas.microsoft.com/office/powerpoint/2010/main" xmlns="" val="1983375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13</a:t>
            </a:fld>
            <a:endParaRPr lang="zh-CN" altLang="en-US"/>
          </a:p>
        </p:txBody>
      </p:sp>
    </p:spTree>
    <p:extLst>
      <p:ext uri="{BB962C8B-B14F-4D97-AF65-F5344CB8AC3E}">
        <p14:creationId xmlns:p14="http://schemas.microsoft.com/office/powerpoint/2010/main" xmlns="" val="2815336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14</a:t>
            </a:fld>
            <a:endParaRPr lang="zh-CN" altLang="en-US"/>
          </a:p>
        </p:txBody>
      </p:sp>
    </p:spTree>
    <p:extLst>
      <p:ext uri="{BB962C8B-B14F-4D97-AF65-F5344CB8AC3E}">
        <p14:creationId xmlns:p14="http://schemas.microsoft.com/office/powerpoint/2010/main" xmlns="" val="2665013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15</a:t>
            </a:fld>
            <a:endParaRPr lang="zh-CN" altLang="en-US"/>
          </a:p>
        </p:txBody>
      </p:sp>
    </p:spTree>
    <p:extLst>
      <p:ext uri="{BB962C8B-B14F-4D97-AF65-F5344CB8AC3E}">
        <p14:creationId xmlns:p14="http://schemas.microsoft.com/office/powerpoint/2010/main" xmlns="" val="422538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16</a:t>
            </a:fld>
            <a:endParaRPr lang="zh-CN" altLang="en-US"/>
          </a:p>
        </p:txBody>
      </p:sp>
    </p:spTree>
    <p:extLst>
      <p:ext uri="{BB962C8B-B14F-4D97-AF65-F5344CB8AC3E}">
        <p14:creationId xmlns:p14="http://schemas.microsoft.com/office/powerpoint/2010/main" xmlns="" val="1182113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17</a:t>
            </a:fld>
            <a:endParaRPr lang="zh-CN" altLang="en-US"/>
          </a:p>
        </p:txBody>
      </p:sp>
    </p:spTree>
    <p:extLst>
      <p:ext uri="{BB962C8B-B14F-4D97-AF65-F5344CB8AC3E}">
        <p14:creationId xmlns:p14="http://schemas.microsoft.com/office/powerpoint/2010/main" xmlns="" val="3144808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18</a:t>
            </a:fld>
            <a:endParaRPr lang="zh-CN" altLang="en-US"/>
          </a:p>
        </p:txBody>
      </p:sp>
    </p:spTree>
    <p:extLst>
      <p:ext uri="{BB962C8B-B14F-4D97-AF65-F5344CB8AC3E}">
        <p14:creationId xmlns:p14="http://schemas.microsoft.com/office/powerpoint/2010/main" xmlns="" val="3850734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19</a:t>
            </a:fld>
            <a:endParaRPr lang="zh-CN" altLang="en-US"/>
          </a:p>
        </p:txBody>
      </p:sp>
    </p:spTree>
    <p:extLst>
      <p:ext uri="{BB962C8B-B14F-4D97-AF65-F5344CB8AC3E}">
        <p14:creationId xmlns:p14="http://schemas.microsoft.com/office/powerpoint/2010/main" xmlns="" val="3144808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2</a:t>
            </a:fld>
            <a:endParaRPr lang="zh-CN" altLang="en-US"/>
          </a:p>
        </p:txBody>
      </p:sp>
    </p:spTree>
    <p:extLst>
      <p:ext uri="{BB962C8B-B14F-4D97-AF65-F5344CB8AC3E}">
        <p14:creationId xmlns:p14="http://schemas.microsoft.com/office/powerpoint/2010/main" xmlns="" val="2536766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20</a:t>
            </a:fld>
            <a:endParaRPr lang="zh-CN" altLang="en-US"/>
          </a:p>
        </p:txBody>
      </p:sp>
    </p:spTree>
    <p:extLst>
      <p:ext uri="{BB962C8B-B14F-4D97-AF65-F5344CB8AC3E}">
        <p14:creationId xmlns:p14="http://schemas.microsoft.com/office/powerpoint/2010/main" xmlns="" val="2416577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21</a:t>
            </a:fld>
            <a:endParaRPr lang="zh-CN" altLang="en-US"/>
          </a:p>
        </p:txBody>
      </p:sp>
    </p:spTree>
    <p:extLst>
      <p:ext uri="{BB962C8B-B14F-4D97-AF65-F5344CB8AC3E}">
        <p14:creationId xmlns:p14="http://schemas.microsoft.com/office/powerpoint/2010/main" xmlns="" val="1983375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22</a:t>
            </a:fld>
            <a:endParaRPr lang="zh-CN" altLang="en-US"/>
          </a:p>
        </p:txBody>
      </p:sp>
    </p:spTree>
    <p:extLst>
      <p:ext uri="{BB962C8B-B14F-4D97-AF65-F5344CB8AC3E}">
        <p14:creationId xmlns:p14="http://schemas.microsoft.com/office/powerpoint/2010/main" xmlns="" val="1983375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23</a:t>
            </a:fld>
            <a:endParaRPr lang="zh-CN" altLang="en-US"/>
          </a:p>
        </p:txBody>
      </p:sp>
    </p:spTree>
    <p:extLst>
      <p:ext uri="{BB962C8B-B14F-4D97-AF65-F5344CB8AC3E}">
        <p14:creationId xmlns:p14="http://schemas.microsoft.com/office/powerpoint/2010/main" xmlns="" val="1983375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24</a:t>
            </a:fld>
            <a:endParaRPr lang="zh-CN" altLang="en-US"/>
          </a:p>
        </p:txBody>
      </p:sp>
    </p:spTree>
    <p:extLst>
      <p:ext uri="{BB962C8B-B14F-4D97-AF65-F5344CB8AC3E}">
        <p14:creationId xmlns:p14="http://schemas.microsoft.com/office/powerpoint/2010/main" xmlns="" val="1983375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25</a:t>
            </a:fld>
            <a:endParaRPr lang="zh-CN" altLang="en-US"/>
          </a:p>
        </p:txBody>
      </p:sp>
    </p:spTree>
    <p:extLst>
      <p:ext uri="{BB962C8B-B14F-4D97-AF65-F5344CB8AC3E}">
        <p14:creationId xmlns:p14="http://schemas.microsoft.com/office/powerpoint/2010/main" xmlns="" val="3912071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26</a:t>
            </a:fld>
            <a:endParaRPr lang="zh-CN" altLang="en-US"/>
          </a:p>
        </p:txBody>
      </p:sp>
    </p:spTree>
    <p:extLst>
      <p:ext uri="{BB962C8B-B14F-4D97-AF65-F5344CB8AC3E}">
        <p14:creationId xmlns:p14="http://schemas.microsoft.com/office/powerpoint/2010/main" xmlns="" val="2804825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27</a:t>
            </a:fld>
            <a:endParaRPr lang="zh-CN" altLang="en-US"/>
          </a:p>
        </p:txBody>
      </p:sp>
    </p:spTree>
    <p:extLst>
      <p:ext uri="{BB962C8B-B14F-4D97-AF65-F5344CB8AC3E}">
        <p14:creationId xmlns:p14="http://schemas.microsoft.com/office/powerpoint/2010/main" xmlns="" val="3835958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28</a:t>
            </a:fld>
            <a:endParaRPr lang="zh-CN" altLang="en-US"/>
          </a:p>
        </p:txBody>
      </p:sp>
    </p:spTree>
    <p:extLst>
      <p:ext uri="{BB962C8B-B14F-4D97-AF65-F5344CB8AC3E}">
        <p14:creationId xmlns:p14="http://schemas.microsoft.com/office/powerpoint/2010/main" xmlns="" val="1277248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29</a:t>
            </a:fld>
            <a:endParaRPr lang="zh-CN" altLang="en-US"/>
          </a:p>
        </p:txBody>
      </p:sp>
    </p:spTree>
    <p:extLst>
      <p:ext uri="{BB962C8B-B14F-4D97-AF65-F5344CB8AC3E}">
        <p14:creationId xmlns:p14="http://schemas.microsoft.com/office/powerpoint/2010/main" xmlns="" val="190119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3</a:t>
            </a:fld>
            <a:endParaRPr lang="zh-CN" altLang="en-US"/>
          </a:p>
        </p:txBody>
      </p:sp>
    </p:spTree>
    <p:extLst>
      <p:ext uri="{BB962C8B-B14F-4D97-AF65-F5344CB8AC3E}">
        <p14:creationId xmlns:p14="http://schemas.microsoft.com/office/powerpoint/2010/main" xmlns="" val="2536766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30</a:t>
            </a:fld>
            <a:endParaRPr lang="zh-CN" altLang="en-US"/>
          </a:p>
        </p:txBody>
      </p:sp>
    </p:spTree>
    <p:extLst>
      <p:ext uri="{BB962C8B-B14F-4D97-AF65-F5344CB8AC3E}">
        <p14:creationId xmlns:p14="http://schemas.microsoft.com/office/powerpoint/2010/main" xmlns="" val="1217576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31</a:t>
            </a:fld>
            <a:endParaRPr lang="zh-CN" altLang="en-US"/>
          </a:p>
        </p:txBody>
      </p:sp>
    </p:spTree>
    <p:extLst>
      <p:ext uri="{BB962C8B-B14F-4D97-AF65-F5344CB8AC3E}">
        <p14:creationId xmlns:p14="http://schemas.microsoft.com/office/powerpoint/2010/main" xmlns="" val="2110602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32</a:t>
            </a:fld>
            <a:endParaRPr lang="zh-CN" altLang="en-US"/>
          </a:p>
        </p:txBody>
      </p:sp>
    </p:spTree>
    <p:extLst>
      <p:ext uri="{BB962C8B-B14F-4D97-AF65-F5344CB8AC3E}">
        <p14:creationId xmlns:p14="http://schemas.microsoft.com/office/powerpoint/2010/main" xmlns="" val="44035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33</a:t>
            </a:fld>
            <a:endParaRPr lang="zh-CN" altLang="en-US"/>
          </a:p>
        </p:txBody>
      </p:sp>
    </p:spTree>
    <p:extLst>
      <p:ext uri="{BB962C8B-B14F-4D97-AF65-F5344CB8AC3E}">
        <p14:creationId xmlns:p14="http://schemas.microsoft.com/office/powerpoint/2010/main" xmlns="" val="1335947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34</a:t>
            </a:fld>
            <a:endParaRPr lang="zh-CN" altLang="en-US"/>
          </a:p>
        </p:txBody>
      </p:sp>
    </p:spTree>
    <p:extLst>
      <p:ext uri="{BB962C8B-B14F-4D97-AF65-F5344CB8AC3E}">
        <p14:creationId xmlns:p14="http://schemas.microsoft.com/office/powerpoint/2010/main" xmlns="" val="131000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35</a:t>
            </a:fld>
            <a:endParaRPr lang="zh-CN" altLang="en-US"/>
          </a:p>
        </p:txBody>
      </p:sp>
    </p:spTree>
    <p:extLst>
      <p:ext uri="{BB962C8B-B14F-4D97-AF65-F5344CB8AC3E}">
        <p14:creationId xmlns:p14="http://schemas.microsoft.com/office/powerpoint/2010/main" xmlns="" val="3691324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36</a:t>
            </a:fld>
            <a:endParaRPr lang="zh-CN" altLang="en-US"/>
          </a:p>
        </p:txBody>
      </p:sp>
    </p:spTree>
    <p:extLst>
      <p:ext uri="{BB962C8B-B14F-4D97-AF65-F5344CB8AC3E}">
        <p14:creationId xmlns:p14="http://schemas.microsoft.com/office/powerpoint/2010/main" xmlns="" val="3062958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37</a:t>
            </a:fld>
            <a:endParaRPr lang="zh-CN" altLang="en-US"/>
          </a:p>
        </p:txBody>
      </p:sp>
    </p:spTree>
    <p:extLst>
      <p:ext uri="{BB962C8B-B14F-4D97-AF65-F5344CB8AC3E}">
        <p14:creationId xmlns:p14="http://schemas.microsoft.com/office/powerpoint/2010/main" xmlns="" val="601417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38</a:t>
            </a:fld>
            <a:endParaRPr lang="zh-CN" altLang="en-US"/>
          </a:p>
        </p:txBody>
      </p:sp>
    </p:spTree>
    <p:extLst>
      <p:ext uri="{BB962C8B-B14F-4D97-AF65-F5344CB8AC3E}">
        <p14:creationId xmlns:p14="http://schemas.microsoft.com/office/powerpoint/2010/main" xmlns="" val="1098022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39</a:t>
            </a:fld>
            <a:endParaRPr lang="zh-CN" altLang="en-US"/>
          </a:p>
        </p:txBody>
      </p:sp>
    </p:spTree>
    <p:extLst>
      <p:ext uri="{BB962C8B-B14F-4D97-AF65-F5344CB8AC3E}">
        <p14:creationId xmlns:p14="http://schemas.microsoft.com/office/powerpoint/2010/main" xmlns="" val="329828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4</a:t>
            </a:fld>
            <a:endParaRPr lang="zh-CN" altLang="en-US"/>
          </a:p>
        </p:txBody>
      </p:sp>
    </p:spTree>
    <p:extLst>
      <p:ext uri="{BB962C8B-B14F-4D97-AF65-F5344CB8AC3E}">
        <p14:creationId xmlns:p14="http://schemas.microsoft.com/office/powerpoint/2010/main" xmlns="" val="19833753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40</a:t>
            </a:fld>
            <a:endParaRPr lang="zh-CN" altLang="en-US"/>
          </a:p>
        </p:txBody>
      </p:sp>
    </p:spTree>
    <p:extLst>
      <p:ext uri="{BB962C8B-B14F-4D97-AF65-F5344CB8AC3E}">
        <p14:creationId xmlns:p14="http://schemas.microsoft.com/office/powerpoint/2010/main" xmlns="" val="1256583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41</a:t>
            </a:fld>
            <a:endParaRPr lang="zh-CN" altLang="en-US"/>
          </a:p>
        </p:txBody>
      </p:sp>
    </p:spTree>
    <p:extLst>
      <p:ext uri="{BB962C8B-B14F-4D97-AF65-F5344CB8AC3E}">
        <p14:creationId xmlns:p14="http://schemas.microsoft.com/office/powerpoint/2010/main" xmlns="" val="42866027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42</a:t>
            </a:fld>
            <a:endParaRPr lang="zh-CN" altLang="en-US"/>
          </a:p>
        </p:txBody>
      </p:sp>
    </p:spTree>
    <p:extLst>
      <p:ext uri="{BB962C8B-B14F-4D97-AF65-F5344CB8AC3E}">
        <p14:creationId xmlns:p14="http://schemas.microsoft.com/office/powerpoint/2010/main" xmlns="" val="2089286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43</a:t>
            </a:fld>
            <a:endParaRPr lang="zh-CN" altLang="en-US"/>
          </a:p>
        </p:txBody>
      </p:sp>
    </p:spTree>
    <p:extLst>
      <p:ext uri="{BB962C8B-B14F-4D97-AF65-F5344CB8AC3E}">
        <p14:creationId xmlns:p14="http://schemas.microsoft.com/office/powerpoint/2010/main" xmlns="" val="9358934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44</a:t>
            </a:fld>
            <a:endParaRPr lang="zh-CN" altLang="en-US"/>
          </a:p>
        </p:txBody>
      </p:sp>
    </p:spTree>
    <p:extLst>
      <p:ext uri="{BB962C8B-B14F-4D97-AF65-F5344CB8AC3E}">
        <p14:creationId xmlns:p14="http://schemas.microsoft.com/office/powerpoint/2010/main" xmlns="" val="2002955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5</a:t>
            </a:fld>
            <a:endParaRPr lang="zh-CN" altLang="en-US"/>
          </a:p>
        </p:txBody>
      </p:sp>
    </p:spTree>
    <p:extLst>
      <p:ext uri="{BB962C8B-B14F-4D97-AF65-F5344CB8AC3E}">
        <p14:creationId xmlns:p14="http://schemas.microsoft.com/office/powerpoint/2010/main" xmlns="" val="314480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6</a:t>
            </a:fld>
            <a:endParaRPr lang="zh-CN" altLang="en-US"/>
          </a:p>
        </p:txBody>
      </p:sp>
    </p:spTree>
    <p:extLst>
      <p:ext uri="{BB962C8B-B14F-4D97-AF65-F5344CB8AC3E}">
        <p14:creationId xmlns:p14="http://schemas.microsoft.com/office/powerpoint/2010/main" xmlns="" val="3144808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7</a:t>
            </a:fld>
            <a:endParaRPr lang="zh-CN" altLang="en-US"/>
          </a:p>
        </p:txBody>
      </p:sp>
    </p:spTree>
    <p:extLst>
      <p:ext uri="{BB962C8B-B14F-4D97-AF65-F5344CB8AC3E}">
        <p14:creationId xmlns:p14="http://schemas.microsoft.com/office/powerpoint/2010/main" xmlns="" val="3144808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8</a:t>
            </a:fld>
            <a:endParaRPr lang="zh-CN" altLang="en-US"/>
          </a:p>
        </p:txBody>
      </p:sp>
    </p:spTree>
    <p:extLst>
      <p:ext uri="{BB962C8B-B14F-4D97-AF65-F5344CB8AC3E}">
        <p14:creationId xmlns:p14="http://schemas.microsoft.com/office/powerpoint/2010/main" xmlns="" val="1195470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9</a:t>
            </a:fld>
            <a:endParaRPr lang="zh-CN" altLang="en-US"/>
          </a:p>
        </p:txBody>
      </p:sp>
    </p:spTree>
    <p:extLst>
      <p:ext uri="{BB962C8B-B14F-4D97-AF65-F5344CB8AC3E}">
        <p14:creationId xmlns:p14="http://schemas.microsoft.com/office/powerpoint/2010/main" xmlns="" val="3144808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64156" y="2236947"/>
            <a:ext cx="9793764" cy="1543526"/>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728311" y="4080510"/>
            <a:ext cx="8065453" cy="1840230"/>
          </a:xfrm>
        </p:spPr>
        <p:txBody>
          <a:bodyPr/>
          <a:lstStyle>
            <a:lvl1pPr marL="0" indent="0" algn="ctr">
              <a:buNone/>
              <a:defRPr>
                <a:solidFill>
                  <a:schemeClr val="tx1">
                    <a:tint val="75000"/>
                  </a:schemeClr>
                </a:solidFill>
              </a:defRPr>
            </a:lvl1pPr>
            <a:lvl2pPr marL="534924" indent="0" algn="ctr">
              <a:buNone/>
              <a:defRPr>
                <a:solidFill>
                  <a:schemeClr val="tx1">
                    <a:tint val="75000"/>
                  </a:schemeClr>
                </a:solidFill>
              </a:defRPr>
            </a:lvl2pPr>
            <a:lvl3pPr marL="1069848" indent="0" algn="ctr">
              <a:buNone/>
              <a:defRPr>
                <a:solidFill>
                  <a:schemeClr val="tx1">
                    <a:tint val="75000"/>
                  </a:schemeClr>
                </a:solidFill>
              </a:defRPr>
            </a:lvl3pPr>
            <a:lvl4pPr marL="1604772" indent="0" algn="ctr">
              <a:buNone/>
              <a:defRPr>
                <a:solidFill>
                  <a:schemeClr val="tx1">
                    <a:tint val="75000"/>
                  </a:schemeClr>
                </a:solidFill>
              </a:defRPr>
            </a:lvl4pPr>
            <a:lvl5pPr marL="2139696" indent="0" algn="ctr">
              <a:buNone/>
              <a:defRPr>
                <a:solidFill>
                  <a:schemeClr val="tx1">
                    <a:tint val="75000"/>
                  </a:schemeClr>
                </a:solidFill>
              </a:defRPr>
            </a:lvl5pPr>
            <a:lvl6pPr marL="2674620" indent="0" algn="ctr">
              <a:buNone/>
              <a:defRPr>
                <a:solidFill>
                  <a:schemeClr val="tx1">
                    <a:tint val="75000"/>
                  </a:schemeClr>
                </a:solidFill>
              </a:defRPr>
            </a:lvl6pPr>
            <a:lvl7pPr marL="3209544" indent="0" algn="ctr">
              <a:buNone/>
              <a:defRPr>
                <a:solidFill>
                  <a:schemeClr val="tx1">
                    <a:tint val="75000"/>
                  </a:schemeClr>
                </a:solidFill>
              </a:defRPr>
            </a:lvl7pPr>
            <a:lvl8pPr marL="3744468" indent="0" algn="ctr">
              <a:buNone/>
              <a:defRPr>
                <a:solidFill>
                  <a:schemeClr val="tx1">
                    <a:tint val="75000"/>
                  </a:schemeClr>
                </a:solidFill>
              </a:defRPr>
            </a:lvl8pPr>
            <a:lvl9pPr marL="4279392"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8C937AB-5291-48FC-9075-9F29944D13C7}" type="datetimeFigureOut">
              <a:rPr lang="zh-CN" altLang="en-US" smtClean="0"/>
              <a:pPr/>
              <a:t>2017/11/30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3CECD-E187-45A6-BE7A-E277637993E6}" type="slidenum">
              <a:rPr lang="zh-CN" altLang="en-US" smtClean="0"/>
              <a:pPr/>
              <a:t>‹#›</a:t>
            </a:fld>
            <a:endParaRPr lang="zh-CN" altLang="en-US"/>
          </a:p>
        </p:txBody>
      </p:sp>
    </p:spTree>
    <p:extLst>
      <p:ext uri="{BB962C8B-B14F-4D97-AF65-F5344CB8AC3E}">
        <p14:creationId xmlns:p14="http://schemas.microsoft.com/office/powerpoint/2010/main" xmlns="" val="450291217"/>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日期占位符 3"/>
          <p:cNvSpPr>
            <a:spLocks noGrp="1"/>
          </p:cNvSpPr>
          <p:nvPr>
            <p:ph type="dt" sz="half" idx="10"/>
          </p:nvPr>
        </p:nvSpPr>
        <p:spPr/>
        <p:txBody>
          <a:bodyPr/>
          <a:lstStyle/>
          <a:p>
            <a:fld id="{28C937AB-5291-48FC-9075-9F29944D13C7}" type="datetimeFigureOut">
              <a:rPr lang="zh-CN" altLang="en-US" smtClean="0"/>
              <a:pPr/>
              <a:t>2017/11/30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3CECD-E187-45A6-BE7A-E277637993E6}" type="slidenum">
              <a:rPr lang="zh-CN" altLang="en-US" smtClean="0"/>
              <a:pPr/>
              <a:t>‹#›</a:t>
            </a:fld>
            <a:endParaRPr lang="zh-CN" altLang="en-US"/>
          </a:p>
        </p:txBody>
      </p:sp>
    </p:spTree>
    <p:extLst>
      <p:ext uri="{BB962C8B-B14F-4D97-AF65-F5344CB8AC3E}">
        <p14:creationId xmlns:p14="http://schemas.microsoft.com/office/powerpoint/2010/main" xmlns="" val="3235829636"/>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525896" y="303372"/>
            <a:ext cx="3266589" cy="6450806"/>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26131" y="303372"/>
            <a:ext cx="9607730" cy="6450806"/>
          </a:xfrm>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28C937AB-5291-48FC-9075-9F29944D13C7}" type="datetimeFigureOut">
              <a:rPr lang="zh-CN" altLang="en-US" smtClean="0"/>
              <a:pPr/>
              <a:t>2017/11/30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3CECD-E187-45A6-BE7A-E277637993E6}" type="slidenum">
              <a:rPr lang="zh-CN" altLang="en-US" smtClean="0"/>
              <a:pPr/>
              <a:t>‹#›</a:t>
            </a:fld>
            <a:endParaRPr lang="zh-CN" altLang="en-US"/>
          </a:p>
        </p:txBody>
      </p:sp>
    </p:spTree>
    <p:extLst>
      <p:ext uri="{BB962C8B-B14F-4D97-AF65-F5344CB8AC3E}">
        <p14:creationId xmlns:p14="http://schemas.microsoft.com/office/powerpoint/2010/main" xmlns="" val="3461984623"/>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日期占位符 3"/>
          <p:cNvSpPr>
            <a:spLocks noGrp="1"/>
          </p:cNvSpPr>
          <p:nvPr>
            <p:ph type="dt" sz="half" idx="10"/>
          </p:nvPr>
        </p:nvSpPr>
        <p:spPr/>
        <p:txBody>
          <a:bodyPr/>
          <a:lstStyle/>
          <a:p>
            <a:fld id="{28C937AB-5291-48FC-9075-9F29944D13C7}" type="datetimeFigureOut">
              <a:rPr lang="zh-CN" altLang="en-US" smtClean="0"/>
              <a:pPr/>
              <a:t>2017/11/30 Thursday</a:t>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78A3CECD-E187-45A6-BE7A-E277637993E6}" type="slidenum">
              <a:rPr lang="zh-CN" altLang="en-US" smtClean="0"/>
              <a:pPr/>
              <a:t>‹#›</a:t>
            </a:fld>
            <a:endParaRPr lang="zh-CN" altLang="en-US"/>
          </a:p>
        </p:txBody>
      </p:sp>
    </p:spTree>
    <p:extLst>
      <p:ext uri="{BB962C8B-B14F-4D97-AF65-F5344CB8AC3E}">
        <p14:creationId xmlns:p14="http://schemas.microsoft.com/office/powerpoint/2010/main" xmlns="" val="3945495255"/>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10164" y="4627245"/>
            <a:ext cx="9793764" cy="1430179"/>
          </a:xfrm>
        </p:spPr>
        <p:txBody>
          <a:bodyPr anchor="t"/>
          <a:lstStyle>
            <a:lvl1pPr algn="l">
              <a:defRPr sz="4700" b="1" cap="all"/>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910164" y="3052049"/>
            <a:ext cx="9793764" cy="1575196"/>
          </a:xfrm>
        </p:spPr>
        <p:txBody>
          <a:bodyPr anchor="b"/>
          <a:lstStyle>
            <a:lvl1pPr marL="0" indent="0">
              <a:buNone/>
              <a:defRPr sz="2300">
                <a:solidFill>
                  <a:schemeClr val="tx1">
                    <a:tint val="75000"/>
                  </a:schemeClr>
                </a:solidFill>
              </a:defRPr>
            </a:lvl1pPr>
            <a:lvl2pPr marL="534924" indent="0">
              <a:buNone/>
              <a:defRPr sz="2100">
                <a:solidFill>
                  <a:schemeClr val="tx1">
                    <a:tint val="75000"/>
                  </a:schemeClr>
                </a:solidFill>
              </a:defRPr>
            </a:lvl2pPr>
            <a:lvl3pPr marL="1069848" indent="0">
              <a:buNone/>
              <a:defRPr sz="1900">
                <a:solidFill>
                  <a:schemeClr val="tx1">
                    <a:tint val="75000"/>
                  </a:schemeClr>
                </a:solidFill>
              </a:defRPr>
            </a:lvl3pPr>
            <a:lvl4pPr marL="1604772" indent="0">
              <a:buNone/>
              <a:defRPr sz="1600">
                <a:solidFill>
                  <a:schemeClr val="tx1">
                    <a:tint val="75000"/>
                  </a:schemeClr>
                </a:solidFill>
              </a:defRPr>
            </a:lvl4pPr>
            <a:lvl5pPr marL="2139696" indent="0">
              <a:buNone/>
              <a:defRPr sz="1600">
                <a:solidFill>
                  <a:schemeClr val="tx1">
                    <a:tint val="75000"/>
                  </a:schemeClr>
                </a:solidFill>
              </a:defRPr>
            </a:lvl5pPr>
            <a:lvl6pPr marL="2674620" indent="0">
              <a:buNone/>
              <a:defRPr sz="1600">
                <a:solidFill>
                  <a:schemeClr val="tx1">
                    <a:tint val="75000"/>
                  </a:schemeClr>
                </a:solidFill>
              </a:defRPr>
            </a:lvl6pPr>
            <a:lvl7pPr marL="3209544" indent="0">
              <a:buNone/>
              <a:defRPr sz="1600">
                <a:solidFill>
                  <a:schemeClr val="tx1">
                    <a:tint val="75000"/>
                  </a:schemeClr>
                </a:solidFill>
              </a:defRPr>
            </a:lvl7pPr>
            <a:lvl8pPr marL="3744468" indent="0">
              <a:buNone/>
              <a:defRPr sz="1600">
                <a:solidFill>
                  <a:schemeClr val="tx1">
                    <a:tint val="75000"/>
                  </a:schemeClr>
                </a:solidFill>
              </a:defRPr>
            </a:lvl8pPr>
            <a:lvl9pPr marL="4279392"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8C937AB-5291-48FC-9075-9F29944D13C7}" type="datetimeFigureOut">
              <a:rPr lang="zh-CN" altLang="en-US" smtClean="0"/>
              <a:pPr/>
              <a:t>2017/11/30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3CECD-E187-45A6-BE7A-E277637993E6}" type="slidenum">
              <a:rPr lang="zh-CN" altLang="en-US" smtClean="0"/>
              <a:pPr/>
              <a:t>‹#›</a:t>
            </a:fld>
            <a:endParaRPr lang="zh-CN" altLang="en-US"/>
          </a:p>
        </p:txBody>
      </p:sp>
    </p:spTree>
    <p:extLst>
      <p:ext uri="{BB962C8B-B14F-4D97-AF65-F5344CB8AC3E}">
        <p14:creationId xmlns:p14="http://schemas.microsoft.com/office/powerpoint/2010/main" xmlns="" val="4120685235"/>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4" name="内容占位符 3"/>
          <p:cNvSpPr>
            <a:spLocks noGrp="1"/>
          </p:cNvSpPr>
          <p:nvPr>
            <p:ph sz="half" idx="2"/>
          </p:nvPr>
        </p:nvSpPr>
        <p:spPr>
          <a:xfrm>
            <a:off x="7355326" y="1763554"/>
            <a:ext cx="6437159" cy="4990624"/>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26132" y="1763554"/>
            <a:ext cx="6437159" cy="4990624"/>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28C937AB-5291-48FC-9075-9F29944D13C7}" type="datetimeFigureOut">
              <a:rPr lang="zh-CN" altLang="en-US" smtClean="0"/>
              <a:pPr/>
              <a:t>2017/11/30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A3CECD-E187-45A6-BE7A-E277637993E6}" type="slidenum">
              <a:rPr lang="zh-CN" altLang="en-US" smtClean="0"/>
              <a:pPr/>
              <a:t>‹#›</a:t>
            </a:fld>
            <a:endParaRPr lang="zh-CN" altLang="en-US"/>
          </a:p>
        </p:txBody>
      </p:sp>
    </p:spTree>
    <p:extLst>
      <p:ext uri="{BB962C8B-B14F-4D97-AF65-F5344CB8AC3E}">
        <p14:creationId xmlns:p14="http://schemas.microsoft.com/office/powerpoint/2010/main" xmlns="" val="2662577559"/>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6" name="内容占位符 5"/>
          <p:cNvSpPr>
            <a:spLocks noGrp="1"/>
          </p:cNvSpPr>
          <p:nvPr>
            <p:ph sz="quarter" idx="4"/>
          </p:nvPr>
        </p:nvSpPr>
        <p:spPr>
          <a:xfrm>
            <a:off x="5853055" y="2283619"/>
            <a:ext cx="5092917" cy="4148852"/>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2" name="标题 1"/>
          <p:cNvSpPr>
            <a:spLocks noGrp="1"/>
          </p:cNvSpPr>
          <p:nvPr>
            <p:ph type="title"/>
          </p:nvPr>
        </p:nvSpPr>
        <p:spPr>
          <a:xfrm>
            <a:off x="576104" y="288370"/>
            <a:ext cx="10369868" cy="12001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76104" y="1611869"/>
            <a:ext cx="5090917" cy="671750"/>
          </a:xfrm>
        </p:spPr>
        <p:txBody>
          <a:bodyPr anchor="b"/>
          <a:lstStyle>
            <a:lvl1pPr marL="0" indent="0">
              <a:buNone/>
              <a:defRPr sz="2800" b="1"/>
            </a:lvl1pPr>
            <a:lvl2pPr marL="534924" indent="0">
              <a:buNone/>
              <a:defRPr sz="2300" b="1"/>
            </a:lvl2pPr>
            <a:lvl3pPr marL="1069848" indent="0">
              <a:buNone/>
              <a:defRPr sz="2100" b="1"/>
            </a:lvl3pPr>
            <a:lvl4pPr marL="1604772" indent="0">
              <a:buNone/>
              <a:defRPr sz="1900" b="1"/>
            </a:lvl4pPr>
            <a:lvl5pPr marL="2139696" indent="0">
              <a:buNone/>
              <a:defRPr sz="1900" b="1"/>
            </a:lvl5pPr>
            <a:lvl6pPr marL="2674620" indent="0">
              <a:buNone/>
              <a:defRPr sz="1900" b="1"/>
            </a:lvl6pPr>
            <a:lvl7pPr marL="3209544" indent="0">
              <a:buNone/>
              <a:defRPr sz="1900" b="1"/>
            </a:lvl7pPr>
            <a:lvl8pPr marL="3744468" indent="0">
              <a:buNone/>
              <a:defRPr sz="1900" b="1"/>
            </a:lvl8pPr>
            <a:lvl9pPr marL="4279392" indent="0">
              <a:buNone/>
              <a:defRPr sz="1900" b="1"/>
            </a:lvl9pPr>
          </a:lstStyle>
          <a:p>
            <a:pPr lvl="0"/>
            <a:r>
              <a:rPr lang="zh-CN" altLang="en-US" smtClean="0"/>
              <a:t>单击此处编辑母版文本样式</a:t>
            </a:r>
          </a:p>
        </p:txBody>
      </p:sp>
      <p:sp>
        <p:nvSpPr>
          <p:cNvPr id="4" name="内容占位符 3"/>
          <p:cNvSpPr>
            <a:spLocks noGrp="1"/>
          </p:cNvSpPr>
          <p:nvPr>
            <p:ph sz="half" idx="2"/>
          </p:nvPr>
        </p:nvSpPr>
        <p:spPr>
          <a:xfrm>
            <a:off x="576104" y="2283619"/>
            <a:ext cx="5090917" cy="4148852"/>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853055" y="1611869"/>
            <a:ext cx="5092917" cy="671750"/>
          </a:xfrm>
        </p:spPr>
        <p:txBody>
          <a:bodyPr anchor="b"/>
          <a:lstStyle>
            <a:lvl1pPr marL="0" indent="0">
              <a:buNone/>
              <a:defRPr sz="2800" b="1"/>
            </a:lvl1pPr>
            <a:lvl2pPr marL="534924" indent="0">
              <a:buNone/>
              <a:defRPr sz="2300" b="1"/>
            </a:lvl2pPr>
            <a:lvl3pPr marL="1069848" indent="0">
              <a:buNone/>
              <a:defRPr sz="2100" b="1"/>
            </a:lvl3pPr>
            <a:lvl4pPr marL="1604772" indent="0">
              <a:buNone/>
              <a:defRPr sz="1900" b="1"/>
            </a:lvl4pPr>
            <a:lvl5pPr marL="2139696" indent="0">
              <a:buNone/>
              <a:defRPr sz="1900" b="1"/>
            </a:lvl5pPr>
            <a:lvl6pPr marL="2674620" indent="0">
              <a:buNone/>
              <a:defRPr sz="1900" b="1"/>
            </a:lvl6pPr>
            <a:lvl7pPr marL="3209544" indent="0">
              <a:buNone/>
              <a:defRPr sz="1900" b="1"/>
            </a:lvl7pPr>
            <a:lvl8pPr marL="3744468" indent="0">
              <a:buNone/>
              <a:defRPr sz="1900" b="1"/>
            </a:lvl8pPr>
            <a:lvl9pPr marL="4279392" indent="0">
              <a:buNone/>
              <a:defRPr sz="1900" b="1"/>
            </a:lvl9pPr>
          </a:lstStyle>
          <a:p>
            <a:pPr lvl="0"/>
            <a:r>
              <a:rPr lang="zh-CN" altLang="en-US" smtClean="0"/>
              <a:t>单击此处编辑母版文本样式</a:t>
            </a:r>
          </a:p>
        </p:txBody>
      </p:sp>
      <p:sp>
        <p:nvSpPr>
          <p:cNvPr id="7" name="日期占位符 6"/>
          <p:cNvSpPr>
            <a:spLocks noGrp="1"/>
          </p:cNvSpPr>
          <p:nvPr>
            <p:ph type="dt" sz="half" idx="10"/>
          </p:nvPr>
        </p:nvSpPr>
        <p:spPr/>
        <p:txBody>
          <a:bodyPr/>
          <a:lstStyle/>
          <a:p>
            <a:fld id="{28C937AB-5291-48FC-9075-9F29944D13C7}" type="datetimeFigureOut">
              <a:rPr lang="zh-CN" altLang="en-US" smtClean="0"/>
              <a:pPr/>
              <a:t>2017/11/30 Thursday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A3CECD-E187-45A6-BE7A-E277637993E6}" type="slidenum">
              <a:rPr lang="zh-CN" altLang="en-US" smtClean="0"/>
              <a:pPr/>
              <a:t>‹#›</a:t>
            </a:fld>
            <a:endParaRPr lang="zh-CN" altLang="en-US"/>
          </a:p>
        </p:txBody>
      </p:sp>
    </p:spTree>
    <p:extLst>
      <p:ext uri="{BB962C8B-B14F-4D97-AF65-F5344CB8AC3E}">
        <p14:creationId xmlns:p14="http://schemas.microsoft.com/office/powerpoint/2010/main" xmlns="" val="4187155828"/>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8C937AB-5291-48FC-9075-9F29944D13C7}" type="datetimeFigureOut">
              <a:rPr lang="zh-CN" altLang="en-US" smtClean="0"/>
              <a:pPr/>
              <a:t>2017/11/30 Thursday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A3CECD-E187-45A6-BE7A-E277637993E6}" type="slidenum">
              <a:rPr lang="zh-CN" altLang="en-US" smtClean="0"/>
              <a:pPr/>
              <a:t>‹#›</a:t>
            </a:fld>
            <a:endParaRPr lang="zh-CN" altLang="en-US"/>
          </a:p>
        </p:txBody>
      </p:sp>
    </p:spTree>
    <p:extLst>
      <p:ext uri="{BB962C8B-B14F-4D97-AF65-F5344CB8AC3E}">
        <p14:creationId xmlns:p14="http://schemas.microsoft.com/office/powerpoint/2010/main" xmlns="" val="3510710817"/>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C937AB-5291-48FC-9075-9F29944D13C7}" type="datetimeFigureOut">
              <a:rPr lang="zh-CN" altLang="en-US" smtClean="0"/>
              <a:pPr/>
              <a:t>2017/11/30 Thursday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A3CECD-E187-45A6-BE7A-E277637993E6}" type="slidenum">
              <a:rPr lang="zh-CN" altLang="en-US" smtClean="0"/>
              <a:pPr/>
              <a:t>‹#›</a:t>
            </a:fld>
            <a:endParaRPr lang="zh-CN" altLang="en-US"/>
          </a:p>
        </p:txBody>
      </p:sp>
    </p:spTree>
    <p:extLst>
      <p:ext uri="{BB962C8B-B14F-4D97-AF65-F5344CB8AC3E}">
        <p14:creationId xmlns:p14="http://schemas.microsoft.com/office/powerpoint/2010/main" xmlns="" val="1897832384"/>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76105" y="286702"/>
            <a:ext cx="3790683" cy="1220153"/>
          </a:xfrm>
        </p:spPr>
        <p:txBody>
          <a:bodyPr anchor="b"/>
          <a:lstStyle>
            <a:lvl1pPr algn="l">
              <a:defRPr sz="23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504811" y="286703"/>
            <a:ext cx="6441160" cy="6145769"/>
          </a:xfrm>
        </p:spPr>
        <p:txBody>
          <a:bodyPr/>
          <a:lstStyle>
            <a:lvl1pPr>
              <a:defRPr sz="37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76105" y="1506856"/>
            <a:ext cx="3790683" cy="4925616"/>
          </a:xfrm>
        </p:spPr>
        <p:txBody>
          <a:bodyPr/>
          <a:lstStyle>
            <a:lvl1pPr marL="0" indent="0">
              <a:buNone/>
              <a:defRPr sz="1600"/>
            </a:lvl1pPr>
            <a:lvl2pPr marL="534924" indent="0">
              <a:buNone/>
              <a:defRPr sz="1400"/>
            </a:lvl2pPr>
            <a:lvl3pPr marL="1069848" indent="0">
              <a:buNone/>
              <a:defRPr sz="1200"/>
            </a:lvl3pPr>
            <a:lvl4pPr marL="1604772" indent="0">
              <a:buNone/>
              <a:defRPr sz="1100"/>
            </a:lvl4pPr>
            <a:lvl5pPr marL="2139696" indent="0">
              <a:buNone/>
              <a:defRPr sz="1100"/>
            </a:lvl5pPr>
            <a:lvl6pPr marL="2674620" indent="0">
              <a:buNone/>
              <a:defRPr sz="1100"/>
            </a:lvl6pPr>
            <a:lvl7pPr marL="3209544" indent="0">
              <a:buNone/>
              <a:defRPr sz="1100"/>
            </a:lvl7pPr>
            <a:lvl8pPr marL="3744468" indent="0">
              <a:buNone/>
              <a:defRPr sz="1100"/>
            </a:lvl8pPr>
            <a:lvl9pPr marL="4279392"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8C937AB-5291-48FC-9075-9F29944D13C7}" type="datetimeFigureOut">
              <a:rPr lang="zh-CN" altLang="en-US" smtClean="0"/>
              <a:pPr/>
              <a:t>2017/11/30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A3CECD-E187-45A6-BE7A-E277637993E6}" type="slidenum">
              <a:rPr lang="zh-CN" altLang="en-US" smtClean="0"/>
              <a:pPr/>
              <a:t>‹#›</a:t>
            </a:fld>
            <a:endParaRPr lang="zh-CN" altLang="en-US"/>
          </a:p>
        </p:txBody>
      </p:sp>
    </p:spTree>
    <p:extLst>
      <p:ext uri="{BB962C8B-B14F-4D97-AF65-F5344CB8AC3E}">
        <p14:creationId xmlns:p14="http://schemas.microsoft.com/office/powerpoint/2010/main" xmlns="" val="3611167598"/>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258407" y="5040630"/>
            <a:ext cx="6913245" cy="595075"/>
          </a:xfrm>
        </p:spPr>
        <p:txBody>
          <a:bodyPr anchor="b"/>
          <a:lstStyle>
            <a:lvl1pPr algn="l">
              <a:defRPr sz="23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258407" y="643414"/>
            <a:ext cx="6913245" cy="4320540"/>
          </a:xfrm>
        </p:spPr>
        <p:txBody>
          <a:bodyPr/>
          <a:lstStyle>
            <a:lvl1pPr marL="0" indent="0">
              <a:buNone/>
              <a:defRPr sz="3700"/>
            </a:lvl1pPr>
            <a:lvl2pPr marL="534924" indent="0">
              <a:buNone/>
              <a:defRPr sz="3300"/>
            </a:lvl2pPr>
            <a:lvl3pPr marL="1069848" indent="0">
              <a:buNone/>
              <a:defRPr sz="2800"/>
            </a:lvl3pPr>
            <a:lvl4pPr marL="1604772" indent="0">
              <a:buNone/>
              <a:defRPr sz="2300"/>
            </a:lvl4pPr>
            <a:lvl5pPr marL="2139696" indent="0">
              <a:buNone/>
              <a:defRPr sz="2300"/>
            </a:lvl5pPr>
            <a:lvl6pPr marL="2674620" indent="0">
              <a:buNone/>
              <a:defRPr sz="2300"/>
            </a:lvl6pPr>
            <a:lvl7pPr marL="3209544" indent="0">
              <a:buNone/>
              <a:defRPr sz="2300"/>
            </a:lvl7pPr>
            <a:lvl8pPr marL="3744468" indent="0">
              <a:buNone/>
              <a:defRPr sz="2300"/>
            </a:lvl8pPr>
            <a:lvl9pPr marL="4279392" indent="0">
              <a:buNone/>
              <a:defRPr sz="2300"/>
            </a:lvl9pPr>
          </a:lstStyle>
          <a:p>
            <a:endParaRPr lang="zh-CN" altLang="en-US"/>
          </a:p>
        </p:txBody>
      </p:sp>
      <p:sp>
        <p:nvSpPr>
          <p:cNvPr id="4" name="文本占位符 3"/>
          <p:cNvSpPr>
            <a:spLocks noGrp="1"/>
          </p:cNvSpPr>
          <p:nvPr>
            <p:ph type="body" sz="half" idx="2"/>
          </p:nvPr>
        </p:nvSpPr>
        <p:spPr>
          <a:xfrm>
            <a:off x="2258407" y="5635705"/>
            <a:ext cx="6913245" cy="845105"/>
          </a:xfrm>
        </p:spPr>
        <p:txBody>
          <a:bodyPr/>
          <a:lstStyle>
            <a:lvl1pPr marL="0" indent="0">
              <a:buNone/>
              <a:defRPr sz="1600"/>
            </a:lvl1pPr>
            <a:lvl2pPr marL="534924" indent="0">
              <a:buNone/>
              <a:defRPr sz="1400"/>
            </a:lvl2pPr>
            <a:lvl3pPr marL="1069848" indent="0">
              <a:buNone/>
              <a:defRPr sz="1200"/>
            </a:lvl3pPr>
            <a:lvl4pPr marL="1604772" indent="0">
              <a:buNone/>
              <a:defRPr sz="1100"/>
            </a:lvl4pPr>
            <a:lvl5pPr marL="2139696" indent="0">
              <a:buNone/>
              <a:defRPr sz="1100"/>
            </a:lvl5pPr>
            <a:lvl6pPr marL="2674620" indent="0">
              <a:buNone/>
              <a:defRPr sz="1100"/>
            </a:lvl6pPr>
            <a:lvl7pPr marL="3209544" indent="0">
              <a:buNone/>
              <a:defRPr sz="1100"/>
            </a:lvl7pPr>
            <a:lvl8pPr marL="3744468" indent="0">
              <a:buNone/>
              <a:defRPr sz="1100"/>
            </a:lvl8pPr>
            <a:lvl9pPr marL="4279392"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8C937AB-5291-48FC-9075-9F29944D13C7}" type="datetimeFigureOut">
              <a:rPr lang="zh-CN" altLang="en-US" smtClean="0"/>
              <a:pPr/>
              <a:t>2017/11/30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A3CECD-E187-45A6-BE7A-E277637993E6}" type="slidenum">
              <a:rPr lang="zh-CN" altLang="en-US" smtClean="0"/>
              <a:pPr/>
              <a:t>‹#›</a:t>
            </a:fld>
            <a:endParaRPr lang="zh-CN" altLang="en-US"/>
          </a:p>
        </p:txBody>
      </p:sp>
    </p:spTree>
    <p:extLst>
      <p:ext uri="{BB962C8B-B14F-4D97-AF65-F5344CB8AC3E}">
        <p14:creationId xmlns:p14="http://schemas.microsoft.com/office/powerpoint/2010/main" xmlns="" val="3422076794"/>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76104" y="288370"/>
            <a:ext cx="10369868" cy="1200150"/>
          </a:xfrm>
          <a:prstGeom prst="rect">
            <a:avLst/>
          </a:prstGeom>
        </p:spPr>
        <p:txBody>
          <a:bodyPr vert="horz" lIns="106985" tIns="53492" rIns="106985" bIns="5349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76104" y="1680211"/>
            <a:ext cx="10369868" cy="4752261"/>
          </a:xfrm>
          <a:prstGeom prst="rect">
            <a:avLst/>
          </a:prstGeom>
        </p:spPr>
        <p:txBody>
          <a:bodyPr vert="horz" lIns="106985" tIns="53492" rIns="106985" bIns="53492"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576104" y="6674168"/>
            <a:ext cx="2688484" cy="383381"/>
          </a:xfrm>
          <a:prstGeom prst="rect">
            <a:avLst/>
          </a:prstGeom>
        </p:spPr>
        <p:txBody>
          <a:bodyPr vert="horz" lIns="106985" tIns="53492" rIns="106985" bIns="53492" rtlCol="0" anchor="ctr"/>
          <a:lstStyle>
            <a:lvl1pPr algn="l">
              <a:defRPr sz="1400">
                <a:solidFill>
                  <a:schemeClr val="tx1">
                    <a:tint val="75000"/>
                  </a:schemeClr>
                </a:solidFill>
              </a:defRPr>
            </a:lvl1pPr>
          </a:lstStyle>
          <a:p>
            <a:fld id="{28C937AB-5291-48FC-9075-9F29944D13C7}" type="datetimeFigureOut">
              <a:rPr lang="zh-CN" altLang="en-US" smtClean="0"/>
              <a:pPr/>
              <a:t>2017/11/30 Thursday</a:t>
            </a:fld>
            <a:endParaRPr lang="zh-CN" altLang="en-US"/>
          </a:p>
        </p:txBody>
      </p:sp>
      <p:sp>
        <p:nvSpPr>
          <p:cNvPr id="5" name="页脚占位符 4"/>
          <p:cNvSpPr>
            <a:spLocks noGrp="1"/>
          </p:cNvSpPr>
          <p:nvPr>
            <p:ph type="ftr" sz="quarter" idx="3"/>
          </p:nvPr>
        </p:nvSpPr>
        <p:spPr>
          <a:xfrm>
            <a:off x="3936709" y="6674168"/>
            <a:ext cx="3648657" cy="383381"/>
          </a:xfrm>
          <a:prstGeom prst="rect">
            <a:avLst/>
          </a:prstGeom>
        </p:spPr>
        <p:txBody>
          <a:bodyPr vert="horz" lIns="106985" tIns="53492" rIns="106985" bIns="53492"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257487" y="6674168"/>
            <a:ext cx="2688484" cy="383381"/>
          </a:xfrm>
          <a:prstGeom prst="rect">
            <a:avLst/>
          </a:prstGeom>
        </p:spPr>
        <p:txBody>
          <a:bodyPr vert="horz" lIns="106985" tIns="53492" rIns="106985" bIns="53492" rtlCol="0" anchor="ctr"/>
          <a:lstStyle>
            <a:lvl1pPr algn="r">
              <a:defRPr sz="1400">
                <a:solidFill>
                  <a:schemeClr val="tx1">
                    <a:tint val="75000"/>
                  </a:schemeClr>
                </a:solidFill>
              </a:defRPr>
            </a:lvl1pPr>
          </a:lstStyle>
          <a:p>
            <a:fld id="{78A3CECD-E187-45A6-BE7A-E277637993E6}" type="slidenum">
              <a:rPr lang="zh-CN" altLang="en-US" smtClean="0"/>
              <a:pPr/>
              <a:t>‹#›</a:t>
            </a:fld>
            <a:endParaRPr lang="zh-CN" altLang="en-US"/>
          </a:p>
        </p:txBody>
      </p:sp>
      <p:pic>
        <p:nvPicPr>
          <p:cNvPr id="7" name="图片 6" descr="QQ图片20170922233404.png"/>
          <p:cNvPicPr>
            <a:picLocks noChangeAspect="1"/>
          </p:cNvPicPr>
          <p:nvPr userDrawn="1"/>
        </p:nvPicPr>
        <p:blipFill>
          <a:blip r:embed="rId14" cstate="print"/>
          <a:stretch>
            <a:fillRect/>
          </a:stretch>
        </p:blipFill>
        <p:spPr>
          <a:xfrm>
            <a:off x="9095646" y="6104900"/>
            <a:ext cx="2308993" cy="638822"/>
          </a:xfrm>
          <a:prstGeom prst="rect">
            <a:avLst/>
          </a:prstGeom>
        </p:spPr>
      </p:pic>
    </p:spTree>
    <p:extLst>
      <p:ext uri="{BB962C8B-B14F-4D97-AF65-F5344CB8AC3E}">
        <p14:creationId xmlns:p14="http://schemas.microsoft.com/office/powerpoint/2010/main" xmlns="" val="2289602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xStyles>
    <p:titleStyle>
      <a:lvl1pPr algn="ctr" defTabSz="1069848" rtl="0" eaLnBrk="1" latinLnBrk="0" hangingPunct="1">
        <a:spcBef>
          <a:spcPct val="0"/>
        </a:spcBef>
        <a:buNone/>
        <a:defRPr sz="5100" kern="1200">
          <a:solidFill>
            <a:schemeClr val="tx1"/>
          </a:solidFill>
          <a:latin typeface="+mj-lt"/>
          <a:ea typeface="+mj-ea"/>
          <a:cs typeface="+mj-cs"/>
        </a:defRPr>
      </a:lvl1pPr>
    </p:titleStyle>
    <p:bodyStyle>
      <a:lvl1pPr marL="401193" indent="-401193" algn="l" defTabSz="1069848"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69252" indent="-334328" algn="l" defTabSz="1069848"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37310" indent="-267462" algn="l" defTabSz="1069848"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2234"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07158"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42082"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77006"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11930"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46854"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69848" rtl="0" eaLnBrk="1" latinLnBrk="0" hangingPunct="1">
        <a:defRPr sz="2100" kern="1200">
          <a:solidFill>
            <a:schemeClr val="tx1"/>
          </a:solidFill>
          <a:latin typeface="+mn-lt"/>
          <a:ea typeface="+mn-ea"/>
          <a:cs typeface="+mn-cs"/>
        </a:defRPr>
      </a:lvl1pPr>
      <a:lvl2pPr marL="534924" algn="l" defTabSz="1069848" rtl="0" eaLnBrk="1" latinLnBrk="0" hangingPunct="1">
        <a:defRPr sz="2100" kern="1200">
          <a:solidFill>
            <a:schemeClr val="tx1"/>
          </a:solidFill>
          <a:latin typeface="+mn-lt"/>
          <a:ea typeface="+mn-ea"/>
          <a:cs typeface="+mn-cs"/>
        </a:defRPr>
      </a:lvl2pPr>
      <a:lvl3pPr marL="1069848" algn="l" defTabSz="1069848" rtl="0" eaLnBrk="1" latinLnBrk="0" hangingPunct="1">
        <a:defRPr sz="2100" kern="1200">
          <a:solidFill>
            <a:schemeClr val="tx1"/>
          </a:solidFill>
          <a:latin typeface="+mn-lt"/>
          <a:ea typeface="+mn-ea"/>
          <a:cs typeface="+mn-cs"/>
        </a:defRPr>
      </a:lvl3pPr>
      <a:lvl4pPr marL="1604772" algn="l" defTabSz="1069848" rtl="0" eaLnBrk="1" latinLnBrk="0" hangingPunct="1">
        <a:defRPr sz="2100" kern="1200">
          <a:solidFill>
            <a:schemeClr val="tx1"/>
          </a:solidFill>
          <a:latin typeface="+mn-lt"/>
          <a:ea typeface="+mn-ea"/>
          <a:cs typeface="+mn-cs"/>
        </a:defRPr>
      </a:lvl4pPr>
      <a:lvl5pPr marL="2139696" algn="l" defTabSz="1069848" rtl="0" eaLnBrk="1" latinLnBrk="0" hangingPunct="1">
        <a:defRPr sz="2100" kern="1200">
          <a:solidFill>
            <a:schemeClr val="tx1"/>
          </a:solidFill>
          <a:latin typeface="+mn-lt"/>
          <a:ea typeface="+mn-ea"/>
          <a:cs typeface="+mn-cs"/>
        </a:defRPr>
      </a:lvl5pPr>
      <a:lvl6pPr marL="2674620" algn="l" defTabSz="1069848" rtl="0" eaLnBrk="1" latinLnBrk="0" hangingPunct="1">
        <a:defRPr sz="2100" kern="1200">
          <a:solidFill>
            <a:schemeClr val="tx1"/>
          </a:solidFill>
          <a:latin typeface="+mn-lt"/>
          <a:ea typeface="+mn-ea"/>
          <a:cs typeface="+mn-cs"/>
        </a:defRPr>
      </a:lvl6pPr>
      <a:lvl7pPr marL="3209544" algn="l" defTabSz="1069848" rtl="0" eaLnBrk="1" latinLnBrk="0" hangingPunct="1">
        <a:defRPr sz="2100" kern="1200">
          <a:solidFill>
            <a:schemeClr val="tx1"/>
          </a:solidFill>
          <a:latin typeface="+mn-lt"/>
          <a:ea typeface="+mn-ea"/>
          <a:cs typeface="+mn-cs"/>
        </a:defRPr>
      </a:lvl7pPr>
      <a:lvl8pPr marL="3744468" algn="l" defTabSz="1069848" rtl="0" eaLnBrk="1" latinLnBrk="0" hangingPunct="1">
        <a:defRPr sz="2100" kern="1200">
          <a:solidFill>
            <a:schemeClr val="tx1"/>
          </a:solidFill>
          <a:latin typeface="+mn-lt"/>
          <a:ea typeface="+mn-ea"/>
          <a:cs typeface="+mn-cs"/>
        </a:defRPr>
      </a:lvl8pPr>
      <a:lvl9pPr marL="4279392" algn="l" defTabSz="106984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8.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8.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1.xml"/><Relationship Id="rId2" Type="http://schemas.openxmlformats.org/officeDocument/2006/relationships/tags" Target="../tags/tag3.xml"/><Relationship Id="rId16" Type="http://schemas.openxmlformats.org/officeDocument/2006/relationships/image" Target="../media/image8.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5.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8.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037" y="450"/>
            <a:ext cx="11519999" cy="7200000"/>
          </a:xfrm>
          <a:prstGeom prst="rect">
            <a:avLst/>
          </a:prstGeom>
        </p:spPr>
      </p:pic>
      <p:pic>
        <p:nvPicPr>
          <p:cNvPr id="5" name="图片 4"/>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110386" y="-113729"/>
            <a:ext cx="7455599" cy="4142807"/>
          </a:xfrm>
          <a:prstGeom prst="rect">
            <a:avLst/>
          </a:prstGeom>
        </p:spPr>
      </p:pic>
      <p:cxnSp>
        <p:nvCxnSpPr>
          <p:cNvPr id="7" name="直接连接符 6"/>
          <p:cNvCxnSpPr/>
          <p:nvPr/>
        </p:nvCxnSpPr>
        <p:spPr>
          <a:xfrm>
            <a:off x="1689071" y="5029210"/>
            <a:ext cx="8307938" cy="0"/>
          </a:xfrm>
          <a:prstGeom prst="line">
            <a:avLst/>
          </a:prstGeom>
          <a:ln w="28575">
            <a:solidFill>
              <a:srgbClr val="FF0000"/>
            </a:solidFill>
          </a:ln>
          <a:effectLst>
            <a:outerShdw blurRad="1016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2520677" y="2206015"/>
            <a:ext cx="7066360" cy="1680187"/>
            <a:chOff x="3061727" y="1512218"/>
            <a:chExt cx="7066360" cy="1680187"/>
          </a:xfrm>
        </p:grpSpPr>
        <p:sp>
          <p:nvSpPr>
            <p:cNvPr id="9" name="TextBox 8"/>
            <p:cNvSpPr txBox="1"/>
            <p:nvPr/>
          </p:nvSpPr>
          <p:spPr>
            <a:xfrm>
              <a:off x="3061727" y="1512218"/>
              <a:ext cx="6984776" cy="1680187"/>
            </a:xfrm>
            <a:custGeom>
              <a:avLst/>
              <a:gdLst>
                <a:gd name="connsiteX0" fmla="*/ 0 w 3638754"/>
                <a:gd name="connsiteY0" fmla="*/ 0 h 1247943"/>
                <a:gd name="connsiteX1" fmla="*/ 3638754 w 3638754"/>
                <a:gd name="connsiteY1" fmla="*/ 0 h 1247943"/>
                <a:gd name="connsiteX2" fmla="*/ 3638754 w 3638754"/>
                <a:gd name="connsiteY2" fmla="*/ 1247943 h 1247943"/>
                <a:gd name="connsiteX3" fmla="*/ 0 w 3638754"/>
                <a:gd name="connsiteY3" fmla="*/ 1247943 h 1247943"/>
                <a:gd name="connsiteX4" fmla="*/ 0 w 3638754"/>
                <a:gd name="connsiteY4" fmla="*/ 0 h 1247943"/>
                <a:gd name="connsiteX0" fmla="*/ 0 w 3638754"/>
                <a:gd name="connsiteY0" fmla="*/ 8409 h 1256352"/>
                <a:gd name="connsiteX1" fmla="*/ 111925 w 3638754"/>
                <a:gd name="connsiteY1" fmla="*/ 0 h 1256352"/>
                <a:gd name="connsiteX2" fmla="*/ 3638754 w 3638754"/>
                <a:gd name="connsiteY2" fmla="*/ 8409 h 1256352"/>
                <a:gd name="connsiteX3" fmla="*/ 3638754 w 3638754"/>
                <a:gd name="connsiteY3" fmla="*/ 1256352 h 1256352"/>
                <a:gd name="connsiteX4" fmla="*/ 0 w 3638754"/>
                <a:gd name="connsiteY4" fmla="*/ 1256352 h 1256352"/>
                <a:gd name="connsiteX5" fmla="*/ 0 w 3638754"/>
                <a:gd name="connsiteY5" fmla="*/ 8409 h 1256352"/>
                <a:gd name="connsiteX0" fmla="*/ 11900 w 3650654"/>
                <a:gd name="connsiteY0" fmla="*/ 8409 h 1256352"/>
                <a:gd name="connsiteX1" fmla="*/ 123825 w 3650654"/>
                <a:gd name="connsiteY1" fmla="*/ 0 h 1256352"/>
                <a:gd name="connsiteX2" fmla="*/ 3650654 w 3650654"/>
                <a:gd name="connsiteY2" fmla="*/ 8409 h 1256352"/>
                <a:gd name="connsiteX3" fmla="*/ 3650654 w 3650654"/>
                <a:gd name="connsiteY3" fmla="*/ 1256352 h 1256352"/>
                <a:gd name="connsiteX4" fmla="*/ 11900 w 3650654"/>
                <a:gd name="connsiteY4" fmla="*/ 1256352 h 1256352"/>
                <a:gd name="connsiteX5" fmla="*/ 0 w 3650654"/>
                <a:gd name="connsiteY5" fmla="*/ 76200 h 1256352"/>
                <a:gd name="connsiteX6" fmla="*/ 11900 w 3650654"/>
                <a:gd name="connsiteY6" fmla="*/ 8409 h 1256352"/>
                <a:gd name="connsiteX0" fmla="*/ 0 w 3650654"/>
                <a:gd name="connsiteY0" fmla="*/ 76200 h 1256352"/>
                <a:gd name="connsiteX1" fmla="*/ 123825 w 3650654"/>
                <a:gd name="connsiteY1" fmla="*/ 0 h 1256352"/>
                <a:gd name="connsiteX2" fmla="*/ 3650654 w 3650654"/>
                <a:gd name="connsiteY2" fmla="*/ 8409 h 1256352"/>
                <a:gd name="connsiteX3" fmla="*/ 3650654 w 3650654"/>
                <a:gd name="connsiteY3" fmla="*/ 1256352 h 1256352"/>
                <a:gd name="connsiteX4" fmla="*/ 11900 w 3650654"/>
                <a:gd name="connsiteY4" fmla="*/ 1256352 h 1256352"/>
                <a:gd name="connsiteX5" fmla="*/ 0 w 3650654"/>
                <a:gd name="connsiteY5" fmla="*/ 76200 h 125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0654" h="1256352">
                  <a:moveTo>
                    <a:pt x="0" y="76200"/>
                  </a:moveTo>
                  <a:lnTo>
                    <a:pt x="123825" y="0"/>
                  </a:lnTo>
                  <a:lnTo>
                    <a:pt x="3650654" y="8409"/>
                  </a:lnTo>
                  <a:lnTo>
                    <a:pt x="3650654" y="1256352"/>
                  </a:lnTo>
                  <a:lnTo>
                    <a:pt x="11900" y="1256352"/>
                  </a:lnTo>
                  <a:lnTo>
                    <a:pt x="0" y="76200"/>
                  </a:lnTo>
                  <a:close/>
                </a:path>
              </a:pathLst>
            </a:custGeom>
            <a:solidFill>
              <a:srgbClr val="FF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3200">
                  <a:solidFill>
                    <a:schemeClr val="bg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11500" dirty="0"/>
            </a:p>
          </p:txBody>
        </p:sp>
        <p:sp>
          <p:nvSpPr>
            <p:cNvPr id="10" name="TextBox 9"/>
            <p:cNvSpPr txBox="1"/>
            <p:nvPr/>
          </p:nvSpPr>
          <p:spPr>
            <a:xfrm>
              <a:off x="3087377" y="2169119"/>
              <a:ext cx="7040710" cy="523220"/>
            </a:xfrm>
            <a:prstGeom prst="rect">
              <a:avLst/>
            </a:prstGeom>
            <a:noFill/>
          </p:spPr>
          <p:txBody>
            <a:bodyPr wrap="none" rtlCol="0">
              <a:spAutoFit/>
            </a:bodyPr>
            <a:lstStyle/>
            <a:p>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精准扶贫精准脱贫      坚决打赢脱贫攻坚战</a:t>
              </a:r>
              <a:endPar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sp>
        <p:nvSpPr>
          <p:cNvPr id="12" name="TextBox 11"/>
          <p:cNvSpPr txBox="1"/>
          <p:nvPr/>
        </p:nvSpPr>
        <p:spPr>
          <a:xfrm>
            <a:off x="3189269" y="4230169"/>
            <a:ext cx="5586691" cy="584727"/>
          </a:xfrm>
          <a:prstGeom prst="rect">
            <a:avLst/>
          </a:prstGeom>
          <a:noFill/>
        </p:spPr>
        <p:txBody>
          <a:bodyPr wrap="none" lIns="91393" tIns="45696" rIns="91393" bIns="45696" rtlCol="0">
            <a:spAutoFit/>
          </a:bodyPr>
          <a:lstStyle/>
          <a:p>
            <a:r>
              <a:rPr lang="en-US" altLang="zh-CN" sz="3200"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3200"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学习领会党的十九大精神</a:t>
            </a:r>
            <a:endParaRPr lang="zh-CN" altLang="en-US" sz="32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3" name="图片 2"/>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1037" y="5400650"/>
            <a:ext cx="11521038" cy="1941116"/>
          </a:xfrm>
          <a:prstGeom prst="rect">
            <a:avLst/>
          </a:prstGeom>
        </p:spPr>
      </p:pic>
      <p:grpSp>
        <p:nvGrpSpPr>
          <p:cNvPr id="15" name="Group 550"/>
          <p:cNvGrpSpPr>
            <a:grpSpLocks/>
          </p:cNvGrpSpPr>
          <p:nvPr/>
        </p:nvGrpSpPr>
        <p:grpSpPr bwMode="auto">
          <a:xfrm>
            <a:off x="4332277" y="457178"/>
            <a:ext cx="2971800" cy="2968625"/>
            <a:chOff x="295" y="3475"/>
            <a:chExt cx="1407" cy="1407"/>
          </a:xfrm>
        </p:grpSpPr>
        <p:sp>
          <p:nvSpPr>
            <p:cNvPr id="16" name="Oval 551"/>
            <p:cNvSpPr>
              <a:spLocks noChangeArrowheads="1"/>
            </p:cNvSpPr>
            <p:nvPr/>
          </p:nvSpPr>
          <p:spPr bwMode="auto">
            <a:xfrm>
              <a:off x="295" y="3475"/>
              <a:ext cx="1407" cy="1407"/>
            </a:xfrm>
            <a:prstGeom prst="ellipse">
              <a:avLst/>
            </a:prstGeom>
            <a:gradFill rotWithShape="1">
              <a:gsLst>
                <a:gs pos="0">
                  <a:srgbClr val="FFFFFF">
                    <a:alpha val="0"/>
                  </a:srgbClr>
                </a:gs>
                <a:gs pos="100000">
                  <a:srgbClr val="D1D1D1">
                    <a:alpha val="12000"/>
                  </a:srgbClr>
                </a:gs>
              </a:gsLst>
              <a:path path="shape">
                <a:fillToRect l="50000" t="50000" r="50000" b="50000"/>
              </a:path>
            </a:gradFill>
            <a:ln>
              <a:noFill/>
            </a:ln>
            <a:effectLst/>
            <a:extLs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eaLnBrk="1" fontAlgn="base" hangingPunct="1">
                <a:buClrTx/>
                <a:buSzTx/>
                <a:defRPr/>
              </a:pPr>
              <a:endParaRPr lang="zh-CN" altLang="en-US" sz="6000" baseline="0">
                <a:latin typeface="Arial" charset="0"/>
                <a:ea typeface="华文彩云" pitchFamily="2" charset="-122"/>
              </a:endParaRPr>
            </a:p>
          </p:txBody>
        </p:sp>
        <p:grpSp>
          <p:nvGrpSpPr>
            <p:cNvPr id="17" name="Group 552"/>
            <p:cNvGrpSpPr>
              <a:grpSpLocks/>
            </p:cNvGrpSpPr>
            <p:nvPr/>
          </p:nvGrpSpPr>
          <p:grpSpPr bwMode="auto">
            <a:xfrm>
              <a:off x="476" y="3657"/>
              <a:ext cx="1051" cy="1050"/>
              <a:chOff x="-6056" y="-2208"/>
              <a:chExt cx="2210" cy="2208"/>
            </a:xfrm>
          </p:grpSpPr>
          <p:sp>
            <p:nvSpPr>
              <p:cNvPr id="18" name="Oval 553"/>
              <p:cNvSpPr>
                <a:spLocks noChangeArrowheads="1"/>
              </p:cNvSpPr>
              <p:nvPr/>
            </p:nvSpPr>
            <p:spPr bwMode="auto">
              <a:xfrm>
                <a:off x="-6056" y="-2132"/>
                <a:ext cx="2132" cy="2132"/>
              </a:xfrm>
              <a:prstGeom prst="ellipse">
                <a:avLst/>
              </a:prstGeom>
              <a:gradFill rotWithShape="1">
                <a:gsLst>
                  <a:gs pos="0">
                    <a:srgbClr val="FFFFFF"/>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eaLnBrk="1" fontAlgn="base" hangingPunct="1">
                  <a:buClrTx/>
                  <a:buSzTx/>
                </a:pPr>
                <a:endParaRPr lang="zh-CN" altLang="en-US" sz="6000" baseline="0">
                  <a:latin typeface="Arial" pitchFamily="34" charset="0"/>
                  <a:ea typeface="华文彩云" pitchFamily="2" charset="-122"/>
                </a:endParaRPr>
              </a:p>
            </p:txBody>
          </p:sp>
          <p:grpSp>
            <p:nvGrpSpPr>
              <p:cNvPr id="19" name="Group 554"/>
              <p:cNvGrpSpPr>
                <a:grpSpLocks/>
              </p:cNvGrpSpPr>
              <p:nvPr/>
            </p:nvGrpSpPr>
            <p:grpSpPr bwMode="auto">
              <a:xfrm>
                <a:off x="-6056" y="-2208"/>
                <a:ext cx="2210" cy="2208"/>
                <a:chOff x="-4060" y="-879"/>
                <a:chExt cx="2210" cy="2208"/>
              </a:xfrm>
            </p:grpSpPr>
            <p:grpSp>
              <p:nvGrpSpPr>
                <p:cNvPr id="20" name="Group 555"/>
                <p:cNvGrpSpPr>
                  <a:grpSpLocks/>
                </p:cNvGrpSpPr>
                <p:nvPr/>
              </p:nvGrpSpPr>
              <p:grpSpPr bwMode="auto">
                <a:xfrm>
                  <a:off x="-4060" y="-879"/>
                  <a:ext cx="2210" cy="2208"/>
                  <a:chOff x="-3924" y="-788"/>
                  <a:chExt cx="2210" cy="2208"/>
                </a:xfrm>
              </p:grpSpPr>
              <p:grpSp>
                <p:nvGrpSpPr>
                  <p:cNvPr id="36" name="Group 556"/>
                  <p:cNvGrpSpPr>
                    <a:grpSpLocks noChangeAspect="1"/>
                  </p:cNvGrpSpPr>
                  <p:nvPr/>
                </p:nvGrpSpPr>
                <p:grpSpPr bwMode="auto">
                  <a:xfrm>
                    <a:off x="-3924" y="-788"/>
                    <a:ext cx="2210" cy="2202"/>
                    <a:chOff x="168" y="696"/>
                    <a:chExt cx="1430" cy="1429"/>
                  </a:xfrm>
                </p:grpSpPr>
                <p:grpSp>
                  <p:nvGrpSpPr>
                    <p:cNvPr id="44" name="Group 557"/>
                    <p:cNvGrpSpPr>
                      <a:grpSpLocks noChangeAspect="1"/>
                    </p:cNvGrpSpPr>
                    <p:nvPr/>
                  </p:nvGrpSpPr>
                  <p:grpSpPr bwMode="auto">
                    <a:xfrm>
                      <a:off x="854" y="696"/>
                      <a:ext cx="56" cy="1429"/>
                      <a:chOff x="845" y="696"/>
                      <a:chExt cx="56" cy="1429"/>
                    </a:xfrm>
                  </p:grpSpPr>
                  <p:sp>
                    <p:nvSpPr>
                      <p:cNvPr id="48" name="AutoShape 558"/>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eaLnBrk="1" fontAlgn="base" hangingPunct="1">
                          <a:buClrTx/>
                          <a:buSzTx/>
                        </a:pPr>
                        <a:endParaRPr lang="zh-CN" altLang="en-US" sz="6000" baseline="0">
                          <a:latin typeface="Arial" pitchFamily="34" charset="0"/>
                          <a:ea typeface="华文彩云" pitchFamily="2" charset="-122"/>
                        </a:endParaRPr>
                      </a:p>
                    </p:txBody>
                  </p:sp>
                  <p:sp>
                    <p:nvSpPr>
                      <p:cNvPr id="49" name="AutoShape 559"/>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6000" baseline="0">
                          <a:latin typeface="Arial" pitchFamily="34" charset="0"/>
                          <a:ea typeface="华文彩云" pitchFamily="2" charset="-122"/>
                        </a:endParaRPr>
                      </a:p>
                    </p:txBody>
                  </p:sp>
                </p:grpSp>
                <p:grpSp>
                  <p:nvGrpSpPr>
                    <p:cNvPr id="45" name="Group 560"/>
                    <p:cNvGrpSpPr>
                      <a:grpSpLocks noChangeAspect="1"/>
                    </p:cNvGrpSpPr>
                    <p:nvPr/>
                  </p:nvGrpSpPr>
                  <p:grpSpPr bwMode="auto">
                    <a:xfrm rot="5400000">
                      <a:off x="855" y="695"/>
                      <a:ext cx="56" cy="1430"/>
                      <a:chOff x="845" y="695"/>
                      <a:chExt cx="56" cy="1430"/>
                    </a:xfrm>
                  </p:grpSpPr>
                  <p:sp>
                    <p:nvSpPr>
                      <p:cNvPr id="46" name="AutoShape 561"/>
                      <p:cNvSpPr>
                        <a:spLocks noChangeAspect="1" noChangeArrowheads="1"/>
                      </p:cNvSpPr>
                      <p:nvPr/>
                    </p:nvSpPr>
                    <p:spPr bwMode="auto">
                      <a:xfrm>
                        <a:off x="845" y="695"/>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l" eaLnBrk="1" fontAlgn="base" hangingPunct="1">
                          <a:buClrTx/>
                          <a:buSzTx/>
                        </a:pPr>
                        <a:endParaRPr lang="zh-CN" altLang="en-US" sz="6000" baseline="0">
                          <a:latin typeface="Arial" pitchFamily="34" charset="0"/>
                          <a:ea typeface="华文彩云" pitchFamily="2" charset="-122"/>
                        </a:endParaRPr>
                      </a:p>
                    </p:txBody>
                  </p:sp>
                  <p:sp>
                    <p:nvSpPr>
                      <p:cNvPr id="47" name="AutoShape 562"/>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eaLnBrk="1" fontAlgn="base" hangingPunct="1">
                          <a:buClrTx/>
                          <a:buSzTx/>
                        </a:pPr>
                        <a:endParaRPr lang="zh-CN" altLang="en-US" sz="6000" baseline="0">
                          <a:latin typeface="Arial" pitchFamily="34" charset="0"/>
                          <a:ea typeface="华文彩云" pitchFamily="2" charset="-122"/>
                        </a:endParaRPr>
                      </a:p>
                    </p:txBody>
                  </p:sp>
                </p:grpSp>
              </p:grpSp>
              <p:grpSp>
                <p:nvGrpSpPr>
                  <p:cNvPr id="37" name="Group 563"/>
                  <p:cNvGrpSpPr>
                    <a:grpSpLocks noChangeAspect="1"/>
                  </p:cNvGrpSpPr>
                  <p:nvPr/>
                </p:nvGrpSpPr>
                <p:grpSpPr bwMode="auto">
                  <a:xfrm rot="2700000">
                    <a:off x="-3927" y="-785"/>
                    <a:ext cx="2208" cy="2202"/>
                    <a:chOff x="168" y="696"/>
                    <a:chExt cx="1429" cy="1429"/>
                  </a:xfrm>
                </p:grpSpPr>
                <p:grpSp>
                  <p:nvGrpSpPr>
                    <p:cNvPr id="38" name="Group 564"/>
                    <p:cNvGrpSpPr>
                      <a:grpSpLocks noChangeAspect="1"/>
                    </p:cNvGrpSpPr>
                    <p:nvPr/>
                  </p:nvGrpSpPr>
                  <p:grpSpPr bwMode="auto">
                    <a:xfrm>
                      <a:off x="854" y="696"/>
                      <a:ext cx="56" cy="1429"/>
                      <a:chOff x="845" y="696"/>
                      <a:chExt cx="56" cy="1429"/>
                    </a:xfrm>
                  </p:grpSpPr>
                  <p:sp>
                    <p:nvSpPr>
                      <p:cNvPr id="42" name="AutoShape 565"/>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l" eaLnBrk="1" fontAlgn="base" hangingPunct="1">
                          <a:buClrTx/>
                          <a:buSzTx/>
                        </a:pPr>
                        <a:endParaRPr lang="zh-CN" altLang="en-US" sz="6000" baseline="0">
                          <a:latin typeface="Arial" pitchFamily="34" charset="0"/>
                          <a:ea typeface="华文彩云" pitchFamily="2" charset="-122"/>
                        </a:endParaRPr>
                      </a:p>
                    </p:txBody>
                  </p:sp>
                  <p:sp>
                    <p:nvSpPr>
                      <p:cNvPr id="43" name="AutoShape 566"/>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6000" baseline="0">
                          <a:latin typeface="Arial" pitchFamily="34" charset="0"/>
                          <a:ea typeface="华文彩云" pitchFamily="2" charset="-122"/>
                        </a:endParaRPr>
                      </a:p>
                    </p:txBody>
                  </p:sp>
                </p:grpSp>
                <p:grpSp>
                  <p:nvGrpSpPr>
                    <p:cNvPr id="39" name="Group 567"/>
                    <p:cNvGrpSpPr>
                      <a:grpSpLocks noChangeAspect="1"/>
                    </p:cNvGrpSpPr>
                    <p:nvPr/>
                  </p:nvGrpSpPr>
                  <p:grpSpPr bwMode="auto">
                    <a:xfrm rot="5400000">
                      <a:off x="855" y="696"/>
                      <a:ext cx="56" cy="1429"/>
                      <a:chOff x="845" y="696"/>
                      <a:chExt cx="56" cy="1429"/>
                    </a:xfrm>
                  </p:grpSpPr>
                  <p:sp>
                    <p:nvSpPr>
                      <p:cNvPr id="40" name="AutoShape 568"/>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6000" baseline="0">
                          <a:latin typeface="Arial" pitchFamily="34" charset="0"/>
                          <a:ea typeface="华文彩云" pitchFamily="2" charset="-122"/>
                        </a:endParaRPr>
                      </a:p>
                    </p:txBody>
                  </p:sp>
                  <p:sp>
                    <p:nvSpPr>
                      <p:cNvPr id="41" name="AutoShape 569"/>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eaLnBrk="1" fontAlgn="base" hangingPunct="1">
                          <a:buClrTx/>
                          <a:buSzTx/>
                        </a:pPr>
                        <a:endParaRPr lang="zh-CN" altLang="en-US" sz="6000" baseline="0">
                          <a:latin typeface="Arial" pitchFamily="34" charset="0"/>
                          <a:ea typeface="华文彩云" pitchFamily="2" charset="-122"/>
                        </a:endParaRPr>
                      </a:p>
                    </p:txBody>
                  </p:sp>
                </p:grpSp>
              </p:grpSp>
            </p:grpSp>
            <p:grpSp>
              <p:nvGrpSpPr>
                <p:cNvPr id="21" name="Group 570"/>
                <p:cNvGrpSpPr>
                  <a:grpSpLocks/>
                </p:cNvGrpSpPr>
                <p:nvPr/>
              </p:nvGrpSpPr>
              <p:grpSpPr bwMode="auto">
                <a:xfrm rot="1320000">
                  <a:off x="-3743" y="-520"/>
                  <a:ext cx="1547" cy="1546"/>
                  <a:chOff x="-3924" y="-788"/>
                  <a:chExt cx="2209" cy="2208"/>
                </a:xfrm>
              </p:grpSpPr>
              <p:grpSp>
                <p:nvGrpSpPr>
                  <p:cNvPr id="22" name="Group 571"/>
                  <p:cNvGrpSpPr>
                    <a:grpSpLocks noChangeAspect="1"/>
                  </p:cNvGrpSpPr>
                  <p:nvPr/>
                </p:nvGrpSpPr>
                <p:grpSpPr bwMode="auto">
                  <a:xfrm>
                    <a:off x="-3918" y="-788"/>
                    <a:ext cx="2203" cy="2202"/>
                    <a:chOff x="172" y="696"/>
                    <a:chExt cx="1426" cy="1429"/>
                  </a:xfrm>
                </p:grpSpPr>
                <p:grpSp>
                  <p:nvGrpSpPr>
                    <p:cNvPr id="30" name="Group 572"/>
                    <p:cNvGrpSpPr>
                      <a:grpSpLocks noChangeAspect="1"/>
                    </p:cNvGrpSpPr>
                    <p:nvPr/>
                  </p:nvGrpSpPr>
                  <p:grpSpPr bwMode="auto">
                    <a:xfrm>
                      <a:off x="854" y="696"/>
                      <a:ext cx="56" cy="1429"/>
                      <a:chOff x="845" y="696"/>
                      <a:chExt cx="56" cy="1429"/>
                    </a:xfrm>
                  </p:grpSpPr>
                  <p:sp>
                    <p:nvSpPr>
                      <p:cNvPr id="34" name="AutoShape 573"/>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eaLnBrk="1" fontAlgn="base" hangingPunct="1">
                          <a:buClrTx/>
                          <a:buSzTx/>
                        </a:pPr>
                        <a:endParaRPr lang="zh-CN" altLang="en-US" sz="6000" baseline="0">
                          <a:latin typeface="Arial" pitchFamily="34" charset="0"/>
                          <a:ea typeface="华文彩云" pitchFamily="2" charset="-122"/>
                        </a:endParaRPr>
                      </a:p>
                    </p:txBody>
                  </p:sp>
                  <p:sp>
                    <p:nvSpPr>
                      <p:cNvPr id="35" name="AutoShape 574"/>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6000" baseline="0">
                          <a:latin typeface="Arial" pitchFamily="34" charset="0"/>
                          <a:ea typeface="华文彩云" pitchFamily="2" charset="-122"/>
                        </a:endParaRPr>
                      </a:p>
                    </p:txBody>
                  </p:sp>
                </p:grpSp>
                <p:grpSp>
                  <p:nvGrpSpPr>
                    <p:cNvPr id="31" name="Group 575"/>
                    <p:cNvGrpSpPr>
                      <a:grpSpLocks noChangeAspect="1"/>
                    </p:cNvGrpSpPr>
                    <p:nvPr/>
                  </p:nvGrpSpPr>
                  <p:grpSpPr bwMode="auto">
                    <a:xfrm rot="5400000">
                      <a:off x="856" y="697"/>
                      <a:ext cx="57" cy="1426"/>
                      <a:chOff x="844" y="696"/>
                      <a:chExt cx="57" cy="1426"/>
                    </a:xfrm>
                  </p:grpSpPr>
                  <p:sp>
                    <p:nvSpPr>
                      <p:cNvPr id="32" name="AutoShape 576"/>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l" eaLnBrk="1" fontAlgn="base" hangingPunct="1">
                          <a:buClrTx/>
                          <a:buSzTx/>
                        </a:pPr>
                        <a:endParaRPr lang="zh-CN" altLang="en-US" sz="6000" baseline="0">
                          <a:latin typeface="Arial" pitchFamily="34" charset="0"/>
                          <a:ea typeface="华文彩云" pitchFamily="2" charset="-122"/>
                        </a:endParaRPr>
                      </a:p>
                    </p:txBody>
                  </p:sp>
                  <p:sp>
                    <p:nvSpPr>
                      <p:cNvPr id="33" name="AutoShape 577"/>
                      <p:cNvSpPr>
                        <a:spLocks noChangeAspect="1" noChangeArrowheads="1"/>
                      </p:cNvSpPr>
                      <p:nvPr/>
                    </p:nvSpPr>
                    <p:spPr bwMode="auto">
                      <a:xfrm flipV="1">
                        <a:off x="844" y="1407"/>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eaLnBrk="1" fontAlgn="base" hangingPunct="1">
                          <a:buClrTx/>
                          <a:buSzTx/>
                        </a:pPr>
                        <a:endParaRPr lang="zh-CN" altLang="en-US" sz="6000" baseline="0">
                          <a:latin typeface="Arial" pitchFamily="34" charset="0"/>
                          <a:ea typeface="华文彩云" pitchFamily="2" charset="-122"/>
                        </a:endParaRPr>
                      </a:p>
                    </p:txBody>
                  </p:sp>
                </p:grpSp>
              </p:grpSp>
              <p:grpSp>
                <p:nvGrpSpPr>
                  <p:cNvPr id="23" name="Group 578"/>
                  <p:cNvGrpSpPr>
                    <a:grpSpLocks noChangeAspect="1"/>
                  </p:cNvGrpSpPr>
                  <p:nvPr/>
                </p:nvGrpSpPr>
                <p:grpSpPr bwMode="auto">
                  <a:xfrm rot="2700000">
                    <a:off x="-3927" y="-785"/>
                    <a:ext cx="2208" cy="2202"/>
                    <a:chOff x="168" y="696"/>
                    <a:chExt cx="1429" cy="1429"/>
                  </a:xfrm>
                </p:grpSpPr>
                <p:grpSp>
                  <p:nvGrpSpPr>
                    <p:cNvPr id="24" name="Group 579"/>
                    <p:cNvGrpSpPr>
                      <a:grpSpLocks noChangeAspect="1"/>
                    </p:cNvGrpSpPr>
                    <p:nvPr/>
                  </p:nvGrpSpPr>
                  <p:grpSpPr bwMode="auto">
                    <a:xfrm>
                      <a:off x="854" y="696"/>
                      <a:ext cx="56" cy="1429"/>
                      <a:chOff x="845" y="696"/>
                      <a:chExt cx="56" cy="1429"/>
                    </a:xfrm>
                  </p:grpSpPr>
                  <p:sp>
                    <p:nvSpPr>
                      <p:cNvPr id="28" name="AutoShape 580"/>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l" eaLnBrk="1" fontAlgn="base" hangingPunct="1">
                          <a:buClrTx/>
                          <a:buSzTx/>
                        </a:pPr>
                        <a:endParaRPr lang="zh-CN" altLang="en-US" sz="6000" baseline="0">
                          <a:latin typeface="Arial" pitchFamily="34" charset="0"/>
                          <a:ea typeface="华文彩云" pitchFamily="2" charset="-122"/>
                        </a:endParaRPr>
                      </a:p>
                    </p:txBody>
                  </p:sp>
                  <p:sp>
                    <p:nvSpPr>
                      <p:cNvPr id="29" name="AutoShape 581"/>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eaLnBrk="1" fontAlgn="base" hangingPunct="1">
                          <a:buClrTx/>
                          <a:buSzTx/>
                        </a:pPr>
                        <a:endParaRPr lang="zh-CN" altLang="en-US" sz="6000" baseline="0">
                          <a:latin typeface="Arial" pitchFamily="34" charset="0"/>
                          <a:ea typeface="华文彩云" pitchFamily="2" charset="-122"/>
                        </a:endParaRPr>
                      </a:p>
                    </p:txBody>
                  </p:sp>
                </p:grpSp>
                <p:grpSp>
                  <p:nvGrpSpPr>
                    <p:cNvPr id="25" name="Group 582"/>
                    <p:cNvGrpSpPr>
                      <a:grpSpLocks noChangeAspect="1"/>
                    </p:cNvGrpSpPr>
                    <p:nvPr/>
                  </p:nvGrpSpPr>
                  <p:grpSpPr bwMode="auto">
                    <a:xfrm rot="5400000">
                      <a:off x="855" y="696"/>
                      <a:ext cx="56" cy="1429"/>
                      <a:chOff x="845" y="696"/>
                      <a:chExt cx="56" cy="1429"/>
                    </a:xfrm>
                  </p:grpSpPr>
                  <p:sp>
                    <p:nvSpPr>
                      <p:cNvPr id="26" name="AutoShape 583"/>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6000" baseline="0">
                          <a:latin typeface="Arial" pitchFamily="34" charset="0"/>
                          <a:ea typeface="华文彩云" pitchFamily="2" charset="-122"/>
                        </a:endParaRPr>
                      </a:p>
                    </p:txBody>
                  </p:sp>
                  <p:sp>
                    <p:nvSpPr>
                      <p:cNvPr id="27" name="AutoShape 584"/>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eaLnBrk="1" fontAlgn="base" hangingPunct="1">
                          <a:buClrTx/>
                          <a:buSzTx/>
                        </a:pPr>
                        <a:endParaRPr lang="zh-CN" altLang="en-US" sz="6000" baseline="0">
                          <a:latin typeface="Arial" pitchFamily="34" charset="0"/>
                          <a:ea typeface="华文彩云" pitchFamily="2" charset="-122"/>
                        </a:endParaRPr>
                      </a:p>
                    </p:txBody>
                  </p:sp>
                </p:grpSp>
              </p:grpSp>
            </p:grpSp>
          </p:grpSp>
        </p:grpSp>
      </p:grpSp>
      <p:pic>
        <p:nvPicPr>
          <p:cNvPr id="50" name="图片 49" descr="QQ图片20170922233404.png"/>
          <p:cNvPicPr>
            <a:picLocks noChangeAspect="1"/>
          </p:cNvPicPr>
          <p:nvPr/>
        </p:nvPicPr>
        <p:blipFill>
          <a:blip r:embed="rId6" cstate="print"/>
          <a:stretch>
            <a:fillRect/>
          </a:stretch>
        </p:blipFill>
        <p:spPr>
          <a:xfrm>
            <a:off x="9095646" y="6104900"/>
            <a:ext cx="2308993" cy="638822"/>
          </a:xfrm>
          <a:prstGeom prst="rect">
            <a:avLst/>
          </a:prstGeom>
        </p:spPr>
      </p:pic>
    </p:spTree>
    <p:extLst>
      <p:ext uri="{BB962C8B-B14F-4D97-AF65-F5344CB8AC3E}">
        <p14:creationId xmlns:p14="http://schemas.microsoft.com/office/powerpoint/2010/main" xmlns="" val="2249070166"/>
      </p:ext>
    </p:extLst>
  </p:cSld>
  <p:clrMapOvr>
    <a:masterClrMapping/>
  </p:clrMapOvr>
  <mc:AlternateContent xmlns:mc="http://schemas.openxmlformats.org/markup-compatibility/2006">
    <mc:Choice xmlns:p14="http://schemas.microsoft.com/office/powerpoint/2010/main" xmlns="" Requires="p14">
      <p:transition spd="slow" p14:dur="2000" advClick="0" advTm="10000"/>
    </mc:Choice>
    <mc:Fallback>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5" presetClass="entr" presetSubtype="0" fill="hold" grpId="0" nodeType="afterEffect">
                                  <p:stCondLst>
                                    <p:cond delay="0"/>
                                  </p:stCondLst>
                                  <p:iterate type="lt">
                                    <p:tmPct val="10000"/>
                                  </p:iterate>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700"/>
                            </p:stCondLst>
                            <p:childTnLst>
                              <p:par>
                                <p:cTn id="30" presetID="27" presetClass="emph" presetSubtype="0" fill="remove" grpId="1" nodeType="afterEffect">
                                  <p:stCondLst>
                                    <p:cond delay="2000"/>
                                  </p:stCondLst>
                                  <p:iterate type="lt">
                                    <p:tmPct val="10000"/>
                                  </p:iterate>
                                  <p:childTnLst>
                                    <p:animClr clrSpc="rgb" dir="cw">
                                      <p:cBhvr override="childStyle">
                                        <p:cTn id="31" dur="250" autoRev="1" fill="remove"/>
                                        <p:tgtEl>
                                          <p:spTgt spid="12"/>
                                        </p:tgtEl>
                                        <p:attrNameLst>
                                          <p:attrName>style.color</p:attrName>
                                        </p:attrNameLst>
                                      </p:cBhvr>
                                      <p:to>
                                        <a:srgbClr val="FF6600"/>
                                      </p:to>
                                    </p:animClr>
                                    <p:animClr clrSpc="rgb" dir="cw">
                                      <p:cBhvr>
                                        <p:cTn id="32" dur="250" autoRev="1" fill="remove"/>
                                        <p:tgtEl>
                                          <p:spTgt spid="12"/>
                                        </p:tgtEl>
                                        <p:attrNameLst>
                                          <p:attrName>fillcolor</p:attrName>
                                        </p:attrNameLst>
                                      </p:cBhvr>
                                      <p:to>
                                        <a:srgbClr val="FF6600"/>
                                      </p:to>
                                    </p:animClr>
                                    <p:set>
                                      <p:cBhvr>
                                        <p:cTn id="33" dur="250" autoRev="1" fill="remove"/>
                                        <p:tgtEl>
                                          <p:spTgt spid="12"/>
                                        </p:tgtEl>
                                        <p:attrNameLst>
                                          <p:attrName>fill.type</p:attrName>
                                        </p:attrNameLst>
                                      </p:cBhvr>
                                      <p:to>
                                        <p:strVal val="solid"/>
                                      </p:to>
                                    </p:set>
                                    <p:set>
                                      <p:cBhvr>
                                        <p:cTn id="34" dur="250" autoRev="1" fill="remove"/>
                                        <p:tgtEl>
                                          <p:spTgt spid="12"/>
                                        </p:tgtEl>
                                        <p:attrNameLst>
                                          <p:attrName>fill.on</p:attrName>
                                        </p:attrNameLst>
                                      </p:cBhvr>
                                      <p:to>
                                        <p:strVal val="tru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7800"/>
                            </p:stCondLst>
                            <p:childTnLst>
                              <p:par>
                                <p:cTn id="38" presetID="6" presetClass="emph" presetSubtype="0" fill="hold" nodeType="afterEffect">
                                  <p:stCondLst>
                                    <p:cond delay="0"/>
                                  </p:stCondLst>
                                  <p:childTnLst>
                                    <p:animScale>
                                      <p:cBhvr>
                                        <p:cTn id="39" dur="2000" fill="hold"/>
                                        <p:tgtEl>
                                          <p:spTgt spid="15"/>
                                        </p:tgtEl>
                                      </p:cBhvr>
                                      <p:by x="400000" y="400000"/>
                                    </p:animScale>
                                  </p:childTnLst>
                                </p:cTn>
                              </p:par>
                              <p:par>
                                <p:cTn id="40" presetID="6" presetClass="emph" presetSubtype="0" autoRev="1" fill="hold" nodeType="withEffect">
                                  <p:stCondLst>
                                    <p:cond delay="0"/>
                                  </p:stCondLst>
                                  <p:childTnLst>
                                    <p:animScale>
                                      <p:cBhvr>
                                        <p:cTn id="41" dur="3000" fill="hold"/>
                                        <p:tgtEl>
                                          <p:spTgt spid="15"/>
                                        </p:tgtEl>
                                      </p:cBhvr>
                                      <p:by x="400000" y="400000"/>
                                    </p:animScale>
                                  </p:childTnLst>
                                </p:cTn>
                              </p:par>
                              <p:par>
                                <p:cTn id="42" presetID="10" presetClass="exit" presetSubtype="0" fill="hold" nodeType="withEffect">
                                  <p:stCondLst>
                                    <p:cond delay="0"/>
                                  </p:stCondLst>
                                  <p:childTnLst>
                                    <p:animEffect transition="out" filter="fade">
                                      <p:cBhvr>
                                        <p:cTn id="43" dur="4600"/>
                                        <p:tgtEl>
                                          <p:spTgt spid="15"/>
                                        </p:tgtEl>
                                      </p:cBhvr>
                                    </p:animEffect>
                                    <p:set>
                                      <p:cBhvr>
                                        <p:cTn id="44" dur="1" fill="hold">
                                          <p:stCondLst>
                                            <p:cond delay="45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
        <p:nvSpPr>
          <p:cNvPr id="187" name="矩形 186"/>
          <p:cNvSpPr/>
          <p:nvPr/>
        </p:nvSpPr>
        <p:spPr>
          <a:xfrm>
            <a:off x="4936710" y="4956251"/>
            <a:ext cx="6188837" cy="1231076"/>
          </a:xfrm>
          <a:prstGeom prst="rect">
            <a:avLst/>
          </a:prstGeom>
        </p:spPr>
        <p:txBody>
          <a:bodyPr wrap="square" lIns="121891" tIns="60945" rIns="121891" bIns="60945">
            <a:spAutoFit/>
          </a:bodyPr>
          <a:lstStyle/>
          <a:p>
            <a:pPr algn="just"/>
            <a:r>
              <a:rPr lang="zh-CN" altLang="en-US" sz="1800" dirty="0" smtClean="0">
                <a:latin typeface="微软雅黑" pitchFamily="34" charset="-122"/>
                <a:ea typeface="微软雅黑" pitchFamily="34" charset="-122"/>
              </a:rPr>
              <a:t>坚持说实话、谋实事、出实招、求实效，把雷厉风行和久久为功有机结合起来，勇于攻坚克难，以钉钉子精神做实做细做好各项工作，确保深度贫困地区和贫困群众同全国人民一道进入全面小康社会。 </a:t>
            </a:r>
            <a:endParaRPr lang="zh-CN" altLang="en-US" sz="1800" dirty="0">
              <a:latin typeface="微软雅黑" pitchFamily="34" charset="-122"/>
              <a:ea typeface="微软雅黑" pitchFamily="34" charset="-122"/>
            </a:endParaRPr>
          </a:p>
        </p:txBody>
      </p:sp>
      <p:sp>
        <p:nvSpPr>
          <p:cNvPr id="188" name="矩形 3"/>
          <p:cNvSpPr/>
          <p:nvPr/>
        </p:nvSpPr>
        <p:spPr>
          <a:xfrm>
            <a:off x="6788637" y="4129065"/>
            <a:ext cx="3461752" cy="400079"/>
          </a:xfrm>
          <a:prstGeom prst="rect">
            <a:avLst/>
          </a:prstGeom>
          <a:ln/>
        </p:spPr>
        <p:style>
          <a:lnRef idx="0">
            <a:schemeClr val="accent2"/>
          </a:lnRef>
          <a:fillRef idx="3">
            <a:schemeClr val="accent2"/>
          </a:fillRef>
          <a:effectRef idx="3">
            <a:schemeClr val="accent2"/>
          </a:effectRef>
          <a:fontRef idx="minor">
            <a:schemeClr val="lt1"/>
          </a:fontRef>
        </p:style>
        <p:txBody>
          <a:bodyPr wrap="square" lIns="121891" tIns="60945" rIns="121891" bIns="60945">
            <a:spAutoFit/>
          </a:bodyPr>
          <a:lstStyle/>
          <a:p>
            <a:pPr algn="ctr"/>
            <a:r>
              <a:rPr lang="zh-CN" altLang="en-US" sz="1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坚持“三位一体”大扶贫格局</a:t>
            </a:r>
            <a:endParaRPr lang="zh-CN" altLang="en-US" sz="1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89" name="矩形 188"/>
          <p:cNvSpPr/>
          <p:nvPr/>
        </p:nvSpPr>
        <p:spPr>
          <a:xfrm>
            <a:off x="7816654" y="1566050"/>
            <a:ext cx="2879945" cy="677078"/>
          </a:xfrm>
          <a:prstGeom prst="rect">
            <a:avLst/>
          </a:prstGeom>
          <a:ln/>
        </p:spPr>
        <p:style>
          <a:lnRef idx="0">
            <a:schemeClr val="accent2"/>
          </a:lnRef>
          <a:fillRef idx="3">
            <a:schemeClr val="accent2"/>
          </a:fillRef>
          <a:effectRef idx="3">
            <a:schemeClr val="accent2"/>
          </a:effectRef>
          <a:fontRef idx="minor">
            <a:schemeClr val="lt1"/>
          </a:fontRef>
        </p:style>
        <p:txBody>
          <a:bodyPr wrap="square" lIns="121891" tIns="60945" rIns="121891" bIns="60945">
            <a:spAutoFit/>
          </a:bodyPr>
          <a:lstStyle/>
          <a:p>
            <a:pPr algn="ctr"/>
            <a:r>
              <a:rPr lang="zh-CN" altLang="en-US" sz="1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坚持精准扶贫精准脱贫</a:t>
            </a:r>
            <a:endParaRPr lang="en-US" altLang="zh-CN" sz="1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a:p>
            <a:pPr algn="ctr"/>
            <a:r>
              <a:rPr lang="zh-CN" altLang="en-US" sz="1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基本方略</a:t>
            </a:r>
            <a:endParaRPr lang="zh-CN" altLang="en-US" sz="1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90" name="矩形 189"/>
          <p:cNvSpPr/>
          <p:nvPr/>
        </p:nvSpPr>
        <p:spPr>
          <a:xfrm>
            <a:off x="6792821" y="2386004"/>
            <a:ext cx="2879945" cy="677078"/>
          </a:xfrm>
          <a:prstGeom prst="rect">
            <a:avLst/>
          </a:prstGeom>
          <a:ln/>
        </p:spPr>
        <p:style>
          <a:lnRef idx="0">
            <a:schemeClr val="accent2"/>
          </a:lnRef>
          <a:fillRef idx="3">
            <a:schemeClr val="accent2"/>
          </a:fillRef>
          <a:effectRef idx="3">
            <a:schemeClr val="accent2"/>
          </a:effectRef>
          <a:fontRef idx="minor">
            <a:schemeClr val="lt1"/>
          </a:fontRef>
        </p:style>
        <p:txBody>
          <a:bodyPr wrap="square" lIns="121891" tIns="60945" rIns="121891" bIns="60945">
            <a:spAutoFit/>
          </a:bodyPr>
          <a:lstStyle/>
          <a:p>
            <a:pPr algn="ctr"/>
            <a:r>
              <a:rPr lang="zh-CN" altLang="en-US" sz="1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坚持中央统筹、省负总责、市县抓落实的管理体制</a:t>
            </a:r>
            <a:endParaRPr lang="zh-CN" altLang="en-US" sz="1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91" name="矩形 190"/>
          <p:cNvSpPr/>
          <p:nvPr/>
        </p:nvSpPr>
        <p:spPr>
          <a:xfrm>
            <a:off x="7656804" y="3209124"/>
            <a:ext cx="2879945" cy="677078"/>
          </a:xfrm>
          <a:prstGeom prst="rect">
            <a:avLst/>
          </a:prstGeom>
          <a:ln/>
        </p:spPr>
        <p:style>
          <a:lnRef idx="0">
            <a:schemeClr val="accent2"/>
          </a:lnRef>
          <a:fillRef idx="3">
            <a:schemeClr val="accent2"/>
          </a:fillRef>
          <a:effectRef idx="3">
            <a:schemeClr val="accent2"/>
          </a:effectRef>
          <a:fontRef idx="minor">
            <a:schemeClr val="lt1"/>
          </a:fontRef>
        </p:style>
        <p:txBody>
          <a:bodyPr wrap="square" lIns="121891" tIns="60945" rIns="121891" bIns="60945">
            <a:spAutoFit/>
          </a:bodyPr>
          <a:lstStyle/>
          <a:p>
            <a:pPr algn="ctr"/>
            <a:r>
              <a:rPr lang="zh-CN" altLang="en-US" sz="1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坚持党政一把手负总责的工作责任制</a:t>
            </a:r>
            <a:endParaRPr lang="zh-CN" altLang="en-US" sz="1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2" name="组合 191"/>
          <p:cNvGrpSpPr/>
          <p:nvPr/>
        </p:nvGrpSpPr>
        <p:grpSpPr>
          <a:xfrm>
            <a:off x="6856672" y="1528747"/>
            <a:ext cx="719907" cy="791354"/>
            <a:chOff x="7813429" y="1544015"/>
            <a:chExt cx="792000" cy="870288"/>
          </a:xfrm>
        </p:grpSpPr>
        <p:grpSp>
          <p:nvGrpSpPr>
            <p:cNvPr id="3" name="组合 10"/>
            <p:cNvGrpSpPr/>
            <p:nvPr/>
          </p:nvGrpSpPr>
          <p:grpSpPr>
            <a:xfrm>
              <a:off x="7813429" y="1544015"/>
              <a:ext cx="792000" cy="870288"/>
              <a:chOff x="7362360" y="2172943"/>
              <a:chExt cx="900000" cy="988964"/>
            </a:xfrm>
            <a:effectLst>
              <a:outerShdw blurRad="50800" dist="38100" dir="2700000" algn="tl" rotWithShape="0">
                <a:prstClr val="black">
                  <a:alpha val="40000"/>
                </a:prstClr>
              </a:outerShdw>
            </a:effectLst>
          </p:grpSpPr>
          <p:sp>
            <p:nvSpPr>
              <p:cNvPr id="236" name="矩形 12"/>
              <p:cNvSpPr/>
              <p:nvPr/>
            </p:nvSpPr>
            <p:spPr>
              <a:xfrm>
                <a:off x="7362360" y="2172943"/>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900" b="1" dirty="0">
                  <a:latin typeface="微软雅黑" pitchFamily="34" charset="-122"/>
                  <a:ea typeface="微软雅黑" pitchFamily="34" charset="-122"/>
                </a:endParaRPr>
              </a:p>
            </p:txBody>
          </p:sp>
          <p:cxnSp>
            <p:nvCxnSpPr>
              <p:cNvPr id="237" name="直接连接符 13"/>
              <p:cNvCxnSpPr/>
              <p:nvPr/>
            </p:nvCxn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8" name="直接连接符 14"/>
              <p:cNvCxnSpPr/>
              <p:nvPr/>
            </p:nvCxn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35" name="TextBox 234"/>
            <p:cNvSpPr txBox="1"/>
            <p:nvPr/>
          </p:nvSpPr>
          <p:spPr>
            <a:xfrm>
              <a:off x="7849389" y="1622580"/>
              <a:ext cx="720082" cy="643104"/>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algn="ctr"/>
              <a:r>
                <a:rPr lang="zh-CN" altLang="en-US" sz="3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要</a:t>
              </a:r>
              <a:endParaRPr lang="zh-CN" altLang="en-US" sz="37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4" name="组合 38"/>
          <p:cNvGrpSpPr/>
          <p:nvPr/>
        </p:nvGrpSpPr>
        <p:grpSpPr>
          <a:xfrm>
            <a:off x="5817595" y="2416296"/>
            <a:ext cx="719907" cy="720167"/>
            <a:chOff x="7813429" y="1622304"/>
            <a:chExt cx="792000" cy="792000"/>
          </a:xfrm>
        </p:grpSpPr>
        <p:grpSp>
          <p:nvGrpSpPr>
            <p:cNvPr id="5" name="组合 39"/>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231" name="矩形 41"/>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900" b="1" dirty="0">
                  <a:latin typeface="微软雅黑" pitchFamily="34" charset="-122"/>
                  <a:ea typeface="微软雅黑" pitchFamily="34" charset="-122"/>
                </a:endParaRPr>
              </a:p>
            </p:txBody>
          </p:sp>
          <p:cxnSp>
            <p:nvCxnSpPr>
              <p:cNvPr id="232" name="直接连接符 231"/>
              <p:cNvCxnSpPr/>
              <p:nvPr/>
            </p:nvCxn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30" name="TextBox 229"/>
            <p:cNvSpPr txBox="1"/>
            <p:nvPr/>
          </p:nvSpPr>
          <p:spPr>
            <a:xfrm>
              <a:off x="7849389" y="1696752"/>
              <a:ext cx="720082" cy="643103"/>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algn="ctr"/>
              <a:r>
                <a:rPr lang="zh-CN" altLang="en-US" sz="3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要</a:t>
              </a:r>
              <a:endParaRPr lang="zh-CN" altLang="en-US" sz="37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6" name="组合 50"/>
          <p:cNvGrpSpPr/>
          <p:nvPr/>
        </p:nvGrpSpPr>
        <p:grpSpPr>
          <a:xfrm>
            <a:off x="6664135" y="3182847"/>
            <a:ext cx="719907" cy="720167"/>
            <a:chOff x="7813429" y="1622304"/>
            <a:chExt cx="792000" cy="792000"/>
          </a:xfrm>
        </p:grpSpPr>
        <p:grpSp>
          <p:nvGrpSpPr>
            <p:cNvPr id="7" name="组合 51"/>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226" name="矩形 225"/>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900" b="1" dirty="0">
                  <a:latin typeface="微软雅黑" pitchFamily="34" charset="-122"/>
                  <a:ea typeface="微软雅黑" pitchFamily="34" charset="-122"/>
                </a:endParaRPr>
              </a:p>
            </p:txBody>
          </p:sp>
          <p:cxnSp>
            <p:nvCxnSpPr>
              <p:cNvPr id="227" name="直接连接符 226"/>
              <p:cNvCxnSpPr/>
              <p:nvPr/>
            </p:nvCxn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8" name="直接连接符 227"/>
              <p:cNvCxnSpPr/>
              <p:nvPr/>
            </p:nvCxn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25" name="TextBox 224"/>
            <p:cNvSpPr txBox="1"/>
            <p:nvPr/>
          </p:nvSpPr>
          <p:spPr>
            <a:xfrm>
              <a:off x="7849389" y="1696752"/>
              <a:ext cx="720082" cy="643103"/>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algn="ctr"/>
              <a:r>
                <a:rPr lang="zh-CN" altLang="en-US" sz="3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要</a:t>
              </a:r>
              <a:endParaRPr lang="zh-CN" altLang="en-US" sz="37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8" name="组合 56"/>
          <p:cNvGrpSpPr/>
          <p:nvPr/>
        </p:nvGrpSpPr>
        <p:grpSpPr>
          <a:xfrm>
            <a:off x="5832838" y="3924549"/>
            <a:ext cx="719907" cy="720167"/>
            <a:chOff x="7813429" y="1622304"/>
            <a:chExt cx="792000" cy="792000"/>
          </a:xfrm>
        </p:grpSpPr>
        <p:grpSp>
          <p:nvGrpSpPr>
            <p:cNvPr id="9" name="组合 57"/>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221" name="矩形 220"/>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900" b="1" dirty="0">
                  <a:latin typeface="微软雅黑" pitchFamily="34" charset="-122"/>
                  <a:ea typeface="微软雅黑" pitchFamily="34" charset="-122"/>
                </a:endParaRPr>
              </a:p>
            </p:txBody>
          </p:sp>
          <p:cxnSp>
            <p:nvCxnSpPr>
              <p:cNvPr id="222" name="直接连接符 221"/>
              <p:cNvCxnSpPr/>
              <p:nvPr/>
            </p:nvCxn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20" name="TextBox 219"/>
            <p:cNvSpPr txBox="1"/>
            <p:nvPr/>
          </p:nvSpPr>
          <p:spPr>
            <a:xfrm>
              <a:off x="7849389" y="1696752"/>
              <a:ext cx="720082" cy="643103"/>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algn="ctr"/>
              <a:r>
                <a:rPr lang="zh-CN" altLang="en-US" sz="3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要</a:t>
              </a:r>
              <a:endParaRPr lang="zh-CN" altLang="en-US" sz="37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grpSp>
      <p:pic>
        <p:nvPicPr>
          <p:cNvPr id="185" name="Picture 3" descr="C:\Users\Administrator\Desktop\党政机关\素材\党徽\Nipic_5916570_20120618220329321399.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88873" y="1803578"/>
            <a:ext cx="1786541" cy="1621234"/>
          </a:xfrm>
          <a:prstGeom prst="rect">
            <a:avLst/>
          </a:prstGeom>
          <a:noFill/>
          <a:extLst>
            <a:ext uri="{909E8E84-426E-40DD-AFC4-6F175D3DCCD1}">
              <a14:hiddenFill xmlns:a14="http://schemas.microsoft.com/office/drawing/2010/main" xmlns="">
                <a:solidFill>
                  <a:srgbClr val="FFFFFF"/>
                </a:solidFill>
              </a14:hiddenFill>
            </a:ext>
          </a:extLst>
        </p:spPr>
      </p:pic>
      <p:sp>
        <p:nvSpPr>
          <p:cNvPr id="193" name="TextBox 192"/>
          <p:cNvSpPr txBox="1"/>
          <p:nvPr/>
        </p:nvSpPr>
        <p:spPr>
          <a:xfrm>
            <a:off x="1200352" y="2671931"/>
            <a:ext cx="3064369" cy="615696"/>
          </a:xfrm>
          <a:prstGeom prst="rect">
            <a:avLst/>
          </a:prstGeom>
          <a:noFill/>
        </p:spPr>
        <p:txBody>
          <a:bodyPr wrap="square" lIns="121891" tIns="60945" rIns="121891" bIns="60945" rtlCol="0">
            <a:spAutoFit/>
          </a:bodyPr>
          <a:lstStyle/>
          <a:p>
            <a:pPr algn="r"/>
            <a:r>
              <a:rPr lang="zh-CN" altLang="en-US" sz="3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中国共产党</a:t>
            </a:r>
          </a:p>
        </p:txBody>
      </p:sp>
      <p:sp>
        <p:nvSpPr>
          <p:cNvPr id="194" name="TextBox 193"/>
          <p:cNvSpPr txBox="1"/>
          <p:nvPr/>
        </p:nvSpPr>
        <p:spPr>
          <a:xfrm>
            <a:off x="1433679" y="3287627"/>
            <a:ext cx="3463262" cy="415468"/>
          </a:xfrm>
          <a:prstGeom prst="rect">
            <a:avLst/>
          </a:prstGeom>
          <a:noFill/>
          <a:effectLst/>
        </p:spPr>
        <p:txBody>
          <a:bodyPr wrap="none" lIns="121891" tIns="60945" rIns="121891" bIns="60945" rtlCol="0">
            <a:spAutoFit/>
          </a:bodyPr>
          <a:lstStyle/>
          <a:p>
            <a:r>
              <a:rPr lang="en-US" altLang="zh-CN" sz="19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Communist Party of China</a:t>
            </a:r>
            <a:endParaRPr lang="zh-CN" altLang="en-US" sz="19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10" name="组合 103"/>
          <p:cNvGrpSpPr/>
          <p:nvPr/>
        </p:nvGrpSpPr>
        <p:grpSpPr>
          <a:xfrm>
            <a:off x="555042" y="3862115"/>
            <a:ext cx="952436" cy="952781"/>
            <a:chOff x="3686418" y="1491630"/>
            <a:chExt cx="1245622" cy="1245622"/>
          </a:xfrm>
        </p:grpSpPr>
        <p:grpSp>
          <p:nvGrpSpPr>
            <p:cNvPr id="11" name="组合 104"/>
            <p:cNvGrpSpPr/>
            <p:nvPr/>
          </p:nvGrpSpPr>
          <p:grpSpPr>
            <a:xfrm>
              <a:off x="3686418" y="1491630"/>
              <a:ext cx="1245622" cy="1245622"/>
              <a:chOff x="3597091" y="1563638"/>
              <a:chExt cx="1245622" cy="1245622"/>
            </a:xfrm>
          </p:grpSpPr>
          <p:sp>
            <p:nvSpPr>
              <p:cNvPr id="217" name="椭圆 216"/>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微软雅黑" pitchFamily="34" charset="-122"/>
                  <a:ea typeface="微软雅黑" pitchFamily="34" charset="-122"/>
                </a:endParaRPr>
              </a:p>
            </p:txBody>
          </p:sp>
          <p:sp>
            <p:nvSpPr>
              <p:cNvPr id="218" name="椭圆 217"/>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微软雅黑" pitchFamily="34" charset="-122"/>
                  <a:ea typeface="微软雅黑" pitchFamily="34" charset="-122"/>
                </a:endParaRPr>
              </a:p>
            </p:txBody>
          </p:sp>
        </p:grpSp>
        <p:sp>
          <p:nvSpPr>
            <p:cNvPr id="216"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rPr>
                <a:t>脱</a:t>
              </a:r>
              <a:endParaRPr lang="zh-CN" altLang="en-US" sz="4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grpSp>
      <p:grpSp>
        <p:nvGrpSpPr>
          <p:cNvPr id="12" name="组合 108"/>
          <p:cNvGrpSpPr/>
          <p:nvPr/>
        </p:nvGrpSpPr>
        <p:grpSpPr>
          <a:xfrm>
            <a:off x="1526397" y="3862115"/>
            <a:ext cx="952436" cy="952781"/>
            <a:chOff x="3686418" y="1491630"/>
            <a:chExt cx="1245622" cy="1245622"/>
          </a:xfrm>
        </p:grpSpPr>
        <p:grpSp>
          <p:nvGrpSpPr>
            <p:cNvPr id="13" name="组合 109"/>
            <p:cNvGrpSpPr/>
            <p:nvPr/>
          </p:nvGrpSpPr>
          <p:grpSpPr>
            <a:xfrm>
              <a:off x="3686418" y="1491630"/>
              <a:ext cx="1245622" cy="1245622"/>
              <a:chOff x="3597091" y="1563638"/>
              <a:chExt cx="1245622" cy="1245622"/>
            </a:xfrm>
          </p:grpSpPr>
          <p:sp>
            <p:nvSpPr>
              <p:cNvPr id="213" name="椭圆 212"/>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微软雅黑" pitchFamily="34" charset="-122"/>
                  <a:ea typeface="微软雅黑" pitchFamily="34" charset="-122"/>
                </a:endParaRPr>
              </a:p>
            </p:txBody>
          </p:sp>
          <p:sp>
            <p:nvSpPr>
              <p:cNvPr id="214" name="椭圆 213"/>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微软雅黑" pitchFamily="34" charset="-122"/>
                  <a:ea typeface="微软雅黑" pitchFamily="34" charset="-122"/>
                </a:endParaRPr>
              </a:p>
            </p:txBody>
          </p:sp>
        </p:grpSp>
        <p:sp>
          <p:nvSpPr>
            <p:cNvPr id="212" name="标题 4"/>
            <p:cNvSpPr txBox="1">
              <a:spLocks/>
            </p:cNvSpPr>
            <p:nvPr/>
          </p:nvSpPr>
          <p:spPr>
            <a:xfrm>
              <a:off x="3891047"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rPr>
                <a:t>贫</a:t>
              </a:r>
              <a:endParaRPr lang="zh-CN" altLang="en-US" sz="4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grpSp>
      <p:grpSp>
        <p:nvGrpSpPr>
          <p:cNvPr id="14" name="组合 113"/>
          <p:cNvGrpSpPr/>
          <p:nvPr/>
        </p:nvGrpSpPr>
        <p:grpSpPr>
          <a:xfrm>
            <a:off x="2496008" y="3862115"/>
            <a:ext cx="952436" cy="952781"/>
            <a:chOff x="3686418" y="1491630"/>
            <a:chExt cx="1245622" cy="1245622"/>
          </a:xfrm>
        </p:grpSpPr>
        <p:grpSp>
          <p:nvGrpSpPr>
            <p:cNvPr id="15" name="组合 114"/>
            <p:cNvGrpSpPr/>
            <p:nvPr/>
          </p:nvGrpSpPr>
          <p:grpSpPr>
            <a:xfrm>
              <a:off x="3686418" y="1491630"/>
              <a:ext cx="1245622" cy="1245622"/>
              <a:chOff x="3597091" y="1563638"/>
              <a:chExt cx="1245622" cy="1245622"/>
            </a:xfrm>
          </p:grpSpPr>
          <p:sp>
            <p:nvSpPr>
              <p:cNvPr id="209" name="椭圆 208"/>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微软雅黑" pitchFamily="34" charset="-122"/>
                  <a:ea typeface="微软雅黑" pitchFamily="34" charset="-122"/>
                </a:endParaRPr>
              </a:p>
            </p:txBody>
          </p:sp>
          <p:sp>
            <p:nvSpPr>
              <p:cNvPr id="210" name="椭圆 209"/>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微软雅黑" pitchFamily="34" charset="-122"/>
                  <a:ea typeface="微软雅黑" pitchFamily="34" charset="-122"/>
                </a:endParaRPr>
              </a:p>
            </p:txBody>
          </p:sp>
        </p:grpSp>
        <p:sp>
          <p:nvSpPr>
            <p:cNvPr id="208" name="标题 4"/>
            <p:cNvSpPr txBox="1">
              <a:spLocks/>
            </p:cNvSpPr>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rPr>
                <a:t>攻</a:t>
              </a:r>
              <a:endParaRPr lang="zh-CN" altLang="en-US" sz="4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grpSp>
      <p:grpSp>
        <p:nvGrpSpPr>
          <p:cNvPr id="16" name="组合 118"/>
          <p:cNvGrpSpPr/>
          <p:nvPr/>
        </p:nvGrpSpPr>
        <p:grpSpPr>
          <a:xfrm>
            <a:off x="3496488" y="3862115"/>
            <a:ext cx="952436" cy="952781"/>
            <a:chOff x="3686418" y="1491630"/>
            <a:chExt cx="1245622" cy="1245622"/>
          </a:xfrm>
        </p:grpSpPr>
        <p:grpSp>
          <p:nvGrpSpPr>
            <p:cNvPr id="17" name="组合 119"/>
            <p:cNvGrpSpPr/>
            <p:nvPr/>
          </p:nvGrpSpPr>
          <p:grpSpPr>
            <a:xfrm>
              <a:off x="3686418" y="1491630"/>
              <a:ext cx="1245622" cy="1245622"/>
              <a:chOff x="3597091" y="1563638"/>
              <a:chExt cx="1245622" cy="1245622"/>
            </a:xfrm>
          </p:grpSpPr>
          <p:sp>
            <p:nvSpPr>
              <p:cNvPr id="205" name="椭圆 204"/>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微软雅黑" pitchFamily="34" charset="-122"/>
                  <a:ea typeface="微软雅黑" pitchFamily="34" charset="-122"/>
                </a:endParaRPr>
              </a:p>
            </p:txBody>
          </p:sp>
          <p:sp>
            <p:nvSpPr>
              <p:cNvPr id="206" name="椭圆 205"/>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微软雅黑" pitchFamily="34" charset="-122"/>
                  <a:ea typeface="微软雅黑" pitchFamily="34" charset="-122"/>
                </a:endParaRPr>
              </a:p>
            </p:txBody>
          </p:sp>
        </p:grpSp>
        <p:sp>
          <p:nvSpPr>
            <p:cNvPr id="204" name="标题 4"/>
            <p:cNvSpPr txBox="1">
              <a:spLocks/>
            </p:cNvSpPr>
            <p:nvPr/>
          </p:nvSpPr>
          <p:spPr>
            <a:xfrm>
              <a:off x="3863174"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rPr>
                <a:t>坚</a:t>
              </a:r>
              <a:endParaRPr lang="zh-CN" altLang="en-US" sz="4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grpSp>
      <p:sp>
        <p:nvSpPr>
          <p:cNvPr id="240" name="Rectangle 44"/>
          <p:cNvSpPr>
            <a:spLocks noChangeArrowheads="1"/>
          </p:cNvSpPr>
          <p:nvPr/>
        </p:nvSpPr>
        <p:spPr bwMode="auto">
          <a:xfrm>
            <a:off x="760377" y="957244"/>
            <a:ext cx="6215106" cy="787855"/>
          </a:xfrm>
          <a:prstGeom prst="rect">
            <a:avLst/>
          </a:prstGeom>
          <a:noFill/>
          <a:ln w="9525" algn="ctr">
            <a:noFill/>
            <a:miter lim="800000"/>
            <a:headEnd/>
            <a:tailEnd/>
          </a:ln>
        </p:spPr>
        <p:txBody>
          <a:bodyPr wrap="square" lIns="109678" tIns="54838" rIns="109678" bIns="54838">
            <a:spAutoFit/>
          </a:bodyPr>
          <a:lstStyle/>
          <a:p>
            <a:pPr eaLnBrk="0" hangingPunct="0"/>
            <a:r>
              <a:rPr lang="zh-CN" altLang="en-US" sz="22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加快推进深度贫困地区脱贫攻坚，要按照党中央统一部署</a:t>
            </a:r>
            <a:endParaRPr lang="zh-CN" altLang="en-US" sz="2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xmlns="" val="1988978838"/>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42"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40"/>
                                        </p:tgtEl>
                                        <p:attrNameLst>
                                          <p:attrName>style.visibility</p:attrName>
                                        </p:attrNameLst>
                                      </p:cBhvr>
                                      <p:to>
                                        <p:strVal val="visible"/>
                                      </p:to>
                                    </p:set>
                                    <p:anim calcmode="lin" valueType="num">
                                      <p:cBhvr additive="base">
                                        <p:cTn id="19" dur="500" fill="hold"/>
                                        <p:tgtEl>
                                          <p:spTgt spid="240"/>
                                        </p:tgtEl>
                                        <p:attrNameLst>
                                          <p:attrName>ppt_x</p:attrName>
                                        </p:attrNameLst>
                                      </p:cBhvr>
                                      <p:tavLst>
                                        <p:tav tm="0">
                                          <p:val>
                                            <p:strVal val="0-#ppt_w/2"/>
                                          </p:val>
                                        </p:tav>
                                        <p:tav tm="100000">
                                          <p:val>
                                            <p:strVal val="#ppt_x"/>
                                          </p:val>
                                        </p:tav>
                                      </p:tavLst>
                                    </p:anim>
                                    <p:anim calcmode="lin" valueType="num">
                                      <p:cBhvr additive="base">
                                        <p:cTn id="20" dur="500" fill="hold"/>
                                        <p:tgtEl>
                                          <p:spTgt spid="2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p:cNvGrpSpPr/>
          <p:nvPr/>
        </p:nvGrpSpPr>
        <p:grpSpPr>
          <a:xfrm>
            <a:off x="1872605" y="2016274"/>
            <a:ext cx="7704856" cy="2751416"/>
            <a:chOff x="934931" y="1491976"/>
            <a:chExt cx="9794666" cy="4514706"/>
          </a:xfrm>
        </p:grpSpPr>
        <p:sp>
          <p:nvSpPr>
            <p:cNvPr id="48" name="Freeform 5"/>
            <p:cNvSpPr>
              <a:spLocks/>
            </p:cNvSpPr>
            <p:nvPr/>
          </p:nvSpPr>
          <p:spPr bwMode="auto">
            <a:xfrm rot="5400000">
              <a:off x="205171" y="2221736"/>
              <a:ext cx="4514706" cy="3055185"/>
            </a:xfrm>
            <a:custGeom>
              <a:avLst/>
              <a:gdLst>
                <a:gd name="T0" fmla="*/ 2630 w 2676"/>
                <a:gd name="T1" fmla="*/ 0 h 920"/>
                <a:gd name="T2" fmla="*/ 45 w 2676"/>
                <a:gd name="T3" fmla="*/ 0 h 920"/>
                <a:gd name="T4" fmla="*/ 0 w 2676"/>
                <a:gd name="T5" fmla="*/ 45 h 920"/>
                <a:gd name="T6" fmla="*/ 0 w 2676"/>
                <a:gd name="T7" fmla="*/ 308 h 920"/>
                <a:gd name="T8" fmla="*/ 157 w 2676"/>
                <a:gd name="T9" fmla="*/ 308 h 920"/>
                <a:gd name="T10" fmla="*/ 157 w 2676"/>
                <a:gd name="T11" fmla="*/ 130 h 920"/>
                <a:gd name="T12" fmla="*/ 487 w 2676"/>
                <a:gd name="T13" fmla="*/ 460 h 920"/>
                <a:gd name="T14" fmla="*/ 158 w 2676"/>
                <a:gd name="T15" fmla="*/ 789 h 920"/>
                <a:gd name="T16" fmla="*/ 158 w 2676"/>
                <a:gd name="T17" fmla="*/ 611 h 920"/>
                <a:gd name="T18" fmla="*/ 0 w 2676"/>
                <a:gd name="T19" fmla="*/ 611 h 920"/>
                <a:gd name="T20" fmla="*/ 0 w 2676"/>
                <a:gd name="T21" fmla="*/ 874 h 920"/>
                <a:gd name="T22" fmla="*/ 45 w 2676"/>
                <a:gd name="T23" fmla="*/ 920 h 920"/>
                <a:gd name="T24" fmla="*/ 2630 w 2676"/>
                <a:gd name="T25" fmla="*/ 920 h 920"/>
                <a:gd name="T26" fmla="*/ 2676 w 2676"/>
                <a:gd name="T27" fmla="*/ 874 h 920"/>
                <a:gd name="T28" fmla="*/ 2676 w 2676"/>
                <a:gd name="T29" fmla="*/ 45 h 920"/>
                <a:gd name="T30" fmla="*/ 2630 w 2676"/>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itchFamily="34" charset="-122"/>
                <a:ea typeface="微软雅黑" pitchFamily="34" charset="-122"/>
              </a:endParaRPr>
            </a:p>
          </p:txBody>
        </p:sp>
        <p:sp>
          <p:nvSpPr>
            <p:cNvPr id="49" name="Freeform 6"/>
            <p:cNvSpPr>
              <a:spLocks/>
            </p:cNvSpPr>
            <p:nvPr/>
          </p:nvSpPr>
          <p:spPr bwMode="auto">
            <a:xfrm rot="5400000">
              <a:off x="3574911" y="2221736"/>
              <a:ext cx="4514706" cy="3055185"/>
            </a:xfrm>
            <a:custGeom>
              <a:avLst/>
              <a:gdLst>
                <a:gd name="T0" fmla="*/ 2630 w 2676"/>
                <a:gd name="T1" fmla="*/ 0 h 920"/>
                <a:gd name="T2" fmla="*/ 45 w 2676"/>
                <a:gd name="T3" fmla="*/ 0 h 920"/>
                <a:gd name="T4" fmla="*/ 0 w 2676"/>
                <a:gd name="T5" fmla="*/ 45 h 920"/>
                <a:gd name="T6" fmla="*/ 0 w 2676"/>
                <a:gd name="T7" fmla="*/ 308 h 920"/>
                <a:gd name="T8" fmla="*/ 157 w 2676"/>
                <a:gd name="T9" fmla="*/ 308 h 920"/>
                <a:gd name="T10" fmla="*/ 157 w 2676"/>
                <a:gd name="T11" fmla="*/ 130 h 920"/>
                <a:gd name="T12" fmla="*/ 487 w 2676"/>
                <a:gd name="T13" fmla="*/ 460 h 920"/>
                <a:gd name="T14" fmla="*/ 158 w 2676"/>
                <a:gd name="T15" fmla="*/ 789 h 920"/>
                <a:gd name="T16" fmla="*/ 158 w 2676"/>
                <a:gd name="T17" fmla="*/ 611 h 920"/>
                <a:gd name="T18" fmla="*/ 0 w 2676"/>
                <a:gd name="T19" fmla="*/ 611 h 920"/>
                <a:gd name="T20" fmla="*/ 0 w 2676"/>
                <a:gd name="T21" fmla="*/ 874 h 920"/>
                <a:gd name="T22" fmla="*/ 45 w 2676"/>
                <a:gd name="T23" fmla="*/ 920 h 920"/>
                <a:gd name="T24" fmla="*/ 2630 w 2676"/>
                <a:gd name="T25" fmla="*/ 920 h 920"/>
                <a:gd name="T26" fmla="*/ 2676 w 2676"/>
                <a:gd name="T27" fmla="*/ 874 h 920"/>
                <a:gd name="T28" fmla="*/ 2676 w 2676"/>
                <a:gd name="T29" fmla="*/ 45 h 920"/>
                <a:gd name="T30" fmla="*/ 2630 w 2676"/>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flip="none" rotWithShape="1">
              <a:gsLst>
                <a:gs pos="0">
                  <a:srgbClr val="FFFFFF"/>
                </a:gs>
                <a:gs pos="100000">
                  <a:srgbClr val="7F7F7F">
                    <a:lumMod val="20000"/>
                    <a:lumOff val="80000"/>
                  </a:srgbClr>
                </a:gs>
              </a:gsLst>
              <a:lin ang="18900000" scaled="1"/>
              <a:tileRect/>
            </a:gradFill>
            <a:ln w="9525" algn="ctr">
              <a:solidFill>
                <a:srgbClr val="7F7F7F">
                  <a:lumMod val="60000"/>
                  <a:lumOff val="40000"/>
                </a:srgbClr>
              </a:solidFill>
              <a:round/>
              <a:headEnd/>
              <a:tailEnd/>
            </a:ln>
            <a:effectLst/>
          </p:spPr>
          <p:txBody>
            <a:bodyPr vert="horz" wrap="none" lIns="109544" tIns="54772" rIns="109544" bIns="54772" numCol="1" anchor="ctr" anchorCtr="0" compatLnSpc="1">
              <a:prstTxWarp prst="textNoShape">
                <a:avLst/>
              </a:prstTxWarp>
            </a:bodyPr>
            <a:lstStyle/>
            <a:p>
              <a:pPr algn="ctr" defTabSz="1095446">
                <a:lnSpc>
                  <a:spcPct val="150000"/>
                </a:lnSpc>
                <a:buClr>
                  <a:srgbClr val="007EEA"/>
                </a:buClr>
              </a:pPr>
              <a:endParaRPr lang="zh-CN" altLang="en-US" sz="1700" kern="0" dirty="0">
                <a:solidFill>
                  <a:sysClr val="windowText" lastClr="000000"/>
                </a:solidFill>
                <a:latin typeface="微软雅黑" pitchFamily="34" charset="-122"/>
                <a:ea typeface="微软雅黑" pitchFamily="34" charset="-122"/>
              </a:endParaRPr>
            </a:p>
          </p:txBody>
        </p:sp>
        <p:sp>
          <p:nvSpPr>
            <p:cNvPr id="50" name="Freeform 7"/>
            <p:cNvSpPr>
              <a:spLocks/>
            </p:cNvSpPr>
            <p:nvPr/>
          </p:nvSpPr>
          <p:spPr bwMode="auto">
            <a:xfrm rot="5400000">
              <a:off x="6944652" y="2221736"/>
              <a:ext cx="4514706" cy="3055185"/>
            </a:xfrm>
            <a:custGeom>
              <a:avLst/>
              <a:gdLst>
                <a:gd name="T0" fmla="*/ 2630 w 2676"/>
                <a:gd name="T1" fmla="*/ 0 h 920"/>
                <a:gd name="T2" fmla="*/ 45 w 2676"/>
                <a:gd name="T3" fmla="*/ 0 h 920"/>
                <a:gd name="T4" fmla="*/ 0 w 2676"/>
                <a:gd name="T5" fmla="*/ 45 h 920"/>
                <a:gd name="T6" fmla="*/ 0 w 2676"/>
                <a:gd name="T7" fmla="*/ 308 h 920"/>
                <a:gd name="T8" fmla="*/ 157 w 2676"/>
                <a:gd name="T9" fmla="*/ 308 h 920"/>
                <a:gd name="T10" fmla="*/ 157 w 2676"/>
                <a:gd name="T11" fmla="*/ 130 h 920"/>
                <a:gd name="T12" fmla="*/ 487 w 2676"/>
                <a:gd name="T13" fmla="*/ 460 h 920"/>
                <a:gd name="T14" fmla="*/ 158 w 2676"/>
                <a:gd name="T15" fmla="*/ 789 h 920"/>
                <a:gd name="T16" fmla="*/ 158 w 2676"/>
                <a:gd name="T17" fmla="*/ 611 h 920"/>
                <a:gd name="T18" fmla="*/ 0 w 2676"/>
                <a:gd name="T19" fmla="*/ 611 h 920"/>
                <a:gd name="T20" fmla="*/ 0 w 2676"/>
                <a:gd name="T21" fmla="*/ 874 h 920"/>
                <a:gd name="T22" fmla="*/ 45 w 2676"/>
                <a:gd name="T23" fmla="*/ 920 h 920"/>
                <a:gd name="T24" fmla="*/ 2630 w 2676"/>
                <a:gd name="T25" fmla="*/ 920 h 920"/>
                <a:gd name="T26" fmla="*/ 2676 w 2676"/>
                <a:gd name="T27" fmla="*/ 874 h 920"/>
                <a:gd name="T28" fmla="*/ 2676 w 2676"/>
                <a:gd name="T29" fmla="*/ 45 h 920"/>
                <a:gd name="T30" fmla="*/ 2630 w 2676"/>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flip="none" rotWithShape="1">
              <a:gsLst>
                <a:gs pos="0">
                  <a:srgbClr val="FFFFFF"/>
                </a:gs>
                <a:gs pos="100000">
                  <a:srgbClr val="7F7F7F">
                    <a:lumMod val="20000"/>
                    <a:lumOff val="80000"/>
                  </a:srgbClr>
                </a:gs>
              </a:gsLst>
              <a:lin ang="18900000" scaled="1"/>
              <a:tileRect/>
            </a:gradFill>
            <a:ln w="9525" algn="ctr">
              <a:solidFill>
                <a:srgbClr val="7F7F7F">
                  <a:lumMod val="60000"/>
                  <a:lumOff val="40000"/>
                </a:srgbClr>
              </a:solidFill>
              <a:round/>
              <a:headEnd/>
              <a:tailEnd/>
            </a:ln>
            <a:effectLst/>
          </p:spPr>
          <p:txBody>
            <a:bodyPr vert="horz" wrap="none" lIns="109544" tIns="54772" rIns="109544" bIns="54772" numCol="1" anchor="ctr" anchorCtr="0" compatLnSpc="1">
              <a:prstTxWarp prst="textNoShape">
                <a:avLst/>
              </a:prstTxWarp>
            </a:bodyPr>
            <a:lstStyle/>
            <a:p>
              <a:pPr algn="ctr" defTabSz="1095446">
                <a:lnSpc>
                  <a:spcPct val="150000"/>
                </a:lnSpc>
                <a:buClr>
                  <a:srgbClr val="007EEA"/>
                </a:buClr>
              </a:pPr>
              <a:endParaRPr lang="zh-CN" altLang="en-US" sz="1700" kern="0" dirty="0">
                <a:solidFill>
                  <a:sysClr val="windowText" lastClr="000000"/>
                </a:solidFill>
                <a:latin typeface="微软雅黑" pitchFamily="34" charset="-122"/>
                <a:ea typeface="微软雅黑" pitchFamily="34" charset="-122"/>
              </a:endParaRPr>
            </a:p>
          </p:txBody>
        </p:sp>
        <p:sp>
          <p:nvSpPr>
            <p:cNvPr id="54" name="Rectangle 11"/>
            <p:cNvSpPr>
              <a:spLocks noChangeArrowheads="1"/>
            </p:cNvSpPr>
            <p:nvPr/>
          </p:nvSpPr>
          <p:spPr bwMode="auto">
            <a:xfrm>
              <a:off x="1161493" y="2756129"/>
              <a:ext cx="2602075" cy="1872208"/>
            </a:xfrm>
            <a:prstGeom prst="rect">
              <a:avLst/>
            </a:prstGeom>
            <a:solidFill>
              <a:srgbClr val="C00000"/>
            </a:solidFill>
            <a:ln>
              <a:noFill/>
            </a:ln>
            <a:effectLst>
              <a:outerShdw blurRad="444500" dist="254000" dir="8100000" algn="tr"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五年来</a:t>
              </a:r>
              <a:endParaRPr lang="zh-CN" altLang="en-US" sz="4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5" name="Rectangle 12"/>
            <p:cNvSpPr>
              <a:spLocks noChangeArrowheads="1"/>
            </p:cNvSpPr>
            <p:nvPr/>
          </p:nvSpPr>
          <p:spPr bwMode="auto">
            <a:xfrm>
              <a:off x="4619863" y="2882402"/>
              <a:ext cx="2602075" cy="1191543"/>
            </a:xfrm>
            <a:prstGeom prst="rect">
              <a:avLst/>
            </a:prstGeom>
            <a:noFill/>
            <a:ln>
              <a:noFill/>
            </a:ln>
            <a:effectLst/>
            <a:extLst>
              <a:ext uri="{909E8E84-426E-40DD-AFC4-6F175D3DCCD1}">
                <a14:hiddenFill xmlns:a14="http://schemas.microsoft.com/office/drawing/2010/main" xmlns="">
                  <a:gradFill rotWithShape="1">
                    <a:gsLst>
                      <a:gs pos="0">
                        <a:srgbClr val="DDDDDD"/>
                      </a:gs>
                      <a:gs pos="100000">
                        <a:schemeClr val="bg1"/>
                      </a:gs>
                    </a:gsLst>
                    <a:lin ang="5400000" scaled="1"/>
                  </a:gradFill>
                </a14:hiddenFill>
              </a:ext>
              <a:ext uri="{91240B29-F687-4F45-9708-019B960494DF}">
                <a14:hiddenLine xmlns:a14="http://schemas.microsoft.com/office/drawing/2010/main" xmlns="" w="952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9544" tIns="54772" rIns="109544" bIns="54772" anchor="ctr">
              <a:spAutoFit/>
            </a:bodyPr>
            <a:lstStyle/>
            <a:p>
              <a:pPr algn="ctr">
                <a:spcBef>
                  <a:spcPct val="50000"/>
                </a:spcBef>
              </a:pPr>
              <a:r>
                <a:rPr lang="zh-CN" altLang="en-US" sz="2000" dirty="0" smtClean="0">
                  <a:solidFill>
                    <a:srgbClr val="333333"/>
                  </a:solidFill>
                  <a:latin typeface="微软雅黑" pitchFamily="34" charset="-122"/>
                  <a:ea typeface="微软雅黑" pitchFamily="34" charset="-122"/>
                </a:rPr>
                <a:t>脱贫攻坚战取得决定性进展</a:t>
              </a:r>
              <a:endParaRPr lang="zh-CN" altLang="en-US" sz="2000" dirty="0">
                <a:solidFill>
                  <a:srgbClr val="333333"/>
                </a:solidFill>
                <a:latin typeface="微软雅黑" pitchFamily="34" charset="-122"/>
                <a:ea typeface="微软雅黑" pitchFamily="34" charset="-122"/>
              </a:endParaRPr>
            </a:p>
          </p:txBody>
        </p:sp>
        <p:sp>
          <p:nvSpPr>
            <p:cNvPr id="56" name="Rectangle 13"/>
            <p:cNvSpPr>
              <a:spLocks noChangeArrowheads="1"/>
            </p:cNvSpPr>
            <p:nvPr/>
          </p:nvSpPr>
          <p:spPr bwMode="auto">
            <a:xfrm>
              <a:off x="7900979" y="3033910"/>
              <a:ext cx="2602075" cy="2706604"/>
            </a:xfrm>
            <a:prstGeom prst="rect">
              <a:avLst/>
            </a:prstGeom>
            <a:noFill/>
            <a:ln>
              <a:noFill/>
            </a:ln>
            <a:effectLst/>
            <a:extLst>
              <a:ext uri="{909E8E84-426E-40DD-AFC4-6F175D3DCCD1}">
                <a14:hiddenFill xmlns:a14="http://schemas.microsoft.com/office/drawing/2010/main" xmlns="">
                  <a:gradFill rotWithShape="1">
                    <a:gsLst>
                      <a:gs pos="0">
                        <a:srgbClr val="DDDDDD"/>
                      </a:gs>
                      <a:gs pos="100000">
                        <a:schemeClr val="bg1"/>
                      </a:gs>
                    </a:gsLst>
                    <a:lin ang="5400000" scaled="1"/>
                  </a:gradFill>
                </a14:hiddenFill>
              </a:ext>
              <a:ext uri="{91240B29-F687-4F45-9708-019B960494DF}">
                <a14:hiddenLine xmlns:a14="http://schemas.microsoft.com/office/drawing/2010/main" xmlns="" w="952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9544" tIns="54772" rIns="109544" bIns="54772" anchor="ctr">
              <a:spAutoFit/>
            </a:bodyPr>
            <a:lstStyle/>
            <a:p>
              <a:pPr algn="ctr">
                <a:spcBef>
                  <a:spcPct val="50000"/>
                </a:spcBef>
              </a:pPr>
              <a:r>
                <a:rPr lang="zh-CN" altLang="en-US" sz="2000" dirty="0" smtClean="0">
                  <a:solidFill>
                    <a:srgbClr val="333333"/>
                  </a:solidFill>
                  <a:latin typeface="微软雅黑" pitchFamily="34" charset="-122"/>
                  <a:ea typeface="微软雅黑" pitchFamily="34" charset="-122"/>
                </a:rPr>
                <a:t>六千多万贫困人口稳定脱贫，贫困发生率从百分之十点二下降到百分之四以下</a:t>
              </a:r>
              <a:endParaRPr lang="zh-CN" altLang="en-US" sz="2000" dirty="0">
                <a:solidFill>
                  <a:srgbClr val="333333"/>
                </a:solidFill>
                <a:latin typeface="微软雅黑" pitchFamily="34" charset="-122"/>
                <a:ea typeface="微软雅黑" pitchFamily="34" charset="-122"/>
              </a:endParaRPr>
            </a:p>
          </p:txBody>
        </p:sp>
      </p:grpSp>
      <p:pic>
        <p:nvPicPr>
          <p:cNvPr id="14" name="图片 13"/>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
        <p:nvSpPr>
          <p:cNvPr id="22" name="Rectangle 44"/>
          <p:cNvSpPr>
            <a:spLocks noChangeArrowheads="1"/>
          </p:cNvSpPr>
          <p:nvPr/>
        </p:nvSpPr>
        <p:spPr bwMode="auto">
          <a:xfrm>
            <a:off x="760377" y="957244"/>
            <a:ext cx="6215106" cy="787855"/>
          </a:xfrm>
          <a:prstGeom prst="rect">
            <a:avLst/>
          </a:prstGeom>
          <a:noFill/>
          <a:ln w="9525" algn="ctr">
            <a:noFill/>
            <a:miter lim="800000"/>
            <a:headEnd/>
            <a:tailEnd/>
          </a:ln>
        </p:spPr>
        <p:txBody>
          <a:bodyPr wrap="square" lIns="109678" tIns="54838" rIns="109678" bIns="54838">
            <a:spAutoFit/>
          </a:bodyPr>
          <a:lstStyle/>
          <a:p>
            <a:pPr eaLnBrk="0" hangingPunct="0"/>
            <a:r>
              <a:rPr lang="zh-CN" altLang="en-US" sz="22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党的十九大对这场战役写下了“评语”，列出了“成绩单”</a:t>
            </a:r>
            <a:endParaRPr lang="zh-CN" altLang="en-US" sz="2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3" name="矩形 22"/>
          <p:cNvSpPr/>
          <p:nvPr/>
        </p:nvSpPr>
        <p:spPr>
          <a:xfrm>
            <a:off x="3960837" y="4981987"/>
            <a:ext cx="5616624" cy="1046410"/>
          </a:xfrm>
          <a:prstGeom prst="rect">
            <a:avLst/>
          </a:prstGeom>
          <a:solidFill>
            <a:srgbClr val="C00000"/>
          </a:solidFill>
          <a:ln>
            <a:solidFill>
              <a:srgbClr val="C00000"/>
            </a:solidFill>
          </a:ln>
        </p:spPr>
        <p:txBody>
          <a:bodyPr wrap="square" lIns="121891" tIns="60945" rIns="121891" bIns="60945">
            <a:spAutoFit/>
          </a:bodyPr>
          <a:lstStyle/>
          <a:p>
            <a:r>
              <a:rPr lang="zh-CN" altLang="en-US" sz="2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在如此短的时间内改变如此多人的命运，在难度如此大的条件下创造如此辉煌的成就，这在中国乃至人类减贫史上都史无前例。</a:t>
            </a:r>
            <a:endParaRPr lang="zh-CN" altLang="zh-CN" sz="2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xmlns="" val="3425288308"/>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42"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延期 8"/>
          <p:cNvSpPr/>
          <p:nvPr/>
        </p:nvSpPr>
        <p:spPr>
          <a:xfrm>
            <a:off x="-28477" y="2562358"/>
            <a:ext cx="3485258" cy="1902188"/>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 fmla="*/ 0 w 3204064"/>
              <a:gd name="connsiteY0" fmla="*/ 0 h 1887198"/>
              <a:gd name="connsiteX1" fmla="*/ 2051737 w 3204064"/>
              <a:gd name="connsiteY1" fmla="*/ 14990 h 1887198"/>
              <a:gd name="connsiteX2" fmla="*/ 3204064 w 3204064"/>
              <a:gd name="connsiteY2" fmla="*/ 951094 h 1887198"/>
              <a:gd name="connsiteX3" fmla="*/ 2051737 w 3204064"/>
              <a:gd name="connsiteY3" fmla="*/ 1887198 h 1887198"/>
              <a:gd name="connsiteX4" fmla="*/ 899410 w 3204064"/>
              <a:gd name="connsiteY4" fmla="*/ 1887198 h 1887198"/>
              <a:gd name="connsiteX5" fmla="*/ 0 w 3204064"/>
              <a:gd name="connsiteY5" fmla="*/ 0 h 1887198"/>
              <a:gd name="connsiteX0" fmla="*/ 0 w 3204064"/>
              <a:gd name="connsiteY0" fmla="*/ 0 h 1887198"/>
              <a:gd name="connsiteX1" fmla="*/ 2051737 w 3204064"/>
              <a:gd name="connsiteY1" fmla="*/ 14990 h 1887198"/>
              <a:gd name="connsiteX2" fmla="*/ 3204064 w 3204064"/>
              <a:gd name="connsiteY2" fmla="*/ 951094 h 1887198"/>
              <a:gd name="connsiteX3" fmla="*/ 2051737 w 3204064"/>
              <a:gd name="connsiteY3" fmla="*/ 1887198 h 1887198"/>
              <a:gd name="connsiteX4" fmla="*/ 29980 w 3204064"/>
              <a:gd name="connsiteY4" fmla="*/ 1887198 h 1887198"/>
              <a:gd name="connsiteX5" fmla="*/ 0 w 3204064"/>
              <a:gd name="connsiteY5" fmla="*/ 0 h 1887198"/>
              <a:gd name="connsiteX0" fmla="*/ 0 w 3189073"/>
              <a:gd name="connsiteY0" fmla="*/ 0 h 1872208"/>
              <a:gd name="connsiteX1" fmla="*/ 2036746 w 3189073"/>
              <a:gd name="connsiteY1" fmla="*/ 0 h 1872208"/>
              <a:gd name="connsiteX2" fmla="*/ 3189073 w 3189073"/>
              <a:gd name="connsiteY2" fmla="*/ 936104 h 1872208"/>
              <a:gd name="connsiteX3" fmla="*/ 2036746 w 3189073"/>
              <a:gd name="connsiteY3" fmla="*/ 1872208 h 1872208"/>
              <a:gd name="connsiteX4" fmla="*/ 14989 w 3189073"/>
              <a:gd name="connsiteY4" fmla="*/ 1872208 h 1872208"/>
              <a:gd name="connsiteX5" fmla="*/ 0 w 3189073"/>
              <a:gd name="connsiteY5" fmla="*/ 0 h 1872208"/>
              <a:gd name="connsiteX0" fmla="*/ 0 w 3848302"/>
              <a:gd name="connsiteY0" fmla="*/ 14991 h 1872208"/>
              <a:gd name="connsiteX1" fmla="*/ 2695975 w 3848302"/>
              <a:gd name="connsiteY1" fmla="*/ 0 h 1872208"/>
              <a:gd name="connsiteX2" fmla="*/ 3848302 w 3848302"/>
              <a:gd name="connsiteY2" fmla="*/ 936104 h 1872208"/>
              <a:gd name="connsiteX3" fmla="*/ 2695975 w 3848302"/>
              <a:gd name="connsiteY3" fmla="*/ 1872208 h 1872208"/>
              <a:gd name="connsiteX4" fmla="*/ 674218 w 3848302"/>
              <a:gd name="connsiteY4" fmla="*/ 1872208 h 1872208"/>
              <a:gd name="connsiteX5" fmla="*/ 0 w 3848302"/>
              <a:gd name="connsiteY5" fmla="*/ 14991 h 1872208"/>
              <a:gd name="connsiteX0" fmla="*/ 0 w 3848302"/>
              <a:gd name="connsiteY0" fmla="*/ 14991 h 1902188"/>
              <a:gd name="connsiteX1" fmla="*/ 2695975 w 3848302"/>
              <a:gd name="connsiteY1" fmla="*/ 0 h 1902188"/>
              <a:gd name="connsiteX2" fmla="*/ 3848302 w 3848302"/>
              <a:gd name="connsiteY2" fmla="*/ 936104 h 1902188"/>
              <a:gd name="connsiteX3" fmla="*/ 2695975 w 3848302"/>
              <a:gd name="connsiteY3" fmla="*/ 1872208 h 1902188"/>
              <a:gd name="connsiteX4" fmla="*/ 31469 w 3848302"/>
              <a:gd name="connsiteY4" fmla="*/ 1902188 h 1902188"/>
              <a:gd name="connsiteX5" fmla="*/ 0 w 3848302"/>
              <a:gd name="connsiteY5" fmla="*/ 14991 h 1902188"/>
              <a:gd name="connsiteX0" fmla="*/ 0 w 3864784"/>
              <a:gd name="connsiteY0" fmla="*/ 29981 h 1902188"/>
              <a:gd name="connsiteX1" fmla="*/ 2712457 w 3864784"/>
              <a:gd name="connsiteY1" fmla="*/ 0 h 1902188"/>
              <a:gd name="connsiteX2" fmla="*/ 3864784 w 3864784"/>
              <a:gd name="connsiteY2" fmla="*/ 936104 h 1902188"/>
              <a:gd name="connsiteX3" fmla="*/ 2712457 w 3864784"/>
              <a:gd name="connsiteY3" fmla="*/ 1872208 h 1902188"/>
              <a:gd name="connsiteX4" fmla="*/ 47951 w 3864784"/>
              <a:gd name="connsiteY4" fmla="*/ 1902188 h 1902188"/>
              <a:gd name="connsiteX5" fmla="*/ 0 w 3864784"/>
              <a:gd name="connsiteY5" fmla="*/ 29981 h 1902188"/>
              <a:gd name="connsiteX0" fmla="*/ 0 w 3831822"/>
              <a:gd name="connsiteY0" fmla="*/ 14990 h 1902188"/>
              <a:gd name="connsiteX1" fmla="*/ 2679495 w 3831822"/>
              <a:gd name="connsiteY1" fmla="*/ 0 h 1902188"/>
              <a:gd name="connsiteX2" fmla="*/ 3831822 w 3831822"/>
              <a:gd name="connsiteY2" fmla="*/ 936104 h 1902188"/>
              <a:gd name="connsiteX3" fmla="*/ 2679495 w 3831822"/>
              <a:gd name="connsiteY3" fmla="*/ 1872208 h 1902188"/>
              <a:gd name="connsiteX4" fmla="*/ 14989 w 3831822"/>
              <a:gd name="connsiteY4" fmla="*/ 1902188 h 1902188"/>
              <a:gd name="connsiteX5" fmla="*/ 0 w 3831822"/>
              <a:gd name="connsiteY5" fmla="*/ 14990 h 190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章节</a:t>
            </a:r>
            <a:endParaRPr lang="zh-CN" altLang="en-US" sz="4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 name="椭圆 10"/>
          <p:cNvSpPr/>
          <p:nvPr/>
        </p:nvSpPr>
        <p:spPr>
          <a:xfrm>
            <a:off x="2448669" y="3081404"/>
            <a:ext cx="864096" cy="864096"/>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bg1"/>
                </a:solidFill>
                <a:effectLst>
                  <a:outerShdw blurRad="38100" dist="38100" dir="2700000" algn="tl">
                    <a:srgbClr val="000000">
                      <a:alpha val="43137"/>
                    </a:srgbClr>
                  </a:outerShdw>
                </a:effectLst>
                <a:latin typeface="方正超粗黑_GBK" panose="03000509000000000000" pitchFamily="65" charset="-122"/>
                <a:ea typeface="方正超粗黑_GBK" panose="03000509000000000000" pitchFamily="65" charset="-122"/>
              </a:rPr>
              <a:t>2</a:t>
            </a:r>
            <a:endParaRPr lang="zh-CN" altLang="en-US" sz="3200" b="1" dirty="0">
              <a:solidFill>
                <a:schemeClr val="bg1"/>
              </a:solidFill>
              <a:effectLst>
                <a:outerShdw blurRad="38100" dist="38100" dir="2700000" algn="tl">
                  <a:srgbClr val="000000">
                    <a:alpha val="43137"/>
                  </a:srgbClr>
                </a:outerShdw>
              </a:effectLst>
              <a:latin typeface="方正超粗黑_GBK" panose="03000509000000000000" pitchFamily="65" charset="-122"/>
              <a:ea typeface="方正超粗黑_GBK" panose="03000509000000000000" pitchFamily="65" charset="-122"/>
            </a:endParaRPr>
          </a:p>
        </p:txBody>
      </p:sp>
      <p:sp>
        <p:nvSpPr>
          <p:cNvPr id="18" name="Line 34"/>
          <p:cNvSpPr>
            <a:spLocks noChangeShapeType="1"/>
          </p:cNvSpPr>
          <p:nvPr/>
        </p:nvSpPr>
        <p:spPr bwMode="auto">
          <a:xfrm>
            <a:off x="10873677" y="567730"/>
            <a:ext cx="64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30" name="Line 34"/>
          <p:cNvSpPr>
            <a:spLocks noChangeShapeType="1"/>
          </p:cNvSpPr>
          <p:nvPr/>
        </p:nvSpPr>
        <p:spPr bwMode="auto">
          <a:xfrm>
            <a:off x="10693677" y="720130"/>
            <a:ext cx="82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pic>
        <p:nvPicPr>
          <p:cNvPr id="8" name="图片 7"/>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pic>
        <p:nvPicPr>
          <p:cNvPr id="13" name="图片 12"/>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2880717" y="1224186"/>
            <a:ext cx="7455599" cy="4142807"/>
          </a:xfrm>
          <a:prstGeom prst="rect">
            <a:avLst/>
          </a:prstGeom>
        </p:spPr>
      </p:pic>
      <p:sp>
        <p:nvSpPr>
          <p:cNvPr id="2" name="矩形 1"/>
          <p:cNvSpPr/>
          <p:nvPr/>
        </p:nvSpPr>
        <p:spPr>
          <a:xfrm>
            <a:off x="4403715" y="3028946"/>
            <a:ext cx="4953800" cy="1323439"/>
          </a:xfrm>
          <a:prstGeom prst="rect">
            <a:avLst/>
          </a:prstGeom>
        </p:spPr>
        <p:txBody>
          <a:bodyPr wrap="square">
            <a:spAutoFit/>
          </a:bodyPr>
          <a:lstStyle/>
          <a:p>
            <a:pPr algn="ct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深刻领会</a:t>
            </a:r>
            <a:endParaRPr lang="en-US" altLang="zh-CN"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习近平精准扶贫思想</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663118024"/>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par>
                                <p:cTn id="29" presetID="18" presetClass="entr" presetSubtype="3"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trips(upRight)">
                                      <p:cBhvr>
                                        <p:cTn id="31" dur="500"/>
                                        <p:tgtEl>
                                          <p:spTgt spid="1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30"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grpSp>
        <p:nvGrpSpPr>
          <p:cNvPr id="3" name="组合 6"/>
          <p:cNvGrpSpPr/>
          <p:nvPr/>
        </p:nvGrpSpPr>
        <p:grpSpPr>
          <a:xfrm>
            <a:off x="5617030" y="1093854"/>
            <a:ext cx="5490770" cy="4433178"/>
            <a:chOff x="5617030" y="1093854"/>
            <a:chExt cx="5490770" cy="4433178"/>
          </a:xfrm>
        </p:grpSpPr>
        <p:sp>
          <p:nvSpPr>
            <p:cNvPr id="9" name="矩形 8"/>
            <p:cNvSpPr/>
            <p:nvPr/>
          </p:nvSpPr>
          <p:spPr>
            <a:xfrm>
              <a:off x="5676405" y="1093854"/>
              <a:ext cx="5320146" cy="78673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0" name="矩形 9"/>
            <p:cNvSpPr/>
            <p:nvPr/>
          </p:nvSpPr>
          <p:spPr>
            <a:xfrm>
              <a:off x="5617030" y="2203045"/>
              <a:ext cx="5490770" cy="3323987"/>
            </a:xfrm>
            <a:prstGeom prst="rect">
              <a:avLst/>
            </a:prstGeom>
            <a:ln>
              <a:noFill/>
            </a:ln>
          </p:spPr>
          <p:txBody>
            <a:bodyPr wrap="square">
              <a:spAutoFit/>
            </a:bodyPr>
            <a:lstStyle/>
            <a:p>
              <a:pPr algn="just">
                <a:lnSpc>
                  <a:spcPct val="150000"/>
                </a:lnSpc>
                <a:spcAft>
                  <a:spcPts val="2000"/>
                </a:spcAft>
              </a:pPr>
              <a:r>
                <a:rPr lang="en-US" altLang="zh-CN" sz="2000" dirty="0" smtClean="0">
                  <a:latin typeface="微软雅黑" panose="020B0503020204020204" pitchFamily="34" charset="-122"/>
                  <a:ea typeface="微软雅黑" panose="020B0503020204020204" pitchFamily="34" charset="-122"/>
                </a:rPr>
                <a:t>2013</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11</a:t>
              </a:r>
              <a:r>
                <a:rPr lang="zh-CN" altLang="en-US" sz="2000" dirty="0">
                  <a:latin typeface="微软雅黑" panose="020B0503020204020204" pitchFamily="34" charset="-122"/>
                  <a:ea typeface="微软雅黑" panose="020B0503020204020204" pitchFamily="34" charset="-122"/>
                </a:rPr>
                <a:t>月，</a:t>
              </a:r>
              <a:r>
                <a:rPr lang="zh-CN" altLang="en-US" sz="2000" dirty="0" smtClean="0">
                  <a:latin typeface="微软雅黑" panose="020B0503020204020204" pitchFamily="34" charset="-122"/>
                  <a:ea typeface="微软雅黑" panose="020B0503020204020204" pitchFamily="34" charset="-122"/>
                </a:rPr>
                <a:t>习近平同志在</a:t>
              </a:r>
              <a:r>
                <a:rPr lang="zh-CN" altLang="en-US" sz="2000" dirty="0">
                  <a:latin typeface="微软雅黑" panose="020B0503020204020204" pitchFamily="34" charset="-122"/>
                  <a:ea typeface="微软雅黑" panose="020B0503020204020204" pitchFamily="34" charset="-122"/>
                </a:rPr>
                <a:t>湖南省湘西州十八洞村考察时首次提出“精准扶贫”</a:t>
              </a:r>
              <a:r>
                <a:rPr lang="zh-CN" altLang="en-US" sz="2000" dirty="0" smtClean="0">
                  <a:latin typeface="微软雅黑" panose="020B0503020204020204" pitchFamily="34" charset="-122"/>
                  <a:ea typeface="微软雅黑" panose="020B0503020204020204" pitchFamily="34" charset="-122"/>
                </a:rPr>
                <a:t>概念，指出</a:t>
              </a:r>
              <a:r>
                <a:rPr lang="zh-CN" altLang="en-US" sz="2000" dirty="0">
                  <a:latin typeface="微软雅黑" panose="020B0503020204020204" pitchFamily="34" charset="-122"/>
                  <a:ea typeface="微软雅黑" panose="020B0503020204020204" pitchFamily="34" charset="-122"/>
                </a:rPr>
                <a:t>“扶贫要</a:t>
              </a:r>
              <a:r>
                <a:rPr lang="zh-CN" altLang="en-US" sz="2000" dirty="0" smtClean="0">
                  <a:latin typeface="微软雅黑" panose="020B0503020204020204" pitchFamily="34" charset="-122"/>
                  <a:ea typeface="微软雅黑" panose="020B0503020204020204" pitchFamily="34" charset="-122"/>
                </a:rPr>
                <a:t>实事求是，因地制宜</a:t>
              </a:r>
              <a:r>
                <a:rPr lang="zh-CN" altLang="en-US" sz="2000" dirty="0">
                  <a:latin typeface="微软雅黑" panose="020B0503020204020204" pitchFamily="34" charset="-122"/>
                  <a:ea typeface="微软雅黑" panose="020B0503020204020204" pitchFamily="34" charset="-122"/>
                </a:rPr>
                <a:t>。要精准</a:t>
              </a:r>
              <a:r>
                <a:rPr lang="zh-CN" altLang="en-US" sz="2000" dirty="0" smtClean="0">
                  <a:latin typeface="微软雅黑" panose="020B0503020204020204" pitchFamily="34" charset="-122"/>
                  <a:ea typeface="微软雅黑" panose="020B0503020204020204" pitchFamily="34" charset="-122"/>
                </a:rPr>
                <a:t>扶贫，切记</a:t>
              </a:r>
              <a:r>
                <a:rPr lang="zh-CN" altLang="en-US" sz="2000" dirty="0">
                  <a:latin typeface="微软雅黑" panose="020B0503020204020204" pitchFamily="34" charset="-122"/>
                  <a:ea typeface="微软雅黑" panose="020B0503020204020204" pitchFamily="34" charset="-122"/>
                </a:rPr>
                <a:t>喊口号，也不要定好高骛远的目标”。之后，</a:t>
              </a:r>
              <a:r>
                <a:rPr lang="zh-CN" altLang="en-US" sz="2000" dirty="0" smtClean="0">
                  <a:latin typeface="微软雅黑" panose="020B0503020204020204" pitchFamily="34" charset="-122"/>
                  <a:ea typeface="微软雅黑" panose="020B0503020204020204" pitchFamily="34" charset="-122"/>
                </a:rPr>
                <a:t>习近平同志多次</a:t>
              </a:r>
              <a:r>
                <a:rPr lang="zh-CN" altLang="en-US" sz="2000" dirty="0">
                  <a:latin typeface="微软雅黑" panose="020B0503020204020204" pitchFamily="34" charset="-122"/>
                  <a:ea typeface="微软雅黑" panose="020B0503020204020204" pitchFamily="34" charset="-122"/>
                </a:rPr>
                <a:t>对精准扶贫做出重要</a:t>
              </a:r>
              <a:r>
                <a:rPr lang="zh-CN" altLang="en-US" sz="2000" dirty="0" smtClean="0">
                  <a:latin typeface="微软雅黑" panose="020B0503020204020204" pitchFamily="34" charset="-122"/>
                  <a:ea typeface="微软雅黑" panose="020B0503020204020204" pitchFamily="34" charset="-122"/>
                </a:rPr>
                <a:t>论述，精</a:t>
              </a:r>
              <a:r>
                <a:rPr lang="zh-CN" altLang="en-US" sz="2000" dirty="0">
                  <a:latin typeface="微软雅黑" panose="020B0503020204020204" pitchFamily="34" charset="-122"/>
                  <a:ea typeface="微软雅黑" panose="020B0503020204020204" pitchFamily="34" charset="-122"/>
                </a:rPr>
                <a:t>准扶贫思想不断丰富和</a:t>
              </a:r>
              <a:r>
                <a:rPr lang="zh-CN" altLang="en-US" sz="2000" dirty="0" smtClean="0">
                  <a:latin typeface="微软雅黑" panose="020B0503020204020204" pitchFamily="34" charset="-122"/>
                  <a:ea typeface="微软雅黑" panose="020B0503020204020204" pitchFamily="34" charset="-122"/>
                </a:rPr>
                <a:t>完善，精</a:t>
              </a:r>
              <a:r>
                <a:rPr lang="zh-CN" altLang="en-US" sz="2000" dirty="0">
                  <a:latin typeface="微软雅黑" panose="020B0503020204020204" pitchFamily="34" charset="-122"/>
                  <a:ea typeface="微软雅黑" panose="020B0503020204020204" pitchFamily="34" charset="-122"/>
                </a:rPr>
                <a:t>准扶贫成为我国脱贫攻坚的基本方略</a:t>
              </a:r>
              <a:r>
                <a:rPr lang="zh-CN" altLang="en-US" sz="2000" dirty="0" smtClean="0">
                  <a:latin typeface="微软雅黑" panose="020B0503020204020204" pitchFamily="34" charset="-122"/>
                  <a:ea typeface="微软雅黑" panose="020B0503020204020204" pitchFamily="34" charset="-122"/>
                </a:rPr>
                <a:t>。</a:t>
              </a:r>
              <a:endParaRPr lang="en-US" altLang="zh-CN" sz="2000" dirty="0">
                <a:solidFill>
                  <a:schemeClr val="accent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172127" y="1164372"/>
              <a:ext cx="2693366" cy="707886"/>
            </a:xfrm>
            <a:prstGeom prst="rect">
              <a:avLst/>
            </a:prstGeom>
            <a:noFill/>
            <a:ln>
              <a:noFill/>
            </a:ln>
          </p:spPr>
          <p:txBody>
            <a:bodyPr wrap="none" rtlCol="0">
              <a:spAutoFit/>
            </a:bodyPr>
            <a:lstStyle/>
            <a:p>
              <a:pPr algn="ct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 准 扶 贫</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pic>
        <p:nvPicPr>
          <p:cNvPr id="2" name="图片 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22516" y="2289771"/>
            <a:ext cx="4672530" cy="31866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09202183"/>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42"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7"/>
          <p:cNvSpPr>
            <a:spLocks noChangeArrowheads="1"/>
          </p:cNvSpPr>
          <p:nvPr/>
        </p:nvSpPr>
        <p:spPr bwMode="gray">
          <a:xfrm>
            <a:off x="5933858" y="3908424"/>
            <a:ext cx="4262874" cy="2214000"/>
          </a:xfrm>
          <a:prstGeom prst="roundRect">
            <a:avLst>
              <a:gd name="adj" fmla="val 9616"/>
            </a:avLst>
          </a:prstGeom>
          <a:gradFill rotWithShape="1">
            <a:gsLst>
              <a:gs pos="0">
                <a:srgbClr val="F5F5F5"/>
              </a:gs>
              <a:gs pos="100000">
                <a:srgbClr val="DDDDDD"/>
              </a:gs>
            </a:gsLst>
            <a:lin ang="5400000" scaled="1"/>
          </a:gradFill>
          <a:ln w="28575">
            <a:solidFill>
              <a:schemeClr val="bg1">
                <a:lumMod val="65000"/>
              </a:schemeClr>
            </a:solidFill>
            <a:round/>
            <a:headEnd/>
            <a:tailEnd/>
          </a:ln>
          <a:effectLst/>
        </p:spPr>
        <p:txBody>
          <a:bodyPr wrap="none" lIns="128319" tIns="64157" rIns="128319" bIns="64157" anchor="ctr"/>
          <a:lstStyle/>
          <a:p>
            <a:endParaRPr lang="zh-CN" altLang="en-US">
              <a:ea typeface="宋体" charset="-122"/>
            </a:endParaRPr>
          </a:p>
        </p:txBody>
      </p:sp>
      <p:sp>
        <p:nvSpPr>
          <p:cNvPr id="23" name="AutoShape 4"/>
          <p:cNvSpPr>
            <a:spLocks noChangeArrowheads="1"/>
          </p:cNvSpPr>
          <p:nvPr/>
        </p:nvSpPr>
        <p:spPr bwMode="gray">
          <a:xfrm>
            <a:off x="1440557" y="1512218"/>
            <a:ext cx="4262874" cy="2212197"/>
          </a:xfrm>
          <a:prstGeom prst="roundRect">
            <a:avLst>
              <a:gd name="adj" fmla="val 9616"/>
            </a:avLst>
          </a:prstGeom>
          <a:gradFill rotWithShape="1">
            <a:gsLst>
              <a:gs pos="0">
                <a:srgbClr val="F5F5F5"/>
              </a:gs>
              <a:gs pos="100000">
                <a:srgbClr val="DDDDDD"/>
              </a:gs>
            </a:gsLst>
            <a:lin ang="5400000" scaled="1"/>
          </a:gradFill>
          <a:ln w="28575">
            <a:solidFill>
              <a:schemeClr val="bg1">
                <a:lumMod val="65000"/>
              </a:schemeClr>
            </a:solidFill>
            <a:round/>
            <a:headEnd/>
            <a:tailEnd/>
          </a:ln>
          <a:effectLst/>
        </p:spPr>
        <p:txBody>
          <a:bodyPr wrap="none" lIns="128319" tIns="64157" rIns="128319" bIns="64157" anchor="ctr"/>
          <a:lstStyle/>
          <a:p>
            <a:endParaRPr lang="zh-CN" altLang="en-US">
              <a:ea typeface="宋体" charset="-122"/>
            </a:endParaRPr>
          </a:p>
        </p:txBody>
      </p:sp>
      <p:sp>
        <p:nvSpPr>
          <p:cNvPr id="24" name="AutoShape 5"/>
          <p:cNvSpPr>
            <a:spLocks noChangeArrowheads="1"/>
          </p:cNvSpPr>
          <p:nvPr/>
        </p:nvSpPr>
        <p:spPr bwMode="gray">
          <a:xfrm>
            <a:off x="5933858" y="1512218"/>
            <a:ext cx="4262874" cy="2212197"/>
          </a:xfrm>
          <a:prstGeom prst="roundRect">
            <a:avLst>
              <a:gd name="adj" fmla="val 9616"/>
            </a:avLst>
          </a:prstGeom>
          <a:gradFill rotWithShape="1">
            <a:gsLst>
              <a:gs pos="0">
                <a:srgbClr val="F5F5F5"/>
              </a:gs>
              <a:gs pos="100000">
                <a:srgbClr val="DDDDDD"/>
              </a:gs>
            </a:gsLst>
            <a:lin ang="5400000" scaled="1"/>
          </a:gradFill>
          <a:ln w="28575">
            <a:solidFill>
              <a:schemeClr val="bg1">
                <a:lumMod val="65000"/>
              </a:schemeClr>
            </a:solidFill>
            <a:round/>
            <a:headEnd/>
            <a:tailEnd/>
          </a:ln>
          <a:effectLst/>
        </p:spPr>
        <p:txBody>
          <a:bodyPr wrap="none" lIns="128319" tIns="64157" rIns="128319" bIns="64157" anchor="ctr"/>
          <a:lstStyle/>
          <a:p>
            <a:endParaRPr lang="zh-CN" altLang="en-US">
              <a:ea typeface="宋体" charset="-122"/>
            </a:endParaRPr>
          </a:p>
        </p:txBody>
      </p:sp>
      <p:sp>
        <p:nvSpPr>
          <p:cNvPr id="27" name="AutoShape 6"/>
          <p:cNvSpPr>
            <a:spLocks noChangeArrowheads="1"/>
          </p:cNvSpPr>
          <p:nvPr/>
        </p:nvSpPr>
        <p:spPr bwMode="gray">
          <a:xfrm>
            <a:off x="1440557" y="3908425"/>
            <a:ext cx="4262874" cy="2214000"/>
          </a:xfrm>
          <a:prstGeom prst="roundRect">
            <a:avLst>
              <a:gd name="adj" fmla="val 9616"/>
            </a:avLst>
          </a:prstGeom>
          <a:gradFill rotWithShape="1">
            <a:gsLst>
              <a:gs pos="0">
                <a:srgbClr val="F5F5F5"/>
              </a:gs>
              <a:gs pos="100000">
                <a:srgbClr val="DDDDDD"/>
              </a:gs>
            </a:gsLst>
            <a:lin ang="5400000" scaled="1"/>
          </a:gradFill>
          <a:ln w="28575">
            <a:solidFill>
              <a:schemeClr val="bg1">
                <a:lumMod val="65000"/>
              </a:schemeClr>
            </a:solidFill>
            <a:round/>
            <a:headEnd/>
            <a:tailEnd/>
          </a:ln>
          <a:effectLst/>
        </p:spPr>
        <p:txBody>
          <a:bodyPr wrap="none" lIns="128319" tIns="64157" rIns="128319" bIns="64157" anchor="ctr"/>
          <a:lstStyle/>
          <a:p>
            <a:endParaRPr lang="zh-CN" altLang="en-US">
              <a:ea typeface="宋体" charset="-122"/>
            </a:endParaRPr>
          </a:p>
        </p:txBody>
      </p:sp>
      <p:grpSp>
        <p:nvGrpSpPr>
          <p:cNvPr id="2" name="组合 46"/>
          <p:cNvGrpSpPr/>
          <p:nvPr/>
        </p:nvGrpSpPr>
        <p:grpSpPr>
          <a:xfrm>
            <a:off x="3073677" y="1491356"/>
            <a:ext cx="2649895" cy="966086"/>
            <a:chOff x="4721294" y="1109669"/>
            <a:chExt cx="2208398" cy="805101"/>
          </a:xfrm>
          <a:solidFill>
            <a:srgbClr val="C00000"/>
          </a:solidFill>
        </p:grpSpPr>
        <p:sp>
          <p:nvSpPr>
            <p:cNvPr id="48" name="AutoShape 8"/>
            <p:cNvSpPr>
              <a:spLocks noChangeArrowheads="1"/>
            </p:cNvSpPr>
            <p:nvPr/>
          </p:nvSpPr>
          <p:spPr bwMode="gray">
            <a:xfrm>
              <a:off x="4721294" y="1109669"/>
              <a:ext cx="2208398" cy="805101"/>
            </a:xfrm>
            <a:prstGeom prst="roundRect">
              <a:avLst>
                <a:gd name="adj" fmla="val 19773"/>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itchFamily="34" charset="-122"/>
                <a:ea typeface="微软雅黑" pitchFamily="34" charset="-122"/>
              </a:endParaRPr>
            </a:p>
          </p:txBody>
        </p:sp>
        <p:sp>
          <p:nvSpPr>
            <p:cNvPr id="49" name="Text Box 13"/>
            <p:cNvSpPr txBox="1">
              <a:spLocks noChangeArrowheads="1"/>
            </p:cNvSpPr>
            <p:nvPr/>
          </p:nvSpPr>
          <p:spPr bwMode="gray">
            <a:xfrm>
              <a:off x="4839317" y="1172234"/>
              <a:ext cx="1988358" cy="410639"/>
            </a:xfrm>
            <a:prstGeom prst="rect">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xmlns="" w="9525" algn="ctr">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itchFamily="34" charset="-122"/>
                  <a:ea typeface="微软雅黑" pitchFamily="34" charset="-122"/>
                </a:defRPr>
              </a:lvl1pPr>
            </a:lstStyle>
            <a:p>
              <a:r>
                <a:rPr lang="en-US" altLang="zh-CN" sz="2400" b="1" dirty="0" smtClean="0">
                  <a:effectLst>
                    <a:outerShdw blurRad="38100" dist="38100" dir="2700000" algn="tl">
                      <a:srgbClr val="000000">
                        <a:alpha val="43137"/>
                      </a:srgbClr>
                    </a:outerShdw>
                  </a:effectLst>
                </a:rPr>
                <a:t>01</a:t>
              </a:r>
              <a:endParaRPr lang="zh-CN" altLang="en-US" sz="2400" b="1" dirty="0">
                <a:effectLst>
                  <a:outerShdw blurRad="38100" dist="38100" dir="2700000" algn="tl">
                    <a:srgbClr val="000000">
                      <a:alpha val="43137"/>
                    </a:srgbClr>
                  </a:outerShdw>
                </a:effectLst>
              </a:endParaRPr>
            </a:p>
          </p:txBody>
        </p:sp>
      </p:grpSp>
      <p:grpSp>
        <p:nvGrpSpPr>
          <p:cNvPr id="3" name="组合 49"/>
          <p:cNvGrpSpPr/>
          <p:nvPr/>
        </p:nvGrpSpPr>
        <p:grpSpPr>
          <a:xfrm>
            <a:off x="5895453" y="1491356"/>
            <a:ext cx="2649895" cy="966086"/>
            <a:chOff x="7092938" y="2722677"/>
            <a:chExt cx="2208398" cy="805101"/>
          </a:xfrm>
          <a:solidFill>
            <a:srgbClr val="C00000"/>
          </a:solidFill>
        </p:grpSpPr>
        <p:sp>
          <p:nvSpPr>
            <p:cNvPr id="51" name="AutoShape 9"/>
            <p:cNvSpPr>
              <a:spLocks noChangeArrowheads="1"/>
            </p:cNvSpPr>
            <p:nvPr/>
          </p:nvSpPr>
          <p:spPr bwMode="gray">
            <a:xfrm>
              <a:off x="7092938" y="2722677"/>
              <a:ext cx="2208398" cy="805101"/>
            </a:xfrm>
            <a:prstGeom prst="roundRect">
              <a:avLst>
                <a:gd name="adj" fmla="val 20903"/>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itchFamily="34" charset="-122"/>
                <a:ea typeface="微软雅黑" pitchFamily="34" charset="-122"/>
              </a:endParaRPr>
            </a:p>
          </p:txBody>
        </p:sp>
        <p:sp>
          <p:nvSpPr>
            <p:cNvPr id="52" name="Text Box 14"/>
            <p:cNvSpPr txBox="1">
              <a:spLocks noChangeArrowheads="1"/>
            </p:cNvSpPr>
            <p:nvPr/>
          </p:nvSpPr>
          <p:spPr bwMode="gray">
            <a:xfrm>
              <a:off x="7182956" y="2762374"/>
              <a:ext cx="1988358" cy="410639"/>
            </a:xfrm>
            <a:prstGeom prst="rect">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xmlns="" w="9525" algn="ctr">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b="1" dirty="0" smtClean="0">
                  <a:effectLst>
                    <a:outerShdw blurRad="38100" dist="38100" dir="2700000" algn="tl">
                      <a:srgbClr val="000000">
                        <a:alpha val="43137"/>
                      </a:srgbClr>
                    </a:outerShdw>
                  </a:effectLst>
                </a:rPr>
                <a:t>02</a:t>
              </a:r>
              <a:endParaRPr lang="zh-CN" altLang="en-US" sz="2400" b="1" dirty="0">
                <a:effectLst>
                  <a:outerShdw blurRad="38100" dist="38100" dir="2700000" algn="tl">
                    <a:srgbClr val="000000">
                      <a:alpha val="43137"/>
                    </a:srgbClr>
                  </a:outerShdw>
                </a:effectLst>
              </a:endParaRPr>
            </a:p>
          </p:txBody>
        </p:sp>
      </p:grpSp>
      <p:grpSp>
        <p:nvGrpSpPr>
          <p:cNvPr id="4" name="组合 52"/>
          <p:cNvGrpSpPr/>
          <p:nvPr/>
        </p:nvGrpSpPr>
        <p:grpSpPr>
          <a:xfrm>
            <a:off x="3055936" y="3896431"/>
            <a:ext cx="2649895" cy="940083"/>
            <a:chOff x="4706509" y="3499133"/>
            <a:chExt cx="2208398" cy="783431"/>
          </a:xfrm>
          <a:solidFill>
            <a:srgbClr val="C00000"/>
          </a:solidFill>
        </p:grpSpPr>
        <p:sp>
          <p:nvSpPr>
            <p:cNvPr id="54" name="AutoShape 10"/>
            <p:cNvSpPr>
              <a:spLocks noChangeArrowheads="1"/>
            </p:cNvSpPr>
            <p:nvPr/>
          </p:nvSpPr>
          <p:spPr bwMode="gray">
            <a:xfrm>
              <a:off x="4706509" y="3499133"/>
              <a:ext cx="2208398" cy="783431"/>
            </a:xfrm>
            <a:prstGeom prst="roundRect">
              <a:avLst>
                <a:gd name="adj" fmla="val 19773"/>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itchFamily="34" charset="-122"/>
                <a:ea typeface="微软雅黑" pitchFamily="34" charset="-122"/>
              </a:endParaRPr>
            </a:p>
          </p:txBody>
        </p:sp>
        <p:sp>
          <p:nvSpPr>
            <p:cNvPr id="55" name="Text Box 15"/>
            <p:cNvSpPr txBox="1">
              <a:spLocks noChangeArrowheads="1"/>
            </p:cNvSpPr>
            <p:nvPr/>
          </p:nvSpPr>
          <p:spPr bwMode="gray">
            <a:xfrm>
              <a:off x="4824532" y="3684156"/>
              <a:ext cx="1988358" cy="410639"/>
            </a:xfrm>
            <a:prstGeom prst="rect">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xmlns="" w="9525" algn="ctr">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b="1" dirty="0" smtClean="0">
                  <a:effectLst>
                    <a:outerShdw blurRad="38100" dist="38100" dir="2700000" algn="tl">
                      <a:srgbClr val="000000">
                        <a:alpha val="43137"/>
                      </a:srgbClr>
                    </a:outerShdw>
                  </a:effectLst>
                </a:rPr>
                <a:t>03</a:t>
              </a:r>
              <a:endParaRPr lang="zh-CN" altLang="en-US" sz="2400" b="1" dirty="0">
                <a:effectLst>
                  <a:outerShdw blurRad="38100" dist="38100" dir="2700000" algn="tl">
                    <a:srgbClr val="000000">
                      <a:alpha val="43137"/>
                    </a:srgbClr>
                  </a:outerShdw>
                </a:effectLst>
              </a:endParaRPr>
            </a:p>
          </p:txBody>
        </p:sp>
      </p:grpSp>
      <p:grpSp>
        <p:nvGrpSpPr>
          <p:cNvPr id="5" name="组合 55"/>
          <p:cNvGrpSpPr/>
          <p:nvPr/>
        </p:nvGrpSpPr>
        <p:grpSpPr>
          <a:xfrm>
            <a:off x="5919455" y="3896431"/>
            <a:ext cx="2649895" cy="940083"/>
            <a:chOff x="7092938" y="3499133"/>
            <a:chExt cx="2208398" cy="783431"/>
          </a:xfrm>
          <a:solidFill>
            <a:srgbClr val="FCA304"/>
          </a:solidFill>
        </p:grpSpPr>
        <p:sp>
          <p:nvSpPr>
            <p:cNvPr id="57" name="AutoShape 11"/>
            <p:cNvSpPr>
              <a:spLocks noChangeArrowheads="1"/>
            </p:cNvSpPr>
            <p:nvPr/>
          </p:nvSpPr>
          <p:spPr bwMode="gray">
            <a:xfrm>
              <a:off x="7092938" y="3499133"/>
              <a:ext cx="2208398" cy="783431"/>
            </a:xfrm>
            <a:prstGeom prst="roundRect">
              <a:avLst>
                <a:gd name="adj" fmla="val 20903"/>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itchFamily="34" charset="-122"/>
                <a:ea typeface="微软雅黑" pitchFamily="34" charset="-122"/>
              </a:endParaRPr>
            </a:p>
          </p:txBody>
        </p:sp>
        <p:sp>
          <p:nvSpPr>
            <p:cNvPr id="58" name="Text Box 16"/>
            <p:cNvSpPr txBox="1">
              <a:spLocks noChangeArrowheads="1"/>
            </p:cNvSpPr>
            <p:nvPr/>
          </p:nvSpPr>
          <p:spPr bwMode="gray">
            <a:xfrm>
              <a:off x="7182956" y="3672488"/>
              <a:ext cx="1988358" cy="410639"/>
            </a:xfrm>
            <a:prstGeom prst="rect">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xmlns="" w="9525" algn="ctr">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b="1" dirty="0" smtClean="0">
                  <a:solidFill>
                    <a:schemeClr val="accent2">
                      <a:lumMod val="50000"/>
                    </a:schemeClr>
                  </a:solidFill>
                  <a:effectLst>
                    <a:outerShdw blurRad="38100" dist="38100" dir="2700000" algn="tl">
                      <a:srgbClr val="000000">
                        <a:alpha val="43137"/>
                      </a:srgbClr>
                    </a:outerShdw>
                  </a:effectLst>
                </a:rPr>
                <a:t>04</a:t>
              </a:r>
              <a:endParaRPr lang="zh-CN" altLang="en-US" sz="2400" b="1" dirty="0">
                <a:solidFill>
                  <a:schemeClr val="accent2">
                    <a:lumMod val="50000"/>
                  </a:schemeClr>
                </a:solidFill>
                <a:effectLst>
                  <a:outerShdw blurRad="38100" dist="38100" dir="2700000" algn="tl">
                    <a:srgbClr val="000000">
                      <a:alpha val="43137"/>
                    </a:srgbClr>
                  </a:outerShdw>
                </a:effectLst>
              </a:endParaRPr>
            </a:p>
          </p:txBody>
        </p:sp>
      </p:grpSp>
      <p:sp>
        <p:nvSpPr>
          <p:cNvPr id="59" name="Text Box 17"/>
          <p:cNvSpPr txBox="1">
            <a:spLocks noChangeArrowheads="1"/>
          </p:cNvSpPr>
          <p:nvPr/>
        </p:nvSpPr>
        <p:spPr bwMode="gray">
          <a:xfrm>
            <a:off x="1519080" y="2434325"/>
            <a:ext cx="4027643" cy="123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8319" tIns="64157" rIns="128319" bIns="6415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zh-CN" altLang="en-US" sz="3600" b="1" dirty="0" smtClean="0"/>
              <a:t>习近平精准扶贫</a:t>
            </a:r>
            <a:endParaRPr lang="en-US" altLang="zh-CN" sz="3600" b="1" dirty="0" smtClean="0"/>
          </a:p>
          <a:p>
            <a:pPr algn="ctr"/>
            <a:r>
              <a:rPr lang="zh-CN" altLang="en-US" sz="3600" b="1" dirty="0" smtClean="0"/>
              <a:t>思想的提出</a:t>
            </a:r>
            <a:endParaRPr lang="zh-CN" altLang="en-US" sz="3600" b="1" dirty="0"/>
          </a:p>
        </p:txBody>
      </p:sp>
      <p:sp>
        <p:nvSpPr>
          <p:cNvPr id="60" name="Text Box 18"/>
          <p:cNvSpPr txBox="1">
            <a:spLocks noChangeArrowheads="1"/>
          </p:cNvSpPr>
          <p:nvPr/>
        </p:nvSpPr>
        <p:spPr bwMode="gray">
          <a:xfrm>
            <a:off x="1474757" y="4863217"/>
            <a:ext cx="4149219" cy="123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8319" tIns="64157" rIns="128319" bIns="6415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zh-CN" altLang="en-US" sz="3600" b="1" dirty="0" smtClean="0"/>
              <a:t>习近平精准扶贫</a:t>
            </a:r>
            <a:endParaRPr lang="en-US" altLang="zh-CN" sz="3600" b="1" dirty="0" smtClean="0"/>
          </a:p>
          <a:p>
            <a:pPr algn="ctr" eaLnBrk="1" hangingPunct="1"/>
            <a:r>
              <a:rPr lang="zh-CN" altLang="en-US" sz="3600" b="1" dirty="0" smtClean="0"/>
              <a:t>思想的政治基础</a:t>
            </a:r>
            <a:endParaRPr lang="zh-CN" altLang="en-US" sz="3600" dirty="0">
              <a:solidFill>
                <a:srgbClr val="000000"/>
              </a:solidFill>
              <a:latin typeface="微软雅黑" pitchFamily="34" charset="-122"/>
              <a:ea typeface="微软雅黑" pitchFamily="34" charset="-122"/>
            </a:endParaRPr>
          </a:p>
        </p:txBody>
      </p:sp>
      <p:sp>
        <p:nvSpPr>
          <p:cNvPr id="61" name="Text Box 19"/>
          <p:cNvSpPr txBox="1">
            <a:spLocks noChangeArrowheads="1"/>
          </p:cNvSpPr>
          <p:nvPr/>
        </p:nvSpPr>
        <p:spPr bwMode="gray">
          <a:xfrm>
            <a:off x="5975351" y="2434325"/>
            <a:ext cx="4054054" cy="123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8319" tIns="64157" rIns="128319" bIns="6415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zh-CN" altLang="en-US" sz="3600" b="1" dirty="0" smtClean="0"/>
              <a:t>习近平精准扶贫</a:t>
            </a:r>
            <a:endParaRPr lang="en-US" altLang="zh-CN" sz="3600" b="1" dirty="0" smtClean="0"/>
          </a:p>
          <a:p>
            <a:pPr algn="ctr"/>
            <a:r>
              <a:rPr lang="zh-CN" altLang="en-US" sz="3600" b="1" dirty="0" smtClean="0"/>
              <a:t>思想的发展与完善</a:t>
            </a:r>
            <a:endParaRPr lang="zh-CN" altLang="en-US" sz="3600" b="1" dirty="0"/>
          </a:p>
        </p:txBody>
      </p:sp>
      <p:pic>
        <p:nvPicPr>
          <p:cNvPr id="29" name="图片 28"/>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31" name="图片 30"/>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pic>
        <p:nvPicPr>
          <p:cNvPr id="26" name="图片 25" descr="QQ图片20170922233404.png"/>
          <p:cNvPicPr>
            <a:picLocks noChangeAspect="1"/>
          </p:cNvPicPr>
          <p:nvPr/>
        </p:nvPicPr>
        <p:blipFill>
          <a:blip r:embed="rId6" cstate="print"/>
          <a:stretch>
            <a:fillRect/>
          </a:stretch>
        </p:blipFill>
        <p:spPr>
          <a:xfrm>
            <a:off x="9095646" y="6104900"/>
            <a:ext cx="2308993" cy="638822"/>
          </a:xfrm>
          <a:prstGeom prst="rect">
            <a:avLst/>
          </a:prstGeom>
        </p:spPr>
      </p:pic>
      <p:sp>
        <p:nvSpPr>
          <p:cNvPr id="33" name="Text Box 19"/>
          <p:cNvSpPr txBox="1">
            <a:spLocks noChangeArrowheads="1"/>
          </p:cNvSpPr>
          <p:nvPr/>
        </p:nvSpPr>
        <p:spPr bwMode="gray">
          <a:xfrm>
            <a:off x="5975351" y="4886334"/>
            <a:ext cx="4054054" cy="123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8319" tIns="64157" rIns="128319" bIns="6415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zh-CN" altLang="en-US" sz="3600" b="1" dirty="0" smtClean="0"/>
              <a:t>习近平精准扶贫</a:t>
            </a:r>
            <a:endParaRPr lang="en-US" altLang="zh-CN" sz="3600" b="1" dirty="0" smtClean="0"/>
          </a:p>
          <a:p>
            <a:pPr algn="ctr"/>
            <a:r>
              <a:rPr lang="zh-CN" altLang="en-US" sz="3600" b="1" dirty="0" smtClean="0"/>
              <a:t>思想的丰富内涵</a:t>
            </a:r>
            <a:endParaRPr lang="zh-CN" altLang="en-US" sz="3600" b="1" dirty="0"/>
          </a:p>
        </p:txBody>
      </p:sp>
    </p:spTree>
    <p:extLst>
      <p:ext uri="{BB962C8B-B14F-4D97-AF65-F5344CB8AC3E}">
        <p14:creationId xmlns:p14="http://schemas.microsoft.com/office/powerpoint/2010/main" xmlns="" val="298654501"/>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42"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12" presetClass="entr" presetSubtype="2"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p:tgtEl>
                                          <p:spTgt spid="23"/>
                                        </p:tgtEl>
                                        <p:attrNameLst>
                                          <p:attrName>ppt_x</p:attrName>
                                        </p:attrNameLst>
                                      </p:cBhvr>
                                      <p:tavLst>
                                        <p:tav tm="0">
                                          <p:val>
                                            <p:strVal val="#ppt_x+#ppt_w*1.125000"/>
                                          </p:val>
                                        </p:tav>
                                        <p:tav tm="100000">
                                          <p:val>
                                            <p:strVal val="#ppt_x"/>
                                          </p:val>
                                        </p:tav>
                                      </p:tavLst>
                                    </p:anim>
                                    <p:animEffect transition="in" filter="wipe(left)">
                                      <p:cBhvr>
                                        <p:cTn id="38" dur="500"/>
                                        <p:tgtEl>
                                          <p:spTgt spid="23"/>
                                        </p:tgtEl>
                                      </p:cBhvr>
                                    </p:animEffect>
                                  </p:childTnLst>
                                </p:cTn>
                              </p:par>
                              <p:par>
                                <p:cTn id="39" presetID="12" presetClass="entr" presetSubtype="2"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p:tgtEl>
                                          <p:spTgt spid="27"/>
                                        </p:tgtEl>
                                        <p:attrNameLst>
                                          <p:attrName>ppt_x</p:attrName>
                                        </p:attrNameLst>
                                      </p:cBhvr>
                                      <p:tavLst>
                                        <p:tav tm="0">
                                          <p:val>
                                            <p:strVal val="#ppt_x+#ppt_w*1.125000"/>
                                          </p:val>
                                        </p:tav>
                                        <p:tav tm="100000">
                                          <p:val>
                                            <p:strVal val="#ppt_x"/>
                                          </p:val>
                                        </p:tav>
                                      </p:tavLst>
                                    </p:anim>
                                    <p:animEffect transition="in" filter="wipe(left)">
                                      <p:cBhvr>
                                        <p:cTn id="42" dur="500"/>
                                        <p:tgtEl>
                                          <p:spTgt spid="27"/>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p:tgtEl>
                                          <p:spTgt spid="24"/>
                                        </p:tgtEl>
                                        <p:attrNameLst>
                                          <p:attrName>ppt_x</p:attrName>
                                        </p:attrNameLst>
                                      </p:cBhvr>
                                      <p:tavLst>
                                        <p:tav tm="0">
                                          <p:val>
                                            <p:strVal val="#ppt_x-#ppt_w*1.125000"/>
                                          </p:val>
                                        </p:tav>
                                        <p:tav tm="100000">
                                          <p:val>
                                            <p:strVal val="#ppt_x"/>
                                          </p:val>
                                        </p:tav>
                                      </p:tavLst>
                                    </p:anim>
                                    <p:animEffect transition="in" filter="wipe(right)">
                                      <p:cBhvr>
                                        <p:cTn id="46" dur="500"/>
                                        <p:tgtEl>
                                          <p:spTgt spid="24"/>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p:tgtEl>
                                          <p:spTgt spid="28"/>
                                        </p:tgtEl>
                                        <p:attrNameLst>
                                          <p:attrName>ppt_x</p:attrName>
                                        </p:attrNameLst>
                                      </p:cBhvr>
                                      <p:tavLst>
                                        <p:tav tm="0">
                                          <p:val>
                                            <p:strVal val="#ppt_x-#ppt_w*1.125000"/>
                                          </p:val>
                                        </p:tav>
                                        <p:tav tm="100000">
                                          <p:val>
                                            <p:strVal val="#ppt_x"/>
                                          </p:val>
                                        </p:tav>
                                      </p:tavLst>
                                    </p:anim>
                                    <p:animEffect transition="in" filter="wipe(right)">
                                      <p:cBhvr>
                                        <p:cTn id="50" dur="500"/>
                                        <p:tgtEl>
                                          <p:spTgt spid="28"/>
                                        </p:tgtEl>
                                      </p:cBhvr>
                                    </p:animEffect>
                                  </p:childTnLst>
                                </p:cTn>
                              </p:par>
                            </p:childTnLst>
                          </p:cTn>
                        </p:par>
                        <p:par>
                          <p:cTn id="51" fill="hold">
                            <p:stCondLst>
                              <p:cond delay="1000"/>
                            </p:stCondLst>
                            <p:childTnLst>
                              <p:par>
                                <p:cTn id="52" presetID="2" presetClass="entr" presetSubtype="1"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additive="base">
                                        <p:cTn id="54" dur="500" fill="hold"/>
                                        <p:tgtEl>
                                          <p:spTgt spid="59"/>
                                        </p:tgtEl>
                                        <p:attrNameLst>
                                          <p:attrName>ppt_x</p:attrName>
                                        </p:attrNameLst>
                                      </p:cBhvr>
                                      <p:tavLst>
                                        <p:tav tm="0">
                                          <p:val>
                                            <p:strVal val="#ppt_x"/>
                                          </p:val>
                                        </p:tav>
                                        <p:tav tm="100000">
                                          <p:val>
                                            <p:strVal val="#ppt_x"/>
                                          </p:val>
                                        </p:tav>
                                      </p:tavLst>
                                    </p:anim>
                                    <p:anim calcmode="lin" valueType="num">
                                      <p:cBhvr additive="base">
                                        <p:cTn id="55" dur="500" fill="hold"/>
                                        <p:tgtEl>
                                          <p:spTgt spid="59"/>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stCondLst>
                                    <p:cond delay="0"/>
                                  </p:stCondLst>
                                  <p:childTnLst>
                                    <p:set>
                                      <p:cBhvr>
                                        <p:cTn id="57" dur="1" fill="hold">
                                          <p:stCondLst>
                                            <p:cond delay="0"/>
                                          </p:stCondLst>
                                        </p:cTn>
                                        <p:tgtEl>
                                          <p:spTgt spid="61"/>
                                        </p:tgtEl>
                                        <p:attrNameLst>
                                          <p:attrName>style.visibility</p:attrName>
                                        </p:attrNameLst>
                                      </p:cBhvr>
                                      <p:to>
                                        <p:strVal val="visible"/>
                                      </p:to>
                                    </p:set>
                                    <p:anim calcmode="lin" valueType="num">
                                      <p:cBhvr additive="base">
                                        <p:cTn id="58" dur="500" fill="hold"/>
                                        <p:tgtEl>
                                          <p:spTgt spid="61"/>
                                        </p:tgtEl>
                                        <p:attrNameLst>
                                          <p:attrName>ppt_x</p:attrName>
                                        </p:attrNameLst>
                                      </p:cBhvr>
                                      <p:tavLst>
                                        <p:tav tm="0">
                                          <p:val>
                                            <p:strVal val="#ppt_x"/>
                                          </p:val>
                                        </p:tav>
                                        <p:tav tm="100000">
                                          <p:val>
                                            <p:strVal val="#ppt_x"/>
                                          </p:val>
                                        </p:tav>
                                      </p:tavLst>
                                    </p:anim>
                                    <p:anim calcmode="lin" valueType="num">
                                      <p:cBhvr additive="base">
                                        <p:cTn id="59" dur="500" fill="hold"/>
                                        <p:tgtEl>
                                          <p:spTgt spid="61"/>
                                        </p:tgtEl>
                                        <p:attrNameLst>
                                          <p:attrName>ppt_y</p:attrName>
                                        </p:attrNameLst>
                                      </p:cBhvr>
                                      <p:tavLst>
                                        <p:tav tm="0">
                                          <p:val>
                                            <p:strVal val="0-#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additive="base">
                                        <p:cTn id="62" dur="500" fill="hold"/>
                                        <p:tgtEl>
                                          <p:spTgt spid="60"/>
                                        </p:tgtEl>
                                        <p:attrNameLst>
                                          <p:attrName>ppt_x</p:attrName>
                                        </p:attrNameLst>
                                      </p:cBhvr>
                                      <p:tavLst>
                                        <p:tav tm="0">
                                          <p:val>
                                            <p:strVal val="#ppt_x"/>
                                          </p:val>
                                        </p:tav>
                                        <p:tav tm="100000">
                                          <p:val>
                                            <p:strVal val="#ppt_x"/>
                                          </p:val>
                                        </p:tav>
                                      </p:tavLst>
                                    </p:anim>
                                    <p:anim calcmode="lin" valueType="num">
                                      <p:cBhvr additive="base">
                                        <p:cTn id="63" dur="500" fill="hold"/>
                                        <p:tgtEl>
                                          <p:spTgt spid="60"/>
                                        </p:tgtEl>
                                        <p:attrNameLst>
                                          <p:attrName>ppt_y</p:attrName>
                                        </p:attrNameLst>
                                      </p:cBhvr>
                                      <p:tavLst>
                                        <p:tav tm="0">
                                          <p:val>
                                            <p:strVal val="1+#ppt_h/2"/>
                                          </p:val>
                                        </p:tav>
                                        <p:tav tm="100000">
                                          <p:val>
                                            <p:strVal val="#ppt_y"/>
                                          </p:val>
                                        </p:tav>
                                      </p:tavLst>
                                    </p:anim>
                                  </p:childTnLst>
                                </p:cTn>
                              </p:par>
                              <p:par>
                                <p:cTn id="64" presetID="2" presetClass="entr" presetSubtype="1"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additive="base">
                                        <p:cTn id="66" dur="500" fill="hold"/>
                                        <p:tgtEl>
                                          <p:spTgt spid="33"/>
                                        </p:tgtEl>
                                        <p:attrNameLst>
                                          <p:attrName>ppt_x</p:attrName>
                                        </p:attrNameLst>
                                      </p:cBhvr>
                                      <p:tavLst>
                                        <p:tav tm="0">
                                          <p:val>
                                            <p:strVal val="#ppt_x"/>
                                          </p:val>
                                        </p:tav>
                                        <p:tav tm="100000">
                                          <p:val>
                                            <p:strVal val="#ppt_x"/>
                                          </p:val>
                                        </p:tav>
                                      </p:tavLst>
                                    </p:anim>
                                    <p:anim calcmode="lin" valueType="num">
                                      <p:cBhvr additive="base">
                                        <p:cTn id="67"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3" grpId="0" animBg="1"/>
      <p:bldP spid="24" grpId="0" animBg="1"/>
      <p:bldP spid="27" grpId="0" animBg="1"/>
      <p:bldP spid="59" grpId="0"/>
      <p:bldP spid="60" grpId="0"/>
      <p:bldP spid="61"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椭圆 68"/>
          <p:cNvSpPr/>
          <p:nvPr/>
        </p:nvSpPr>
        <p:spPr>
          <a:xfrm>
            <a:off x="930893" y="2082974"/>
            <a:ext cx="1198643" cy="118241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5283" tIns="52642" rIns="105283" bIns="52642" rtlCol="0" anchor="ctr"/>
          <a:lstStyle/>
          <a:p>
            <a:pPr algn="ctr"/>
            <a:r>
              <a:rPr lang="en-US" altLang="zh-CN" sz="4700" b="1" dirty="0">
                <a:solidFill>
                  <a:srgbClr val="760000"/>
                </a:solidFill>
                <a:effectLst>
                  <a:outerShdw blurRad="38100" dist="38100" dir="2700000" algn="tl">
                    <a:srgbClr val="000000">
                      <a:alpha val="43137"/>
                    </a:srgbClr>
                  </a:outerShdw>
                </a:effectLst>
                <a:latin typeface="Agency FB" pitchFamily="34" charset="0"/>
                <a:ea typeface="Arial Unicode MS" pitchFamily="34" charset="-122"/>
                <a:cs typeface="Arial Unicode MS" pitchFamily="34" charset="-122"/>
              </a:rPr>
              <a:t>01</a:t>
            </a:r>
            <a:endParaRPr lang="zh-CN" altLang="en-US" sz="4700" b="1" dirty="0">
              <a:solidFill>
                <a:srgbClr val="760000"/>
              </a:solidFill>
              <a:effectLst>
                <a:outerShdw blurRad="38100" dist="38100" dir="2700000" algn="tl">
                  <a:srgbClr val="000000">
                    <a:alpha val="43137"/>
                  </a:srgbClr>
                </a:outerShdw>
              </a:effectLst>
              <a:latin typeface="Agency FB" pitchFamily="34" charset="0"/>
              <a:ea typeface="Arial Unicode MS" pitchFamily="34" charset="-122"/>
              <a:cs typeface="Arial Unicode MS" pitchFamily="34" charset="-122"/>
            </a:endParaRPr>
          </a:p>
        </p:txBody>
      </p:sp>
      <p:sp>
        <p:nvSpPr>
          <p:cNvPr id="70" name="矩形 69"/>
          <p:cNvSpPr/>
          <p:nvPr/>
        </p:nvSpPr>
        <p:spPr>
          <a:xfrm>
            <a:off x="-18653" y="3265389"/>
            <a:ext cx="1615844" cy="226045"/>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71" name="同心圆 70"/>
          <p:cNvSpPr/>
          <p:nvPr/>
        </p:nvSpPr>
        <p:spPr>
          <a:xfrm>
            <a:off x="703526" y="1873398"/>
            <a:ext cx="1640250" cy="1618035"/>
          </a:xfrm>
          <a:prstGeom prst="donut">
            <a:avLst>
              <a:gd name="adj" fmla="val 13848"/>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72" name="TextBox 71"/>
          <p:cNvSpPr txBox="1"/>
          <p:nvPr/>
        </p:nvSpPr>
        <p:spPr>
          <a:xfrm>
            <a:off x="2282201" y="1224186"/>
            <a:ext cx="3335960" cy="2351863"/>
          </a:xfrm>
          <a:prstGeom prst="rect">
            <a:avLst/>
          </a:prstGeom>
          <a:noFill/>
        </p:spPr>
        <p:txBody>
          <a:bodyPr wrap="square" lIns="105283" tIns="52642" rIns="105283" bIns="52642" rtlCol="0">
            <a:spAutoFit/>
          </a:bodyPr>
          <a:lstStyle/>
          <a:p>
            <a:pPr>
              <a:lnSpc>
                <a:spcPct val="130000"/>
              </a:lnSpc>
            </a:pPr>
            <a:r>
              <a:rPr lang="en-US" altLang="zh-CN" sz="2400" b="1" dirty="0" smtClean="0">
                <a:solidFill>
                  <a:srgbClr val="760000"/>
                </a:solidFill>
                <a:effectLst>
                  <a:outerShdw blurRad="38100" dist="38100" dir="2700000" algn="tl">
                    <a:srgbClr val="000000">
                      <a:alpha val="43137"/>
                    </a:srgbClr>
                  </a:outerShdw>
                </a:effectLst>
                <a:latin typeface="微软雅黑" pitchFamily="34" charset="-122"/>
                <a:ea typeface="微软雅黑" pitchFamily="34" charset="-122"/>
              </a:rPr>
              <a:t>20</a:t>
            </a:r>
            <a:r>
              <a:rPr lang="zh-CN" altLang="en-US" sz="2400" b="1" dirty="0" smtClean="0">
                <a:solidFill>
                  <a:srgbClr val="760000"/>
                </a:solidFill>
                <a:effectLst>
                  <a:outerShdw blurRad="38100" dist="38100" dir="2700000" algn="tl">
                    <a:srgbClr val="000000">
                      <a:alpha val="43137"/>
                    </a:srgbClr>
                  </a:outerShdw>
                </a:effectLst>
                <a:latin typeface="微软雅黑" pitchFamily="34" charset="-122"/>
                <a:ea typeface="微软雅黑" pitchFamily="34" charset="-122"/>
              </a:rPr>
              <a:t>世纪</a:t>
            </a:r>
            <a:r>
              <a:rPr lang="en-US" altLang="zh-CN" sz="2400" b="1" dirty="0" smtClean="0">
                <a:solidFill>
                  <a:srgbClr val="760000"/>
                </a:solidFill>
                <a:effectLst>
                  <a:outerShdw blurRad="38100" dist="38100" dir="2700000" algn="tl">
                    <a:srgbClr val="000000">
                      <a:alpha val="43137"/>
                    </a:srgbClr>
                  </a:outerShdw>
                </a:effectLst>
                <a:latin typeface="微软雅黑" pitchFamily="34" charset="-122"/>
                <a:ea typeface="微软雅黑" pitchFamily="34" charset="-122"/>
              </a:rPr>
              <a:t>80</a:t>
            </a:r>
            <a:r>
              <a:rPr lang="zh-CN" altLang="en-US" sz="2400" b="1" dirty="0" smtClean="0">
                <a:solidFill>
                  <a:srgbClr val="760000"/>
                </a:solidFill>
                <a:effectLst>
                  <a:outerShdw blurRad="38100" dist="38100" dir="2700000" algn="tl">
                    <a:srgbClr val="000000">
                      <a:alpha val="43137"/>
                    </a:srgbClr>
                  </a:outerShdw>
                </a:effectLst>
                <a:latin typeface="微软雅黑" pitchFamily="34" charset="-122"/>
                <a:ea typeface="微软雅黑" pitchFamily="34" charset="-122"/>
              </a:rPr>
              <a:t>年代末期</a:t>
            </a:r>
            <a:endParaRPr lang="en-US" altLang="zh-CN" sz="2400" b="1" dirty="0" smtClean="0">
              <a:solidFill>
                <a:srgbClr val="760000"/>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130000"/>
              </a:lnSpc>
            </a:pPr>
            <a:r>
              <a:rPr lang="zh-CN" altLang="en-US" sz="1800" dirty="0" smtClean="0">
                <a:solidFill>
                  <a:schemeClr val="bg2">
                    <a:lumMod val="10000"/>
                  </a:schemeClr>
                </a:solidFill>
                <a:latin typeface="微软雅黑" pitchFamily="34" charset="-122"/>
                <a:ea typeface="微软雅黑" pitchFamily="34" charset="-122"/>
              </a:rPr>
              <a:t>习近平同志在福建宁德工作期间提出了“滴水穿石”“弱鸟先飞”“四下基层”等许多发展理念、观点和方法。其中不乏精准扶贫的理念。</a:t>
            </a:r>
            <a:endParaRPr lang="zh-CN" altLang="en-US" sz="1800" dirty="0">
              <a:solidFill>
                <a:schemeClr val="bg2">
                  <a:lumMod val="10000"/>
                </a:schemeClr>
              </a:solidFill>
              <a:latin typeface="微软雅黑" pitchFamily="34" charset="-122"/>
              <a:ea typeface="微软雅黑" pitchFamily="34" charset="-122"/>
            </a:endParaRPr>
          </a:p>
        </p:txBody>
      </p:sp>
      <p:sp>
        <p:nvSpPr>
          <p:cNvPr id="73" name="椭圆 72"/>
          <p:cNvSpPr/>
          <p:nvPr/>
        </p:nvSpPr>
        <p:spPr>
          <a:xfrm>
            <a:off x="5635042" y="2752157"/>
            <a:ext cx="1198643" cy="118241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5283" tIns="52642" rIns="105283" bIns="52642" rtlCol="0" anchor="ctr"/>
          <a:lstStyle/>
          <a:p>
            <a:pPr algn="ctr"/>
            <a:r>
              <a:rPr lang="en-US" altLang="zh-CN" sz="4700" b="1" dirty="0" smtClean="0">
                <a:solidFill>
                  <a:srgbClr val="760000"/>
                </a:solidFill>
                <a:effectLst>
                  <a:outerShdw blurRad="38100" dist="38100" dir="2700000" algn="tl">
                    <a:srgbClr val="000000">
                      <a:alpha val="43137"/>
                    </a:srgbClr>
                  </a:outerShdw>
                </a:effectLst>
                <a:latin typeface="Agency FB" pitchFamily="34" charset="0"/>
                <a:ea typeface="Arial Unicode MS" pitchFamily="34" charset="-122"/>
                <a:cs typeface="Arial Unicode MS" pitchFamily="34" charset="-122"/>
              </a:rPr>
              <a:t>02</a:t>
            </a:r>
            <a:endParaRPr lang="zh-CN" altLang="en-US" sz="4700" b="1" dirty="0">
              <a:solidFill>
                <a:srgbClr val="760000"/>
              </a:solidFill>
              <a:effectLst>
                <a:outerShdw blurRad="38100" dist="38100" dir="2700000" algn="tl">
                  <a:srgbClr val="000000">
                    <a:alpha val="43137"/>
                  </a:srgbClr>
                </a:outerShdw>
              </a:effectLst>
              <a:latin typeface="Agency FB" pitchFamily="34" charset="0"/>
              <a:ea typeface="Arial Unicode MS" pitchFamily="34" charset="-122"/>
              <a:cs typeface="Arial Unicode MS" pitchFamily="34" charset="-122"/>
            </a:endParaRPr>
          </a:p>
        </p:txBody>
      </p:sp>
      <p:sp>
        <p:nvSpPr>
          <p:cNvPr id="74" name="矩形 73"/>
          <p:cNvSpPr/>
          <p:nvPr/>
        </p:nvSpPr>
        <p:spPr>
          <a:xfrm>
            <a:off x="-18653" y="3934572"/>
            <a:ext cx="6253014" cy="226045"/>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75" name="同心圆 74"/>
          <p:cNvSpPr/>
          <p:nvPr/>
        </p:nvSpPr>
        <p:spPr>
          <a:xfrm>
            <a:off x="5414238" y="2542581"/>
            <a:ext cx="1640250" cy="1618035"/>
          </a:xfrm>
          <a:prstGeom prst="donut">
            <a:avLst>
              <a:gd name="adj" fmla="val 13848"/>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76" name="椭圆 75"/>
          <p:cNvSpPr/>
          <p:nvPr/>
        </p:nvSpPr>
        <p:spPr>
          <a:xfrm>
            <a:off x="4397296" y="4756814"/>
            <a:ext cx="1198643" cy="118241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5283" tIns="52642" rIns="105283" bIns="52642" rtlCol="0" anchor="ctr"/>
          <a:lstStyle/>
          <a:p>
            <a:pPr algn="ctr"/>
            <a:r>
              <a:rPr lang="en-US" altLang="zh-CN" sz="4700" b="1" dirty="0" smtClean="0">
                <a:solidFill>
                  <a:srgbClr val="760000"/>
                </a:solidFill>
                <a:effectLst>
                  <a:outerShdw blurRad="38100" dist="38100" dir="2700000" algn="tl">
                    <a:srgbClr val="000000">
                      <a:alpha val="43137"/>
                    </a:srgbClr>
                  </a:outerShdw>
                </a:effectLst>
                <a:latin typeface="Agency FB" pitchFamily="34" charset="0"/>
                <a:ea typeface="Arial Unicode MS" pitchFamily="34" charset="-122"/>
                <a:cs typeface="Arial Unicode MS" pitchFamily="34" charset="-122"/>
              </a:rPr>
              <a:t>03</a:t>
            </a:r>
            <a:endParaRPr lang="zh-CN" altLang="en-US" sz="4700" b="1" dirty="0">
              <a:solidFill>
                <a:srgbClr val="760000"/>
              </a:solidFill>
              <a:effectLst>
                <a:outerShdw blurRad="38100" dist="38100" dir="2700000" algn="tl">
                  <a:srgbClr val="000000">
                    <a:alpha val="43137"/>
                  </a:srgbClr>
                </a:outerShdw>
              </a:effectLst>
              <a:latin typeface="Agency FB" pitchFamily="34" charset="0"/>
              <a:ea typeface="Arial Unicode MS" pitchFamily="34" charset="-122"/>
              <a:cs typeface="Arial Unicode MS" pitchFamily="34" charset="-122"/>
            </a:endParaRPr>
          </a:p>
        </p:txBody>
      </p:sp>
      <p:sp>
        <p:nvSpPr>
          <p:cNvPr id="77" name="矩形 76"/>
          <p:cNvSpPr/>
          <p:nvPr/>
        </p:nvSpPr>
        <p:spPr>
          <a:xfrm>
            <a:off x="-18649" y="4540077"/>
            <a:ext cx="5018118" cy="226045"/>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78" name="同心圆 77"/>
          <p:cNvSpPr/>
          <p:nvPr/>
        </p:nvSpPr>
        <p:spPr>
          <a:xfrm flipV="1">
            <a:off x="4169936" y="4540072"/>
            <a:ext cx="1640250" cy="1618035"/>
          </a:xfrm>
          <a:prstGeom prst="donut">
            <a:avLst>
              <a:gd name="adj" fmla="val 13848"/>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79" name="TextBox 78"/>
          <p:cNvSpPr txBox="1"/>
          <p:nvPr/>
        </p:nvSpPr>
        <p:spPr>
          <a:xfrm>
            <a:off x="7032424" y="1944266"/>
            <a:ext cx="3864816" cy="2747035"/>
          </a:xfrm>
          <a:prstGeom prst="rect">
            <a:avLst/>
          </a:prstGeom>
          <a:noFill/>
        </p:spPr>
        <p:txBody>
          <a:bodyPr wrap="square" lIns="105283" tIns="52642" rIns="105283" bIns="52642" rtlCol="0">
            <a:spAutoFit/>
          </a:bodyPr>
          <a:lstStyle/>
          <a:p>
            <a:pPr>
              <a:lnSpc>
                <a:spcPct val="130000"/>
              </a:lnSpc>
            </a:pPr>
            <a:r>
              <a:rPr lang="en-US" altLang="zh-CN" sz="2400" b="1" dirty="0" smtClean="0">
                <a:solidFill>
                  <a:srgbClr val="760000"/>
                </a:solidFill>
                <a:effectLst>
                  <a:outerShdw blurRad="38100" dist="38100" dir="2700000" algn="tl">
                    <a:srgbClr val="000000">
                      <a:alpha val="43137"/>
                    </a:srgbClr>
                  </a:outerShdw>
                </a:effectLst>
                <a:latin typeface="微软雅黑" pitchFamily="34" charset="-122"/>
                <a:ea typeface="微软雅黑" pitchFamily="34" charset="-122"/>
              </a:rPr>
              <a:t>2012</a:t>
            </a:r>
            <a:r>
              <a:rPr lang="zh-CN" altLang="en-US" sz="2400" b="1" dirty="0" smtClean="0">
                <a:solidFill>
                  <a:srgbClr val="760000"/>
                </a:solidFill>
                <a:effectLst>
                  <a:outerShdw blurRad="38100" dist="38100" dir="2700000" algn="tl">
                    <a:srgbClr val="000000">
                      <a:alpha val="43137"/>
                    </a:srgbClr>
                  </a:outerShdw>
                </a:effectLst>
                <a:latin typeface="微软雅黑" pitchFamily="34" charset="-122"/>
                <a:ea typeface="微软雅黑" pitchFamily="34" charset="-122"/>
              </a:rPr>
              <a:t>年底</a:t>
            </a:r>
            <a:endParaRPr lang="en-US" altLang="zh-CN" sz="2400" b="1" dirty="0" smtClean="0">
              <a:solidFill>
                <a:srgbClr val="760000"/>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130000"/>
              </a:lnSpc>
            </a:pPr>
            <a:r>
              <a:rPr lang="zh-CN" altLang="en-US" sz="1800" dirty="0">
                <a:solidFill>
                  <a:schemeClr val="bg2">
                    <a:lumMod val="10000"/>
                  </a:schemeClr>
                </a:solidFill>
                <a:latin typeface="微软雅黑" pitchFamily="34" charset="-122"/>
                <a:ea typeface="微软雅黑" pitchFamily="34" charset="-122"/>
              </a:rPr>
              <a:t>习近平同志在河北省阜平县考察扶贫开发工作时指出，推进扶贫开发、推动经济社会发展，首先要有一个好思路、好路子。要坚持从实际出发，因地制宜，理清思路、完善规划、找准突破口。</a:t>
            </a:r>
          </a:p>
        </p:txBody>
      </p:sp>
      <p:sp>
        <p:nvSpPr>
          <p:cNvPr id="80" name="TextBox 79"/>
          <p:cNvSpPr txBox="1"/>
          <p:nvPr/>
        </p:nvSpPr>
        <p:spPr>
          <a:xfrm>
            <a:off x="5761037" y="4742081"/>
            <a:ext cx="4374635" cy="1306641"/>
          </a:xfrm>
          <a:prstGeom prst="rect">
            <a:avLst/>
          </a:prstGeom>
          <a:noFill/>
        </p:spPr>
        <p:txBody>
          <a:bodyPr wrap="square" lIns="105283" tIns="52642" rIns="105283" bIns="52642" rtlCol="0">
            <a:spAutoFit/>
          </a:bodyPr>
          <a:lstStyle/>
          <a:p>
            <a:pPr>
              <a:lnSpc>
                <a:spcPct val="130000"/>
              </a:lnSpc>
            </a:pPr>
            <a:r>
              <a:rPr lang="en-US" altLang="zh-CN" sz="2400" b="1" dirty="0" smtClean="0">
                <a:solidFill>
                  <a:srgbClr val="760000"/>
                </a:solidFill>
                <a:effectLst>
                  <a:outerShdw blurRad="38100" dist="38100" dir="2700000" algn="tl">
                    <a:srgbClr val="000000">
                      <a:alpha val="43137"/>
                    </a:srgbClr>
                  </a:outerShdw>
                </a:effectLst>
                <a:latin typeface="微软雅黑" pitchFamily="34" charset="-122"/>
                <a:ea typeface="微软雅黑" pitchFamily="34" charset="-122"/>
              </a:rPr>
              <a:t>2013</a:t>
            </a:r>
            <a:r>
              <a:rPr lang="zh-CN" altLang="en-US" sz="2400" b="1" dirty="0" smtClean="0">
                <a:solidFill>
                  <a:srgbClr val="760000"/>
                </a:solidFill>
                <a:effectLst>
                  <a:outerShdw blurRad="38100" dist="38100" dir="2700000" algn="tl">
                    <a:srgbClr val="000000">
                      <a:alpha val="43137"/>
                    </a:srgbClr>
                  </a:outerShdw>
                </a:effectLst>
                <a:latin typeface="微软雅黑" pitchFamily="34" charset="-122"/>
                <a:ea typeface="微软雅黑" pitchFamily="34" charset="-122"/>
              </a:rPr>
              <a:t>年</a:t>
            </a:r>
            <a:r>
              <a:rPr lang="en-US" altLang="zh-CN" sz="2400" b="1" dirty="0">
                <a:solidFill>
                  <a:srgbClr val="760000"/>
                </a:solidFill>
                <a:effectLst>
                  <a:outerShdw blurRad="38100" dist="38100" dir="2700000" algn="tl">
                    <a:srgbClr val="000000">
                      <a:alpha val="43137"/>
                    </a:srgbClr>
                  </a:outerShdw>
                </a:effectLst>
                <a:latin typeface="微软雅黑" pitchFamily="34" charset="-122"/>
                <a:ea typeface="微软雅黑" pitchFamily="34" charset="-122"/>
              </a:rPr>
              <a:t>11</a:t>
            </a:r>
            <a:r>
              <a:rPr lang="zh-CN" altLang="en-US" sz="2400" b="1" dirty="0" smtClean="0">
                <a:solidFill>
                  <a:srgbClr val="760000"/>
                </a:solidFill>
                <a:effectLst>
                  <a:outerShdw blurRad="38100" dist="38100" dir="2700000" algn="tl">
                    <a:srgbClr val="000000">
                      <a:alpha val="43137"/>
                    </a:srgbClr>
                  </a:outerShdw>
                </a:effectLst>
                <a:latin typeface="微软雅黑" pitchFamily="34" charset="-122"/>
                <a:ea typeface="微软雅黑" pitchFamily="34" charset="-122"/>
              </a:rPr>
              <a:t>月</a:t>
            </a:r>
            <a:endParaRPr lang="en-US" altLang="zh-CN" sz="2400" b="1" dirty="0" smtClean="0">
              <a:solidFill>
                <a:srgbClr val="760000"/>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130000"/>
              </a:lnSpc>
            </a:pPr>
            <a:r>
              <a:rPr lang="zh-CN" altLang="en-US" sz="1800" dirty="0" smtClean="0">
                <a:solidFill>
                  <a:schemeClr val="bg2">
                    <a:lumMod val="10000"/>
                  </a:schemeClr>
                </a:solidFill>
                <a:latin typeface="微软雅黑" pitchFamily="34" charset="-122"/>
                <a:ea typeface="微软雅黑" pitchFamily="34" charset="-122"/>
              </a:rPr>
              <a:t>习近平</a:t>
            </a:r>
            <a:r>
              <a:rPr lang="zh-CN" altLang="en-US" sz="1800" dirty="0">
                <a:solidFill>
                  <a:schemeClr val="bg2">
                    <a:lumMod val="10000"/>
                  </a:schemeClr>
                </a:solidFill>
                <a:latin typeface="微软雅黑" pitchFamily="34" charset="-122"/>
                <a:ea typeface="微软雅黑" pitchFamily="34" charset="-122"/>
              </a:rPr>
              <a:t>同志在湘西土家族苗族自治州十八洞村考察时提出“</a:t>
            </a:r>
            <a:r>
              <a:rPr lang="zh-CN" altLang="en-US" sz="18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精准扶贫</a:t>
            </a:r>
            <a:r>
              <a:rPr lang="zh-CN" altLang="en-US" sz="1800" dirty="0">
                <a:solidFill>
                  <a:schemeClr val="bg2">
                    <a:lumMod val="10000"/>
                  </a:schemeClr>
                </a:solidFill>
                <a:latin typeface="微软雅黑" pitchFamily="34" charset="-122"/>
                <a:ea typeface="微软雅黑" pitchFamily="34" charset="-122"/>
              </a:rPr>
              <a:t>”的科学论断。</a:t>
            </a:r>
          </a:p>
        </p:txBody>
      </p:sp>
      <p:pic>
        <p:nvPicPr>
          <p:cNvPr id="17" name="图片 16"/>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20" name="图片 19"/>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
        <p:nvSpPr>
          <p:cNvPr id="22" name="Rectangle 44"/>
          <p:cNvSpPr>
            <a:spLocks noChangeArrowheads="1"/>
          </p:cNvSpPr>
          <p:nvPr/>
        </p:nvSpPr>
        <p:spPr bwMode="auto">
          <a:xfrm>
            <a:off x="1296541" y="77182"/>
            <a:ext cx="9289032" cy="541634"/>
          </a:xfrm>
          <a:prstGeom prst="rect">
            <a:avLst/>
          </a:prstGeom>
          <a:noFill/>
          <a:ln w="9525" algn="ctr">
            <a:noFill/>
            <a:miter lim="800000"/>
            <a:headEnd/>
            <a:tailEnd/>
          </a:ln>
        </p:spPr>
        <p:txBody>
          <a:bodyPr wrap="square" lIns="109678" tIns="54838" rIns="109678" bIns="54838">
            <a:spAutoFit/>
          </a:bodyPr>
          <a:lstStyle/>
          <a:p>
            <a:pPr eaLnBrk="0" hangingPunct="0"/>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习近平精准扶贫思想的提出</a:t>
            </a:r>
            <a:endPar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xmlns="" val="2072368672"/>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42"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168748" y="1837705"/>
            <a:ext cx="7092883" cy="954107"/>
          </a:xfrm>
          <a:prstGeom prst="rect">
            <a:avLst/>
          </a:prstGeom>
          <a:noFill/>
        </p:spPr>
        <p:txBody>
          <a:bodyPr wrap="square" rtlCol="0">
            <a:spAutoFit/>
          </a:bodyPr>
          <a:lstStyle/>
          <a:p>
            <a:pPr defTabSz="914400"/>
            <a:r>
              <a:rPr lang="zh-CN" altLang="en-US" sz="2000" b="1" dirty="0" smtClean="0">
                <a:solidFill>
                  <a:srgbClr val="760000"/>
                </a:solidFill>
                <a:latin typeface="微软雅黑" pitchFamily="34" charset="-122"/>
                <a:ea typeface="微软雅黑" pitchFamily="34" charset="-122"/>
              </a:rPr>
              <a:t>第一阶段：</a:t>
            </a:r>
            <a:endParaRPr lang="en-US" altLang="zh-CN" sz="2000" b="1" dirty="0">
              <a:solidFill>
                <a:srgbClr val="760000"/>
              </a:solidFill>
              <a:latin typeface="微软雅黑" pitchFamily="34" charset="-122"/>
              <a:ea typeface="微软雅黑" pitchFamily="34" charset="-122"/>
            </a:endParaRPr>
          </a:p>
          <a:p>
            <a:pPr defTabSz="914400"/>
            <a:r>
              <a:rPr lang="zh-CN" altLang="en-US" sz="1800" dirty="0" smtClean="0">
                <a:solidFill>
                  <a:srgbClr val="394C53"/>
                </a:solidFill>
                <a:latin typeface="微软雅黑" pitchFamily="34" charset="-122"/>
                <a:ea typeface="微软雅黑" pitchFamily="34" charset="-122"/>
              </a:rPr>
              <a:t>习近平同志在湘西土家族苗族自治州十八洞村考察时提出了“精准扶贫”的科学论断。</a:t>
            </a:r>
            <a:endParaRPr lang="zh-CN" altLang="en-US" sz="1800" dirty="0">
              <a:solidFill>
                <a:srgbClr val="394C53"/>
              </a:solidFill>
              <a:latin typeface="微软雅黑" pitchFamily="34" charset="-122"/>
              <a:ea typeface="微软雅黑" pitchFamily="34" charset="-122"/>
            </a:endParaRPr>
          </a:p>
        </p:txBody>
      </p:sp>
      <p:cxnSp>
        <p:nvCxnSpPr>
          <p:cNvPr id="23" name="直接连接符 22"/>
          <p:cNvCxnSpPr/>
          <p:nvPr/>
        </p:nvCxnSpPr>
        <p:spPr>
          <a:xfrm>
            <a:off x="1580220" y="2914923"/>
            <a:ext cx="8645313" cy="0"/>
          </a:xfrm>
          <a:prstGeom prst="line">
            <a:avLst/>
          </a:prstGeom>
          <a:ln>
            <a:solidFill>
              <a:srgbClr val="394C53"/>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168748" y="4369608"/>
            <a:ext cx="6950007" cy="1231106"/>
          </a:xfrm>
          <a:prstGeom prst="rect">
            <a:avLst/>
          </a:prstGeom>
          <a:noFill/>
        </p:spPr>
        <p:txBody>
          <a:bodyPr wrap="square" rtlCol="0">
            <a:spAutoFit/>
          </a:bodyPr>
          <a:lstStyle/>
          <a:p>
            <a:pPr defTabSz="914400"/>
            <a:r>
              <a:rPr lang="zh-CN" altLang="en-US" sz="2000" b="1" dirty="0" smtClean="0">
                <a:solidFill>
                  <a:srgbClr val="760000"/>
                </a:solidFill>
                <a:latin typeface="微软雅黑" pitchFamily="34" charset="-122"/>
                <a:ea typeface="微软雅黑" pitchFamily="34" charset="-122"/>
              </a:rPr>
              <a:t>第三阶段：</a:t>
            </a:r>
            <a:endParaRPr lang="en-US" altLang="zh-CN" sz="2000" b="1" dirty="0">
              <a:solidFill>
                <a:srgbClr val="760000"/>
              </a:solidFill>
              <a:latin typeface="微软雅黑" pitchFamily="34" charset="-122"/>
              <a:ea typeface="微软雅黑" pitchFamily="34" charset="-122"/>
            </a:endParaRPr>
          </a:p>
          <a:p>
            <a:pPr defTabSz="914400"/>
            <a:r>
              <a:rPr lang="zh-CN" altLang="en-US" sz="1800" dirty="0" smtClean="0">
                <a:solidFill>
                  <a:srgbClr val="394C53"/>
                </a:solidFill>
                <a:latin typeface="微软雅黑" pitchFamily="34" charset="-122"/>
                <a:ea typeface="微软雅黑" pitchFamily="34" charset="-122"/>
              </a:rPr>
              <a:t>习近平同志在中央扶贫开发工作会议上再次强调：“要解决好‘扶持谁’的问题，确保把真正的贫困人口弄清楚，把贫困人口、贫困程度、致贫原因等搞清楚，以便做到因户施策、因人施策。”。</a:t>
            </a:r>
            <a:endParaRPr lang="zh-CN" altLang="en-US" sz="1800" dirty="0">
              <a:solidFill>
                <a:srgbClr val="394C53"/>
              </a:solidFill>
              <a:latin typeface="微软雅黑" pitchFamily="34" charset="-122"/>
              <a:ea typeface="微软雅黑" pitchFamily="34" charset="-122"/>
            </a:endParaRPr>
          </a:p>
        </p:txBody>
      </p:sp>
      <p:grpSp>
        <p:nvGrpSpPr>
          <p:cNvPr id="2" name="组合 44"/>
          <p:cNvGrpSpPr/>
          <p:nvPr/>
        </p:nvGrpSpPr>
        <p:grpSpPr>
          <a:xfrm>
            <a:off x="1580220" y="1869059"/>
            <a:ext cx="1289343" cy="956344"/>
            <a:chOff x="1580220" y="1615580"/>
            <a:chExt cx="1289343" cy="956344"/>
          </a:xfrm>
          <a:solidFill>
            <a:srgbClr val="C00000"/>
          </a:solidFill>
        </p:grpSpPr>
        <p:sp>
          <p:nvSpPr>
            <p:cNvPr id="46" name="矩形 45"/>
            <p:cNvSpPr/>
            <p:nvPr/>
          </p:nvSpPr>
          <p:spPr>
            <a:xfrm>
              <a:off x="1580220" y="1615580"/>
              <a:ext cx="1289343" cy="956344"/>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itchFamily="34" charset="-122"/>
                <a:ea typeface="微软雅黑" pitchFamily="34" charset="-122"/>
              </a:endParaRPr>
            </a:p>
          </p:txBody>
        </p:sp>
        <p:sp>
          <p:nvSpPr>
            <p:cNvPr id="47" name="矩形 46"/>
            <p:cNvSpPr/>
            <p:nvPr/>
          </p:nvSpPr>
          <p:spPr>
            <a:xfrm>
              <a:off x="1723604" y="1694685"/>
              <a:ext cx="1013097" cy="681629"/>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2013</a:t>
              </a:r>
              <a:r>
                <a:rPr lang="zh-CN" altLang="en-US" sz="1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年</a:t>
              </a:r>
              <a:r>
                <a:rPr lang="en-US" altLang="zh-CN" sz="1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11</a:t>
              </a:r>
              <a:r>
                <a:rPr lang="zh-CN" altLang="en-US" sz="1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月</a:t>
              </a:r>
              <a:endParaRPr lang="zh-CN" altLang="en-US" sz="1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sp>
        <p:nvSpPr>
          <p:cNvPr id="24" name="TextBox 23"/>
          <p:cNvSpPr txBox="1"/>
          <p:nvPr/>
        </p:nvSpPr>
        <p:spPr>
          <a:xfrm>
            <a:off x="3168748" y="3028946"/>
            <a:ext cx="6950007" cy="1231106"/>
          </a:xfrm>
          <a:prstGeom prst="rect">
            <a:avLst/>
          </a:prstGeom>
          <a:noFill/>
        </p:spPr>
        <p:txBody>
          <a:bodyPr wrap="square" rtlCol="0">
            <a:spAutoFit/>
          </a:bodyPr>
          <a:lstStyle/>
          <a:p>
            <a:pPr defTabSz="914400"/>
            <a:r>
              <a:rPr lang="zh-CN" altLang="en-US" sz="2000" b="1" dirty="0" smtClean="0">
                <a:solidFill>
                  <a:srgbClr val="760000"/>
                </a:solidFill>
                <a:latin typeface="微软雅黑" pitchFamily="34" charset="-122"/>
                <a:ea typeface="微软雅黑" pitchFamily="34" charset="-122"/>
              </a:rPr>
              <a:t>第二阶段：</a:t>
            </a:r>
            <a:endParaRPr lang="en-US" altLang="zh-CN" sz="2000" b="1" dirty="0">
              <a:solidFill>
                <a:srgbClr val="760000"/>
              </a:solidFill>
              <a:latin typeface="微软雅黑" pitchFamily="34" charset="-122"/>
              <a:ea typeface="微软雅黑" pitchFamily="34" charset="-122"/>
            </a:endParaRPr>
          </a:p>
          <a:p>
            <a:pPr defTabSz="914400"/>
            <a:r>
              <a:rPr lang="zh-CN" altLang="en-US" sz="1800" dirty="0" smtClean="0">
                <a:solidFill>
                  <a:srgbClr val="394C53"/>
                </a:solidFill>
                <a:latin typeface="微软雅黑" pitchFamily="34" charset="-122"/>
                <a:ea typeface="微软雅黑" pitchFamily="34" charset="-122"/>
              </a:rPr>
              <a:t>习近平同志在云南省昭通市考察时又强调：“深入实施精准扶贫、精准脱贫，项目安排和资金使用都要提高精准度，扶到点上、根上，让贫困群众真正得到实惠。”</a:t>
            </a:r>
            <a:endParaRPr lang="zh-CN" altLang="en-US" sz="1800" dirty="0">
              <a:solidFill>
                <a:srgbClr val="394C53"/>
              </a:solidFill>
              <a:latin typeface="微软雅黑" pitchFamily="34" charset="-122"/>
              <a:ea typeface="微软雅黑" pitchFamily="34" charset="-122"/>
            </a:endParaRPr>
          </a:p>
        </p:txBody>
      </p:sp>
      <p:cxnSp>
        <p:nvCxnSpPr>
          <p:cNvPr id="27" name="直接连接符 26"/>
          <p:cNvCxnSpPr/>
          <p:nvPr/>
        </p:nvCxnSpPr>
        <p:spPr>
          <a:xfrm>
            <a:off x="1580220" y="4260052"/>
            <a:ext cx="8645313" cy="0"/>
          </a:xfrm>
          <a:prstGeom prst="line">
            <a:avLst/>
          </a:prstGeom>
          <a:ln>
            <a:solidFill>
              <a:srgbClr val="394C53"/>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47"/>
          <p:cNvGrpSpPr/>
          <p:nvPr/>
        </p:nvGrpSpPr>
        <p:grpSpPr>
          <a:xfrm>
            <a:off x="1584573" y="3237504"/>
            <a:ext cx="1289343" cy="956344"/>
            <a:chOff x="1580220" y="1615580"/>
            <a:chExt cx="1289343" cy="956344"/>
          </a:xfrm>
          <a:solidFill>
            <a:srgbClr val="C00000"/>
          </a:solidFill>
        </p:grpSpPr>
        <p:sp>
          <p:nvSpPr>
            <p:cNvPr id="49" name="矩形 48"/>
            <p:cNvSpPr/>
            <p:nvPr/>
          </p:nvSpPr>
          <p:spPr>
            <a:xfrm>
              <a:off x="1580220" y="1615580"/>
              <a:ext cx="1289343" cy="956344"/>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itchFamily="34" charset="-122"/>
                <a:ea typeface="微软雅黑" pitchFamily="34" charset="-122"/>
              </a:endParaRPr>
            </a:p>
          </p:txBody>
        </p:sp>
        <p:sp>
          <p:nvSpPr>
            <p:cNvPr id="50" name="矩形 49"/>
            <p:cNvSpPr/>
            <p:nvPr/>
          </p:nvSpPr>
          <p:spPr>
            <a:xfrm>
              <a:off x="1723604" y="1694685"/>
              <a:ext cx="1013097" cy="681629"/>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2015</a:t>
              </a:r>
              <a:r>
                <a:rPr lang="zh-CN" altLang="en-US" sz="1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年</a:t>
              </a:r>
              <a:r>
                <a:rPr lang="en-US" altLang="zh-CN" sz="1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1</a:t>
              </a:r>
              <a:r>
                <a:rPr lang="zh-CN" altLang="en-US" sz="1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月</a:t>
              </a:r>
              <a:endParaRPr lang="zh-CN" altLang="en-US" sz="1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cxnSp>
        <p:nvCxnSpPr>
          <p:cNvPr id="35" name="直接连接符 34"/>
          <p:cNvCxnSpPr/>
          <p:nvPr/>
        </p:nvCxnSpPr>
        <p:spPr>
          <a:xfrm>
            <a:off x="1580220" y="5600714"/>
            <a:ext cx="8645313" cy="0"/>
          </a:xfrm>
          <a:prstGeom prst="line">
            <a:avLst/>
          </a:prstGeom>
          <a:ln>
            <a:solidFill>
              <a:srgbClr val="394C53"/>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50"/>
          <p:cNvGrpSpPr/>
          <p:nvPr/>
        </p:nvGrpSpPr>
        <p:grpSpPr>
          <a:xfrm>
            <a:off x="1584573" y="4578166"/>
            <a:ext cx="1289343" cy="956344"/>
            <a:chOff x="1580220" y="1615580"/>
            <a:chExt cx="1289343" cy="956344"/>
          </a:xfrm>
          <a:solidFill>
            <a:srgbClr val="C00000"/>
          </a:solidFill>
        </p:grpSpPr>
        <p:sp>
          <p:nvSpPr>
            <p:cNvPr id="52" name="矩形 51"/>
            <p:cNvSpPr/>
            <p:nvPr/>
          </p:nvSpPr>
          <p:spPr>
            <a:xfrm>
              <a:off x="1580220" y="1615580"/>
              <a:ext cx="1289343" cy="956344"/>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itchFamily="34" charset="-122"/>
                <a:ea typeface="微软雅黑" pitchFamily="34" charset="-122"/>
              </a:endParaRPr>
            </a:p>
          </p:txBody>
        </p:sp>
        <p:sp>
          <p:nvSpPr>
            <p:cNvPr id="53" name="矩形 52"/>
            <p:cNvSpPr/>
            <p:nvPr/>
          </p:nvSpPr>
          <p:spPr>
            <a:xfrm>
              <a:off x="1723604" y="1694685"/>
              <a:ext cx="1013097" cy="681629"/>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2015</a:t>
              </a:r>
              <a:r>
                <a:rPr lang="zh-CN" altLang="en-US" sz="1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年</a:t>
              </a:r>
              <a:r>
                <a:rPr lang="en-US" altLang="zh-CN" sz="1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11</a:t>
              </a:r>
              <a:r>
                <a:rPr lang="zh-CN" altLang="en-US" sz="1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月</a:t>
              </a:r>
              <a:endParaRPr lang="zh-CN" altLang="en-US" sz="1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pic>
        <p:nvPicPr>
          <p:cNvPr id="28" name="图片 27"/>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30" name="图片 29"/>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
        <p:nvSpPr>
          <p:cNvPr id="32" name="Rectangle 44"/>
          <p:cNvSpPr>
            <a:spLocks noChangeArrowheads="1"/>
          </p:cNvSpPr>
          <p:nvPr/>
        </p:nvSpPr>
        <p:spPr bwMode="auto">
          <a:xfrm>
            <a:off x="1296541" y="77182"/>
            <a:ext cx="9289032" cy="541634"/>
          </a:xfrm>
          <a:prstGeom prst="rect">
            <a:avLst/>
          </a:prstGeom>
          <a:noFill/>
          <a:ln w="9525" algn="ctr">
            <a:noFill/>
            <a:miter lim="800000"/>
            <a:headEnd/>
            <a:tailEnd/>
          </a:ln>
        </p:spPr>
        <p:txBody>
          <a:bodyPr wrap="square" lIns="109678" tIns="54838" rIns="109678" bIns="54838">
            <a:spAutoFit/>
          </a:bodyPr>
          <a:lstStyle/>
          <a:p>
            <a:pPr eaLnBrk="0" hangingPunct="0"/>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习近平精准扶贫思想的发展与完善</a:t>
            </a:r>
            <a:endPar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xmlns="" val="1068559438"/>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par>
                                <p:cTn id="8" presetID="2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42"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500" fill="hold"/>
                                        <p:tgtEl>
                                          <p:spTgt spid="31"/>
                                        </p:tgtEl>
                                        <p:attrNameLst>
                                          <p:attrName>ppt_x</p:attrName>
                                        </p:attrNameLst>
                                      </p:cBhvr>
                                      <p:tavLst>
                                        <p:tav tm="0">
                                          <p:val>
                                            <p:strVal val="#ppt_x"/>
                                          </p:val>
                                        </p:tav>
                                        <p:tav tm="100000">
                                          <p:val>
                                            <p:strVal val="#ppt_x"/>
                                          </p:val>
                                        </p:tav>
                                      </p:tavLst>
                                    </p:anim>
                                    <p:anim calcmode="lin" valueType="num">
                                      <p:cBhvr additive="base">
                                        <p:cTn id="3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
        <p:nvSpPr>
          <p:cNvPr id="45" name="Rectangle 44"/>
          <p:cNvSpPr>
            <a:spLocks noChangeArrowheads="1"/>
          </p:cNvSpPr>
          <p:nvPr/>
        </p:nvSpPr>
        <p:spPr bwMode="auto">
          <a:xfrm>
            <a:off x="760377" y="957244"/>
            <a:ext cx="6215106" cy="449301"/>
          </a:xfrm>
          <a:prstGeom prst="rect">
            <a:avLst/>
          </a:prstGeom>
          <a:noFill/>
          <a:ln w="9525" algn="ctr">
            <a:noFill/>
            <a:miter lim="800000"/>
            <a:headEnd/>
            <a:tailEnd/>
          </a:ln>
        </p:spPr>
        <p:txBody>
          <a:bodyPr wrap="square" lIns="109678" tIns="54838" rIns="109678" bIns="54838">
            <a:spAutoFit/>
          </a:bodyPr>
          <a:lstStyle/>
          <a:p>
            <a:pPr eaLnBrk="0" hangingPunct="0"/>
            <a:r>
              <a:rPr lang="zh-CN" altLang="en-US" sz="22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科学把握精准扶贫的三个阶段</a:t>
            </a:r>
            <a:endParaRPr lang="zh-CN" altLang="en-US" sz="2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8" name="矩形 7"/>
          <p:cNvSpPr/>
          <p:nvPr/>
        </p:nvSpPr>
        <p:spPr>
          <a:xfrm>
            <a:off x="4380794" y="2028814"/>
            <a:ext cx="3044306" cy="861744"/>
          </a:xfrm>
          <a:prstGeom prst="rect">
            <a:avLst/>
          </a:prstGeom>
        </p:spPr>
        <p:txBody>
          <a:bodyPr wrap="square" lIns="121891" tIns="60945" rIns="121891" bIns="60945">
            <a:spAutoFit/>
          </a:bodyPr>
          <a:lstStyle/>
          <a:p>
            <a:r>
              <a:rPr lang="zh-CN" altLang="en-US" sz="2400" b="1" dirty="0" smtClean="0">
                <a:latin typeface="微软雅黑" pitchFamily="34" charset="-122"/>
                <a:ea typeface="微软雅黑" pitchFamily="34" charset="-122"/>
              </a:rPr>
              <a:t>贵在精准，重在精准，成败之举在于精准</a:t>
            </a:r>
            <a:endParaRPr lang="zh-CN" altLang="en-US" sz="2400" b="1" dirty="0">
              <a:latin typeface="微软雅黑" pitchFamily="34" charset="-122"/>
              <a:ea typeface="微软雅黑" pitchFamily="34" charset="-122"/>
            </a:endParaRPr>
          </a:p>
        </p:txBody>
      </p:sp>
      <p:grpSp>
        <p:nvGrpSpPr>
          <p:cNvPr id="2" name="组合 15"/>
          <p:cNvGrpSpPr/>
          <p:nvPr/>
        </p:nvGrpSpPr>
        <p:grpSpPr>
          <a:xfrm>
            <a:off x="331749" y="3091779"/>
            <a:ext cx="2495675" cy="2736634"/>
            <a:chOff x="3204048" y="2391942"/>
            <a:chExt cx="1872000" cy="2052000"/>
          </a:xfrm>
        </p:grpSpPr>
        <p:sp>
          <p:nvSpPr>
            <p:cNvPr id="42" name="矩形 41"/>
            <p:cNvSpPr/>
            <p:nvPr/>
          </p:nvSpPr>
          <p:spPr>
            <a:xfrm>
              <a:off x="3204048" y="2391942"/>
              <a:ext cx="1872000" cy="20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latin typeface="微软雅黑" pitchFamily="34" charset="-122"/>
                <a:ea typeface="微软雅黑" pitchFamily="34" charset="-122"/>
              </a:endParaRPr>
            </a:p>
          </p:txBody>
        </p:sp>
        <p:sp>
          <p:nvSpPr>
            <p:cNvPr id="43" name="矩形 2"/>
            <p:cNvSpPr/>
            <p:nvPr/>
          </p:nvSpPr>
          <p:spPr>
            <a:xfrm>
              <a:off x="3204048" y="3099613"/>
              <a:ext cx="1872000" cy="692337"/>
            </a:xfrm>
            <a:prstGeom prst="rect">
              <a:avLst/>
            </a:prstGeom>
          </p:spPr>
          <p:txBody>
            <a:bodyPr wrap="square">
              <a:spAutoFit/>
            </a:bodyPr>
            <a:lstStyle/>
            <a:p>
              <a:pPr algn="ctr"/>
              <a:r>
                <a:rPr lang="zh-CN" altLang="en-US" sz="1800" dirty="0" smtClean="0">
                  <a:latin typeface="微软雅黑" pitchFamily="34" charset="-122"/>
                  <a:ea typeface="微软雅黑" pitchFamily="34" charset="-122"/>
                </a:rPr>
                <a:t>创新扶贫对象评价体系</a:t>
              </a:r>
            </a:p>
            <a:p>
              <a:pPr algn="ctr"/>
              <a:r>
                <a:rPr lang="zh-CN" altLang="en-US" sz="1800" dirty="0" smtClean="0">
                  <a:latin typeface="微软雅黑" pitchFamily="34" charset="-122"/>
                  <a:ea typeface="微软雅黑" pitchFamily="34" charset="-122"/>
                </a:rPr>
                <a:t>建立扶贫对象档案体系</a:t>
              </a:r>
            </a:p>
            <a:p>
              <a:pPr algn="ctr"/>
              <a:r>
                <a:rPr lang="zh-CN" altLang="en-US" sz="1800" dirty="0" smtClean="0">
                  <a:latin typeface="微软雅黑" pitchFamily="34" charset="-122"/>
                  <a:ea typeface="微软雅黑" pitchFamily="34" charset="-122"/>
                </a:rPr>
                <a:t>建立扶贫对象公示制度</a:t>
              </a:r>
              <a:endParaRPr lang="zh-CN" altLang="en-US" sz="1800" dirty="0">
                <a:latin typeface="微软雅黑" pitchFamily="34" charset="-122"/>
                <a:ea typeface="微软雅黑" pitchFamily="34" charset="-122"/>
              </a:endParaRPr>
            </a:p>
          </p:txBody>
        </p:sp>
        <p:sp>
          <p:nvSpPr>
            <p:cNvPr id="44" name="矩形 6"/>
            <p:cNvSpPr/>
            <p:nvPr/>
          </p:nvSpPr>
          <p:spPr>
            <a:xfrm>
              <a:off x="3419968" y="2621212"/>
              <a:ext cx="1440160" cy="360000"/>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smtClean="0">
                  <a:effectLst>
                    <a:outerShdw blurRad="38100" dist="38100" dir="2700000" algn="tl">
                      <a:srgbClr val="000000">
                        <a:alpha val="43137"/>
                      </a:srgbClr>
                    </a:outerShdw>
                  </a:effectLst>
                  <a:latin typeface="微软雅黑" pitchFamily="34" charset="-122"/>
                  <a:ea typeface="微软雅黑" pitchFamily="34" charset="-122"/>
                </a:rPr>
                <a:t>精准识别</a:t>
              </a:r>
              <a:endParaRPr lang="zh-CN" altLang="en-US" sz="2200" b="1" dirty="0">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3" name="组合 16"/>
          <p:cNvGrpSpPr/>
          <p:nvPr/>
        </p:nvGrpSpPr>
        <p:grpSpPr>
          <a:xfrm>
            <a:off x="2971700" y="3091780"/>
            <a:ext cx="2495675" cy="2736635"/>
            <a:chOff x="5192676" y="2391942"/>
            <a:chExt cx="1872000" cy="2052000"/>
          </a:xfrm>
        </p:grpSpPr>
        <p:sp>
          <p:nvSpPr>
            <p:cNvPr id="39" name="矩形 3"/>
            <p:cNvSpPr/>
            <p:nvPr/>
          </p:nvSpPr>
          <p:spPr>
            <a:xfrm>
              <a:off x="5192676" y="3099613"/>
              <a:ext cx="1871999" cy="692337"/>
            </a:xfrm>
            <a:prstGeom prst="rect">
              <a:avLst/>
            </a:prstGeom>
          </p:spPr>
          <p:txBody>
            <a:bodyPr wrap="square">
              <a:spAutoFit/>
            </a:bodyPr>
            <a:lstStyle/>
            <a:p>
              <a:pPr algn="ctr"/>
              <a:r>
                <a:rPr lang="zh-CN" altLang="en-US" sz="1800" dirty="0" smtClean="0">
                  <a:latin typeface="微软雅黑" pitchFamily="34" charset="-122"/>
                  <a:ea typeface="微软雅黑" pitchFamily="34" charset="-122"/>
                </a:rPr>
                <a:t>新村建设发展农村</a:t>
              </a:r>
            </a:p>
            <a:p>
              <a:pPr algn="ctr"/>
              <a:r>
                <a:rPr lang="zh-CN" altLang="en-US" sz="1800" dirty="0" smtClean="0">
                  <a:latin typeface="微软雅黑" pitchFamily="34" charset="-122"/>
                  <a:ea typeface="微软雅黑" pitchFamily="34" charset="-122"/>
                </a:rPr>
                <a:t>产业建设发展农业</a:t>
              </a:r>
            </a:p>
            <a:p>
              <a:pPr algn="ctr"/>
              <a:r>
                <a:rPr lang="zh-CN" altLang="en-US" sz="1800" dirty="0" smtClean="0">
                  <a:latin typeface="微软雅黑" pitchFamily="34" charset="-122"/>
                  <a:ea typeface="微软雅黑" pitchFamily="34" charset="-122"/>
                </a:rPr>
                <a:t>教育建设提升农民素质</a:t>
              </a:r>
              <a:endParaRPr lang="zh-CN" altLang="en-US" sz="1800" dirty="0">
                <a:latin typeface="微软雅黑" pitchFamily="34" charset="-122"/>
                <a:ea typeface="微软雅黑" pitchFamily="34" charset="-122"/>
              </a:endParaRPr>
            </a:p>
          </p:txBody>
        </p:sp>
        <p:sp>
          <p:nvSpPr>
            <p:cNvPr id="40" name="矩形 39"/>
            <p:cNvSpPr/>
            <p:nvPr/>
          </p:nvSpPr>
          <p:spPr>
            <a:xfrm>
              <a:off x="5192676" y="2391942"/>
              <a:ext cx="1872000" cy="20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latin typeface="微软雅黑" pitchFamily="34" charset="-122"/>
                <a:ea typeface="微软雅黑" pitchFamily="34" charset="-122"/>
              </a:endParaRPr>
            </a:p>
          </p:txBody>
        </p:sp>
        <p:sp>
          <p:nvSpPr>
            <p:cNvPr id="41" name="矩形 40"/>
            <p:cNvSpPr/>
            <p:nvPr/>
          </p:nvSpPr>
          <p:spPr>
            <a:xfrm>
              <a:off x="5408595" y="2621212"/>
              <a:ext cx="1440160" cy="360000"/>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smtClean="0">
                  <a:effectLst>
                    <a:outerShdw blurRad="38100" dist="38100" dir="2700000" algn="tl">
                      <a:srgbClr val="000000">
                        <a:alpha val="43137"/>
                      </a:srgbClr>
                    </a:outerShdw>
                  </a:effectLst>
                  <a:latin typeface="微软雅黑" pitchFamily="34" charset="-122"/>
                  <a:ea typeface="微软雅黑" pitchFamily="34" charset="-122"/>
                </a:rPr>
                <a:t>精准帮扶</a:t>
              </a:r>
              <a:endParaRPr lang="zh-CN" altLang="en-US" sz="2200" b="1" dirty="0">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4" name="组合 10"/>
          <p:cNvGrpSpPr/>
          <p:nvPr/>
        </p:nvGrpSpPr>
        <p:grpSpPr>
          <a:xfrm>
            <a:off x="5611649" y="3091780"/>
            <a:ext cx="2495675" cy="2736635"/>
            <a:chOff x="7181302" y="2391942"/>
            <a:chExt cx="1872000" cy="2052000"/>
          </a:xfrm>
        </p:grpSpPr>
        <p:sp>
          <p:nvSpPr>
            <p:cNvPr id="36" name="矩形 5"/>
            <p:cNvSpPr/>
            <p:nvPr/>
          </p:nvSpPr>
          <p:spPr>
            <a:xfrm>
              <a:off x="7181302" y="3099613"/>
              <a:ext cx="1872000" cy="692337"/>
            </a:xfrm>
            <a:prstGeom prst="rect">
              <a:avLst/>
            </a:prstGeom>
          </p:spPr>
          <p:txBody>
            <a:bodyPr wrap="square">
              <a:spAutoFit/>
            </a:bodyPr>
            <a:lstStyle/>
            <a:p>
              <a:pPr algn="ctr"/>
              <a:r>
                <a:rPr lang="zh-CN" altLang="en-US" sz="1800" dirty="0" smtClean="0">
                  <a:latin typeface="微软雅黑" pitchFamily="34" charset="-122"/>
                  <a:ea typeface="微软雅黑" pitchFamily="34" charset="-122"/>
                </a:rPr>
                <a:t>严格扶贫资金管理</a:t>
              </a:r>
            </a:p>
            <a:p>
              <a:pPr algn="ctr"/>
              <a:r>
                <a:rPr lang="zh-CN" altLang="en-US" sz="1800" dirty="0" smtClean="0">
                  <a:latin typeface="微软雅黑" pitchFamily="34" charset="-122"/>
                  <a:ea typeface="微软雅黑" pitchFamily="34" charset="-122"/>
                </a:rPr>
                <a:t>加强扶贫组织管理</a:t>
              </a:r>
            </a:p>
            <a:p>
              <a:pPr algn="ctr"/>
              <a:r>
                <a:rPr lang="zh-CN" altLang="en-US" sz="1800" dirty="0" smtClean="0">
                  <a:latin typeface="微软雅黑" pitchFamily="34" charset="-122"/>
                  <a:ea typeface="微软雅黑" pitchFamily="34" charset="-122"/>
                </a:rPr>
                <a:t>重视扶贫绩效管理</a:t>
              </a:r>
              <a:endParaRPr lang="zh-CN" altLang="en-US" sz="1800" dirty="0">
                <a:latin typeface="微软雅黑" pitchFamily="34" charset="-122"/>
                <a:ea typeface="微软雅黑" pitchFamily="34" charset="-122"/>
              </a:endParaRPr>
            </a:p>
          </p:txBody>
        </p:sp>
        <p:sp>
          <p:nvSpPr>
            <p:cNvPr id="37" name="矩形 36"/>
            <p:cNvSpPr/>
            <p:nvPr/>
          </p:nvSpPr>
          <p:spPr>
            <a:xfrm>
              <a:off x="7181302" y="2391942"/>
              <a:ext cx="1872000" cy="20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latin typeface="微软雅黑" pitchFamily="34" charset="-122"/>
                <a:ea typeface="微软雅黑" pitchFamily="34" charset="-122"/>
              </a:endParaRPr>
            </a:p>
          </p:txBody>
        </p:sp>
        <p:sp>
          <p:nvSpPr>
            <p:cNvPr id="38" name="矩形 37"/>
            <p:cNvSpPr/>
            <p:nvPr/>
          </p:nvSpPr>
          <p:spPr>
            <a:xfrm>
              <a:off x="7397222" y="2621212"/>
              <a:ext cx="1440160" cy="360000"/>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smtClean="0">
                  <a:effectLst>
                    <a:outerShdw blurRad="38100" dist="38100" dir="2700000" algn="tl">
                      <a:srgbClr val="000000">
                        <a:alpha val="43137"/>
                      </a:srgbClr>
                    </a:outerShdw>
                  </a:effectLst>
                  <a:latin typeface="微软雅黑" pitchFamily="34" charset="-122"/>
                  <a:ea typeface="微软雅黑" pitchFamily="34" charset="-122"/>
                </a:rPr>
                <a:t>精准管理</a:t>
              </a:r>
              <a:endParaRPr lang="zh-CN" altLang="en-US" sz="2200" b="1" dirty="0">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5" name="组合 35"/>
          <p:cNvGrpSpPr/>
          <p:nvPr/>
        </p:nvGrpSpPr>
        <p:grpSpPr>
          <a:xfrm>
            <a:off x="498948" y="1874445"/>
            <a:ext cx="952436" cy="952781"/>
            <a:chOff x="3686418" y="1491630"/>
            <a:chExt cx="1245622" cy="1245622"/>
          </a:xfrm>
        </p:grpSpPr>
        <p:grpSp>
          <p:nvGrpSpPr>
            <p:cNvPr id="6" name="组合 36"/>
            <p:cNvGrpSpPr/>
            <p:nvPr/>
          </p:nvGrpSpPr>
          <p:grpSpPr>
            <a:xfrm>
              <a:off x="3686418" y="1491630"/>
              <a:ext cx="1245622" cy="1245622"/>
              <a:chOff x="3597091" y="1563638"/>
              <a:chExt cx="1245622" cy="1245622"/>
            </a:xfrm>
          </p:grpSpPr>
          <p:sp>
            <p:nvSpPr>
              <p:cNvPr id="34" name="椭圆 33"/>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微软雅黑" pitchFamily="34" charset="-122"/>
                  <a:ea typeface="微软雅黑" pitchFamily="34" charset="-122"/>
                </a:endParaRPr>
              </a:p>
            </p:txBody>
          </p:sp>
          <p:sp>
            <p:nvSpPr>
              <p:cNvPr id="35" name="椭圆 34"/>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微软雅黑" pitchFamily="34" charset="-122"/>
                  <a:ea typeface="微软雅黑" pitchFamily="34" charset="-122"/>
                </a:endParaRPr>
              </a:p>
            </p:txBody>
          </p:sp>
        </p:grpSp>
        <p:sp>
          <p:nvSpPr>
            <p:cNvPr id="33" name="标题 4"/>
            <p:cNvSpPr txBox="1">
              <a:spLocks/>
            </p:cNvSpPr>
            <p:nvPr/>
          </p:nvSpPr>
          <p:spPr>
            <a:xfrm>
              <a:off x="3868915" y="1708540"/>
              <a:ext cx="970891"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rPr>
                <a:t>扶</a:t>
              </a:r>
              <a:endParaRPr lang="zh-CN" altLang="en-US" sz="4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grpSp>
      <p:grpSp>
        <p:nvGrpSpPr>
          <p:cNvPr id="7" name="组合 40"/>
          <p:cNvGrpSpPr/>
          <p:nvPr/>
        </p:nvGrpSpPr>
        <p:grpSpPr>
          <a:xfrm>
            <a:off x="1470303" y="1874445"/>
            <a:ext cx="952436" cy="952781"/>
            <a:chOff x="3686418" y="1491630"/>
            <a:chExt cx="1245622" cy="1245622"/>
          </a:xfrm>
        </p:grpSpPr>
        <p:grpSp>
          <p:nvGrpSpPr>
            <p:cNvPr id="9" name="组合 41"/>
            <p:cNvGrpSpPr/>
            <p:nvPr/>
          </p:nvGrpSpPr>
          <p:grpSpPr>
            <a:xfrm>
              <a:off x="3686418" y="1491630"/>
              <a:ext cx="1245622" cy="1245622"/>
              <a:chOff x="3597091" y="1563638"/>
              <a:chExt cx="1245622" cy="1245622"/>
            </a:xfrm>
          </p:grpSpPr>
          <p:sp>
            <p:nvSpPr>
              <p:cNvPr id="30" name="椭圆 29"/>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微软雅黑" pitchFamily="34" charset="-122"/>
                  <a:ea typeface="微软雅黑" pitchFamily="34" charset="-122"/>
                </a:endParaRPr>
              </a:p>
            </p:txBody>
          </p:sp>
          <p:sp>
            <p:nvSpPr>
              <p:cNvPr id="31" name="椭圆 30"/>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微软雅黑" pitchFamily="34" charset="-122"/>
                  <a:ea typeface="微软雅黑" pitchFamily="34" charset="-122"/>
                </a:endParaRPr>
              </a:p>
            </p:txBody>
          </p:sp>
        </p:grpSp>
        <p:sp>
          <p:nvSpPr>
            <p:cNvPr id="29" name="标题 4"/>
            <p:cNvSpPr txBox="1">
              <a:spLocks/>
            </p:cNvSpPr>
            <p:nvPr/>
          </p:nvSpPr>
          <p:spPr>
            <a:xfrm>
              <a:off x="3869945" y="1708540"/>
              <a:ext cx="970891"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rPr>
                <a:t>贫</a:t>
              </a:r>
              <a:endParaRPr lang="zh-CN" altLang="en-US" sz="4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grpSp>
      <p:grpSp>
        <p:nvGrpSpPr>
          <p:cNvPr id="10" name="组合 45"/>
          <p:cNvGrpSpPr/>
          <p:nvPr/>
        </p:nvGrpSpPr>
        <p:grpSpPr>
          <a:xfrm>
            <a:off x="2439914" y="1874445"/>
            <a:ext cx="952436" cy="952781"/>
            <a:chOff x="3686418" y="1491630"/>
            <a:chExt cx="1245622" cy="1245622"/>
          </a:xfrm>
        </p:grpSpPr>
        <p:grpSp>
          <p:nvGrpSpPr>
            <p:cNvPr id="11" name="组合 57"/>
            <p:cNvGrpSpPr/>
            <p:nvPr/>
          </p:nvGrpSpPr>
          <p:grpSpPr>
            <a:xfrm>
              <a:off x="3686418" y="1491630"/>
              <a:ext cx="1245622" cy="1245622"/>
              <a:chOff x="3597091" y="1563638"/>
              <a:chExt cx="1245622" cy="1245622"/>
            </a:xfrm>
          </p:grpSpPr>
          <p:sp>
            <p:nvSpPr>
              <p:cNvPr id="22" name="椭圆 21"/>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微软雅黑" pitchFamily="34" charset="-122"/>
                  <a:ea typeface="微软雅黑" pitchFamily="34" charset="-122"/>
                </a:endParaRPr>
              </a:p>
            </p:txBody>
          </p:sp>
          <p:sp>
            <p:nvSpPr>
              <p:cNvPr id="26" name="椭圆 25"/>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微软雅黑" pitchFamily="34" charset="-122"/>
                  <a:ea typeface="微软雅黑" pitchFamily="34" charset="-122"/>
                </a:endParaRPr>
              </a:p>
            </p:txBody>
          </p:sp>
        </p:grpSp>
        <p:sp>
          <p:nvSpPr>
            <p:cNvPr id="21" name="标题 4"/>
            <p:cNvSpPr txBox="1">
              <a:spLocks/>
            </p:cNvSpPr>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rPr>
                <a:t>开</a:t>
              </a:r>
              <a:endParaRPr lang="zh-CN" altLang="en-US" sz="4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grpSp>
      <p:grpSp>
        <p:nvGrpSpPr>
          <p:cNvPr id="12" name="组合 45"/>
          <p:cNvGrpSpPr/>
          <p:nvPr/>
        </p:nvGrpSpPr>
        <p:grpSpPr>
          <a:xfrm>
            <a:off x="3424572" y="1885938"/>
            <a:ext cx="952436" cy="952781"/>
            <a:chOff x="3686418" y="1491630"/>
            <a:chExt cx="1245622" cy="1245622"/>
          </a:xfrm>
        </p:grpSpPr>
        <p:grpSp>
          <p:nvGrpSpPr>
            <p:cNvPr id="13" name="组合 57"/>
            <p:cNvGrpSpPr/>
            <p:nvPr/>
          </p:nvGrpSpPr>
          <p:grpSpPr>
            <a:xfrm>
              <a:off x="3686418" y="1491630"/>
              <a:ext cx="1245622" cy="1245622"/>
              <a:chOff x="3597091" y="1563638"/>
              <a:chExt cx="1245622" cy="1245622"/>
            </a:xfrm>
          </p:grpSpPr>
          <p:sp>
            <p:nvSpPr>
              <p:cNvPr id="51" name="椭圆 50"/>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微软雅黑" pitchFamily="34" charset="-122"/>
                  <a:ea typeface="微软雅黑" pitchFamily="34" charset="-122"/>
                </a:endParaRPr>
              </a:p>
            </p:txBody>
          </p:sp>
          <p:sp>
            <p:nvSpPr>
              <p:cNvPr id="52" name="椭圆 51"/>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微软雅黑" pitchFamily="34" charset="-122"/>
                  <a:ea typeface="微软雅黑" pitchFamily="34" charset="-122"/>
                </a:endParaRPr>
              </a:p>
            </p:txBody>
          </p:sp>
        </p:grpSp>
        <p:sp>
          <p:nvSpPr>
            <p:cNvPr id="50" name="标题 4"/>
            <p:cNvSpPr txBox="1">
              <a:spLocks/>
            </p:cNvSpPr>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rPr>
                <a:t>发</a:t>
              </a:r>
              <a:endParaRPr lang="zh-CN" altLang="en-US" sz="4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grpSp>
      <p:pic>
        <p:nvPicPr>
          <p:cNvPr id="55" name="Picture 3" descr="C:\Users\Administrator\Desktop\党政机关\素材\党徽\Nipic_5916570_20120618220329321399.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31188" y="1766626"/>
            <a:ext cx="1786541" cy="162123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 name="组合 58"/>
          <p:cNvGrpSpPr/>
          <p:nvPr/>
        </p:nvGrpSpPr>
        <p:grpSpPr>
          <a:xfrm>
            <a:off x="8137301" y="4245681"/>
            <a:ext cx="3359563" cy="1093464"/>
            <a:chOff x="8137301" y="4245681"/>
            <a:chExt cx="3359563" cy="1093464"/>
          </a:xfrm>
        </p:grpSpPr>
        <p:sp>
          <p:nvSpPr>
            <p:cNvPr id="54" name="TextBox 45"/>
            <p:cNvSpPr txBox="1"/>
            <p:nvPr/>
          </p:nvSpPr>
          <p:spPr>
            <a:xfrm>
              <a:off x="8903822" y="4485125"/>
              <a:ext cx="1887638" cy="615523"/>
            </a:xfrm>
            <a:prstGeom prst="rect">
              <a:avLst/>
            </a:prstGeom>
            <a:noFill/>
            <a:effectLst>
              <a:outerShdw blurRad="50800" dist="38100" dir="5400000" algn="t" rotWithShape="0">
                <a:prstClr val="black">
                  <a:alpha val="40000"/>
                </a:prstClr>
              </a:outerShdw>
            </a:effectLst>
          </p:spPr>
          <p:txBody>
            <a:bodyPr wrap="none" lIns="121891" tIns="60945" rIns="121891" bIns="60945" rtlCol="0">
              <a:spAutoFit/>
            </a:bodyPr>
            <a:lstStyle/>
            <a:p>
              <a:r>
                <a:rPr lang="zh-CN" altLang="en-US" sz="32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中国方案</a:t>
              </a:r>
              <a:endParaRPr lang="zh-CN" altLang="en-US" sz="3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6" name="矩形 55"/>
            <p:cNvSpPr/>
            <p:nvPr/>
          </p:nvSpPr>
          <p:spPr>
            <a:xfrm>
              <a:off x="8137301" y="5229930"/>
              <a:ext cx="3359563" cy="109215"/>
            </a:xfrm>
            <a:prstGeom prst="rect">
              <a:avLst/>
            </a:prstGeom>
            <a:ln/>
          </p:spPr>
          <p:style>
            <a:lnRef idx="0">
              <a:schemeClr val="accent2"/>
            </a:lnRef>
            <a:fillRef idx="3">
              <a:schemeClr val="accent2"/>
            </a:fillRef>
            <a:effectRef idx="3">
              <a:schemeClr val="accent2"/>
            </a:effectRef>
            <a:fontRef idx="minor">
              <a:schemeClr val="lt1"/>
            </a:fontRef>
          </p:style>
          <p:txBody>
            <a:bodyPr lIns="121891" tIns="60945" rIns="121891" bIns="60945" rtlCol="0" anchor="ctr"/>
            <a:lstStyle/>
            <a:p>
              <a:pPr algn="ctr"/>
              <a:endParaRPr lang="zh-CN" altLang="en-US">
                <a:latin typeface="微软雅黑" pitchFamily="34" charset="-122"/>
                <a:ea typeface="微软雅黑" pitchFamily="34" charset="-122"/>
              </a:endParaRPr>
            </a:p>
          </p:txBody>
        </p:sp>
        <p:sp>
          <p:nvSpPr>
            <p:cNvPr id="57" name="矩形 56"/>
            <p:cNvSpPr/>
            <p:nvPr/>
          </p:nvSpPr>
          <p:spPr>
            <a:xfrm>
              <a:off x="8137301" y="4245681"/>
              <a:ext cx="3359563" cy="109215"/>
            </a:xfrm>
            <a:prstGeom prst="rect">
              <a:avLst/>
            </a:prstGeom>
            <a:ln/>
          </p:spPr>
          <p:style>
            <a:lnRef idx="0">
              <a:schemeClr val="accent2"/>
            </a:lnRef>
            <a:fillRef idx="3">
              <a:schemeClr val="accent2"/>
            </a:fillRef>
            <a:effectRef idx="3">
              <a:schemeClr val="accent2"/>
            </a:effectRef>
            <a:fontRef idx="minor">
              <a:schemeClr val="lt1"/>
            </a:fontRef>
          </p:style>
          <p:txBody>
            <a:bodyPr lIns="121891" tIns="60945" rIns="121891" bIns="60945" rtlCol="0" anchor="ctr"/>
            <a:lstStyle/>
            <a:p>
              <a:pPr algn="ctr"/>
              <a:endParaRPr lang="zh-CN" altLang="en-US">
                <a:latin typeface="微软雅黑" pitchFamily="34" charset="-122"/>
                <a:ea typeface="微软雅黑" pitchFamily="34" charset="-122"/>
              </a:endParaRPr>
            </a:p>
          </p:txBody>
        </p:sp>
      </p:grpSp>
      <p:sp>
        <p:nvSpPr>
          <p:cNvPr id="46" name="Rectangle 44"/>
          <p:cNvSpPr>
            <a:spLocks noChangeArrowheads="1"/>
          </p:cNvSpPr>
          <p:nvPr/>
        </p:nvSpPr>
        <p:spPr bwMode="auto">
          <a:xfrm>
            <a:off x="1296541" y="77182"/>
            <a:ext cx="9289032" cy="541634"/>
          </a:xfrm>
          <a:prstGeom prst="rect">
            <a:avLst/>
          </a:prstGeom>
          <a:noFill/>
          <a:ln w="9525" algn="ctr">
            <a:noFill/>
            <a:miter lim="800000"/>
            <a:headEnd/>
            <a:tailEnd/>
          </a:ln>
        </p:spPr>
        <p:txBody>
          <a:bodyPr wrap="square" lIns="109678" tIns="54838" rIns="109678" bIns="54838">
            <a:spAutoFit/>
          </a:bodyPr>
          <a:lstStyle/>
          <a:p>
            <a:pPr eaLnBrk="0" hangingPunct="0"/>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习近平精准扶贫思想的发展与完善</a:t>
            </a:r>
            <a:endPar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xmlns="" val="1988978838"/>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42"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0-#ppt_w/2"/>
                                          </p:val>
                                        </p:tav>
                                        <p:tav tm="100000">
                                          <p:val>
                                            <p:strVal val="#ppt_x"/>
                                          </p:val>
                                        </p:tav>
                                      </p:tavLst>
                                    </p:anim>
                                    <p:anim calcmode="lin" valueType="num">
                                      <p:cBhvr additive="base">
                                        <p:cTn id="20" dur="500" fill="hold"/>
                                        <p:tgtEl>
                                          <p:spTgt spid="45"/>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500" fill="hold"/>
                                        <p:tgtEl>
                                          <p:spTgt spid="46"/>
                                        </p:tgtEl>
                                        <p:attrNameLst>
                                          <p:attrName>ppt_x</p:attrName>
                                        </p:attrNameLst>
                                      </p:cBhvr>
                                      <p:tavLst>
                                        <p:tav tm="0">
                                          <p:val>
                                            <p:strVal val="0-#ppt_w/2"/>
                                          </p:val>
                                        </p:tav>
                                        <p:tav tm="100000">
                                          <p:val>
                                            <p:strVal val="#ppt_x"/>
                                          </p:val>
                                        </p:tav>
                                      </p:tavLst>
                                    </p:anim>
                                    <p:anim calcmode="lin" valueType="num">
                                      <p:cBhvr additive="base">
                                        <p:cTn id="25"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a:grpSpLocks/>
          </p:cNvGrpSpPr>
          <p:nvPr/>
        </p:nvGrpSpPr>
        <p:grpSpPr bwMode="auto">
          <a:xfrm>
            <a:off x="3979012" y="2218119"/>
            <a:ext cx="2523509" cy="2803646"/>
            <a:chOff x="2706" y="762"/>
            <a:chExt cx="1232" cy="1232"/>
          </a:xfrm>
        </p:grpSpPr>
        <p:sp>
          <p:nvSpPr>
            <p:cNvPr id="6" name="Freeform 52"/>
            <p:cNvSpPr>
              <a:spLocks noEditPoints="1"/>
            </p:cNvSpPr>
            <p:nvPr/>
          </p:nvSpPr>
          <p:spPr bwMode="auto">
            <a:xfrm>
              <a:off x="3138" y="1194"/>
              <a:ext cx="368" cy="368"/>
            </a:xfrm>
            <a:custGeom>
              <a:avLst/>
              <a:gdLst>
                <a:gd name="T0" fmla="*/ 0 w 368"/>
                <a:gd name="T1" fmla="*/ 184 h 368"/>
                <a:gd name="T2" fmla="*/ 4 w 368"/>
                <a:gd name="T3" fmla="*/ 222 h 368"/>
                <a:gd name="T4" fmla="*/ 14 w 368"/>
                <a:gd name="T5" fmla="*/ 256 h 368"/>
                <a:gd name="T6" fmla="*/ 32 w 368"/>
                <a:gd name="T7" fmla="*/ 286 h 368"/>
                <a:gd name="T8" fmla="*/ 54 w 368"/>
                <a:gd name="T9" fmla="*/ 314 h 368"/>
                <a:gd name="T10" fmla="*/ 82 w 368"/>
                <a:gd name="T11" fmla="*/ 336 h 368"/>
                <a:gd name="T12" fmla="*/ 112 w 368"/>
                <a:gd name="T13" fmla="*/ 354 h 368"/>
                <a:gd name="T14" fmla="*/ 146 w 368"/>
                <a:gd name="T15" fmla="*/ 364 h 368"/>
                <a:gd name="T16" fmla="*/ 184 w 368"/>
                <a:gd name="T17" fmla="*/ 368 h 368"/>
                <a:gd name="T18" fmla="*/ 202 w 368"/>
                <a:gd name="T19" fmla="*/ 368 h 368"/>
                <a:gd name="T20" fmla="*/ 238 w 368"/>
                <a:gd name="T21" fmla="*/ 360 h 368"/>
                <a:gd name="T22" fmla="*/ 272 w 368"/>
                <a:gd name="T23" fmla="*/ 346 h 368"/>
                <a:gd name="T24" fmla="*/ 300 w 368"/>
                <a:gd name="T25" fmla="*/ 326 h 368"/>
                <a:gd name="T26" fmla="*/ 326 w 368"/>
                <a:gd name="T27" fmla="*/ 300 h 368"/>
                <a:gd name="T28" fmla="*/ 346 w 368"/>
                <a:gd name="T29" fmla="*/ 272 h 368"/>
                <a:gd name="T30" fmla="*/ 360 w 368"/>
                <a:gd name="T31" fmla="*/ 238 h 368"/>
                <a:gd name="T32" fmla="*/ 368 w 368"/>
                <a:gd name="T33" fmla="*/ 202 h 368"/>
                <a:gd name="T34" fmla="*/ 368 w 368"/>
                <a:gd name="T35" fmla="*/ 184 h 368"/>
                <a:gd name="T36" fmla="*/ 364 w 368"/>
                <a:gd name="T37" fmla="*/ 146 h 368"/>
                <a:gd name="T38" fmla="*/ 354 w 368"/>
                <a:gd name="T39" fmla="*/ 112 h 368"/>
                <a:gd name="T40" fmla="*/ 336 w 368"/>
                <a:gd name="T41" fmla="*/ 82 h 368"/>
                <a:gd name="T42" fmla="*/ 314 w 368"/>
                <a:gd name="T43" fmla="*/ 54 h 368"/>
                <a:gd name="T44" fmla="*/ 286 w 368"/>
                <a:gd name="T45" fmla="*/ 32 h 368"/>
                <a:gd name="T46" fmla="*/ 256 w 368"/>
                <a:gd name="T47" fmla="*/ 14 h 368"/>
                <a:gd name="T48" fmla="*/ 222 w 368"/>
                <a:gd name="T49" fmla="*/ 4 h 368"/>
                <a:gd name="T50" fmla="*/ 184 w 368"/>
                <a:gd name="T51" fmla="*/ 0 h 368"/>
                <a:gd name="T52" fmla="*/ 166 w 368"/>
                <a:gd name="T53" fmla="*/ 0 h 368"/>
                <a:gd name="T54" fmla="*/ 130 w 368"/>
                <a:gd name="T55" fmla="*/ 8 h 368"/>
                <a:gd name="T56" fmla="*/ 96 w 368"/>
                <a:gd name="T57" fmla="*/ 22 h 368"/>
                <a:gd name="T58" fmla="*/ 68 w 368"/>
                <a:gd name="T59" fmla="*/ 42 h 368"/>
                <a:gd name="T60" fmla="*/ 42 w 368"/>
                <a:gd name="T61" fmla="*/ 68 h 368"/>
                <a:gd name="T62" fmla="*/ 22 w 368"/>
                <a:gd name="T63" fmla="*/ 96 h 368"/>
                <a:gd name="T64" fmla="*/ 8 w 368"/>
                <a:gd name="T65" fmla="*/ 130 h 368"/>
                <a:gd name="T66" fmla="*/ 0 w 368"/>
                <a:gd name="T67" fmla="*/ 166 h 368"/>
                <a:gd name="T68" fmla="*/ 0 w 368"/>
                <a:gd name="T69" fmla="*/ 184 h 368"/>
                <a:gd name="T70" fmla="*/ 80 w 368"/>
                <a:gd name="T71" fmla="*/ 184 h 368"/>
                <a:gd name="T72" fmla="*/ 88 w 368"/>
                <a:gd name="T73" fmla="*/ 144 h 368"/>
                <a:gd name="T74" fmla="*/ 110 w 368"/>
                <a:gd name="T75" fmla="*/ 110 h 368"/>
                <a:gd name="T76" fmla="*/ 144 w 368"/>
                <a:gd name="T77" fmla="*/ 88 h 368"/>
                <a:gd name="T78" fmla="*/ 184 w 368"/>
                <a:gd name="T79" fmla="*/ 80 h 368"/>
                <a:gd name="T80" fmla="*/ 204 w 368"/>
                <a:gd name="T81" fmla="*/ 82 h 368"/>
                <a:gd name="T82" fmla="*/ 242 w 368"/>
                <a:gd name="T83" fmla="*/ 98 h 368"/>
                <a:gd name="T84" fmla="*/ 270 w 368"/>
                <a:gd name="T85" fmla="*/ 126 h 368"/>
                <a:gd name="T86" fmla="*/ 286 w 368"/>
                <a:gd name="T87" fmla="*/ 164 h 368"/>
                <a:gd name="T88" fmla="*/ 288 w 368"/>
                <a:gd name="T89" fmla="*/ 184 h 368"/>
                <a:gd name="T90" fmla="*/ 280 w 368"/>
                <a:gd name="T91" fmla="*/ 224 h 368"/>
                <a:gd name="T92" fmla="*/ 258 w 368"/>
                <a:gd name="T93" fmla="*/ 258 h 368"/>
                <a:gd name="T94" fmla="*/ 224 w 368"/>
                <a:gd name="T95" fmla="*/ 280 h 368"/>
                <a:gd name="T96" fmla="*/ 184 w 368"/>
                <a:gd name="T97" fmla="*/ 288 h 368"/>
                <a:gd name="T98" fmla="*/ 164 w 368"/>
                <a:gd name="T99" fmla="*/ 286 h 368"/>
                <a:gd name="T100" fmla="*/ 126 w 368"/>
                <a:gd name="T101" fmla="*/ 270 h 368"/>
                <a:gd name="T102" fmla="*/ 98 w 368"/>
                <a:gd name="T103" fmla="*/ 242 h 368"/>
                <a:gd name="T104" fmla="*/ 82 w 368"/>
                <a:gd name="T105" fmla="*/ 204 h 368"/>
                <a:gd name="T106" fmla="*/ 80 w 368"/>
                <a:gd name="T107" fmla="*/ 18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8" h="368">
                  <a:moveTo>
                    <a:pt x="0" y="184"/>
                  </a:moveTo>
                  <a:lnTo>
                    <a:pt x="0" y="184"/>
                  </a:lnTo>
                  <a:lnTo>
                    <a:pt x="0" y="202"/>
                  </a:lnTo>
                  <a:lnTo>
                    <a:pt x="4" y="222"/>
                  </a:lnTo>
                  <a:lnTo>
                    <a:pt x="8" y="238"/>
                  </a:lnTo>
                  <a:lnTo>
                    <a:pt x="14" y="256"/>
                  </a:lnTo>
                  <a:lnTo>
                    <a:pt x="22" y="272"/>
                  </a:lnTo>
                  <a:lnTo>
                    <a:pt x="32" y="286"/>
                  </a:lnTo>
                  <a:lnTo>
                    <a:pt x="42" y="300"/>
                  </a:lnTo>
                  <a:lnTo>
                    <a:pt x="54" y="314"/>
                  </a:lnTo>
                  <a:lnTo>
                    <a:pt x="68" y="326"/>
                  </a:lnTo>
                  <a:lnTo>
                    <a:pt x="82" y="336"/>
                  </a:lnTo>
                  <a:lnTo>
                    <a:pt x="96" y="346"/>
                  </a:lnTo>
                  <a:lnTo>
                    <a:pt x="112" y="354"/>
                  </a:lnTo>
                  <a:lnTo>
                    <a:pt x="130" y="360"/>
                  </a:lnTo>
                  <a:lnTo>
                    <a:pt x="146" y="364"/>
                  </a:lnTo>
                  <a:lnTo>
                    <a:pt x="166" y="368"/>
                  </a:lnTo>
                  <a:lnTo>
                    <a:pt x="184" y="368"/>
                  </a:lnTo>
                  <a:lnTo>
                    <a:pt x="184" y="368"/>
                  </a:lnTo>
                  <a:lnTo>
                    <a:pt x="202" y="368"/>
                  </a:lnTo>
                  <a:lnTo>
                    <a:pt x="222" y="364"/>
                  </a:lnTo>
                  <a:lnTo>
                    <a:pt x="238" y="360"/>
                  </a:lnTo>
                  <a:lnTo>
                    <a:pt x="256" y="354"/>
                  </a:lnTo>
                  <a:lnTo>
                    <a:pt x="272" y="346"/>
                  </a:lnTo>
                  <a:lnTo>
                    <a:pt x="286" y="336"/>
                  </a:lnTo>
                  <a:lnTo>
                    <a:pt x="300" y="326"/>
                  </a:lnTo>
                  <a:lnTo>
                    <a:pt x="314" y="314"/>
                  </a:lnTo>
                  <a:lnTo>
                    <a:pt x="326" y="300"/>
                  </a:lnTo>
                  <a:lnTo>
                    <a:pt x="336" y="286"/>
                  </a:lnTo>
                  <a:lnTo>
                    <a:pt x="346" y="272"/>
                  </a:lnTo>
                  <a:lnTo>
                    <a:pt x="354" y="256"/>
                  </a:lnTo>
                  <a:lnTo>
                    <a:pt x="360" y="238"/>
                  </a:lnTo>
                  <a:lnTo>
                    <a:pt x="364" y="222"/>
                  </a:lnTo>
                  <a:lnTo>
                    <a:pt x="368" y="202"/>
                  </a:lnTo>
                  <a:lnTo>
                    <a:pt x="368" y="184"/>
                  </a:lnTo>
                  <a:lnTo>
                    <a:pt x="368" y="184"/>
                  </a:lnTo>
                  <a:lnTo>
                    <a:pt x="368" y="166"/>
                  </a:lnTo>
                  <a:lnTo>
                    <a:pt x="364" y="146"/>
                  </a:lnTo>
                  <a:lnTo>
                    <a:pt x="360" y="130"/>
                  </a:lnTo>
                  <a:lnTo>
                    <a:pt x="354" y="112"/>
                  </a:lnTo>
                  <a:lnTo>
                    <a:pt x="346" y="96"/>
                  </a:lnTo>
                  <a:lnTo>
                    <a:pt x="336" y="82"/>
                  </a:lnTo>
                  <a:lnTo>
                    <a:pt x="326" y="68"/>
                  </a:lnTo>
                  <a:lnTo>
                    <a:pt x="314" y="54"/>
                  </a:lnTo>
                  <a:lnTo>
                    <a:pt x="300" y="42"/>
                  </a:lnTo>
                  <a:lnTo>
                    <a:pt x="286" y="32"/>
                  </a:lnTo>
                  <a:lnTo>
                    <a:pt x="272" y="22"/>
                  </a:lnTo>
                  <a:lnTo>
                    <a:pt x="256" y="14"/>
                  </a:lnTo>
                  <a:lnTo>
                    <a:pt x="238" y="8"/>
                  </a:lnTo>
                  <a:lnTo>
                    <a:pt x="222" y="4"/>
                  </a:lnTo>
                  <a:lnTo>
                    <a:pt x="202" y="0"/>
                  </a:lnTo>
                  <a:lnTo>
                    <a:pt x="184" y="0"/>
                  </a:lnTo>
                  <a:lnTo>
                    <a:pt x="184" y="0"/>
                  </a:lnTo>
                  <a:lnTo>
                    <a:pt x="166" y="0"/>
                  </a:lnTo>
                  <a:lnTo>
                    <a:pt x="146" y="4"/>
                  </a:lnTo>
                  <a:lnTo>
                    <a:pt x="130" y="8"/>
                  </a:lnTo>
                  <a:lnTo>
                    <a:pt x="112" y="14"/>
                  </a:lnTo>
                  <a:lnTo>
                    <a:pt x="96" y="22"/>
                  </a:lnTo>
                  <a:lnTo>
                    <a:pt x="82" y="32"/>
                  </a:lnTo>
                  <a:lnTo>
                    <a:pt x="68" y="42"/>
                  </a:lnTo>
                  <a:lnTo>
                    <a:pt x="54" y="54"/>
                  </a:lnTo>
                  <a:lnTo>
                    <a:pt x="42" y="68"/>
                  </a:lnTo>
                  <a:lnTo>
                    <a:pt x="32" y="82"/>
                  </a:lnTo>
                  <a:lnTo>
                    <a:pt x="22" y="96"/>
                  </a:lnTo>
                  <a:lnTo>
                    <a:pt x="14" y="112"/>
                  </a:lnTo>
                  <a:lnTo>
                    <a:pt x="8" y="130"/>
                  </a:lnTo>
                  <a:lnTo>
                    <a:pt x="4" y="146"/>
                  </a:lnTo>
                  <a:lnTo>
                    <a:pt x="0" y="166"/>
                  </a:lnTo>
                  <a:lnTo>
                    <a:pt x="0" y="184"/>
                  </a:lnTo>
                  <a:lnTo>
                    <a:pt x="0" y="184"/>
                  </a:lnTo>
                  <a:close/>
                  <a:moveTo>
                    <a:pt x="80" y="184"/>
                  </a:moveTo>
                  <a:lnTo>
                    <a:pt x="80" y="184"/>
                  </a:lnTo>
                  <a:lnTo>
                    <a:pt x="82" y="164"/>
                  </a:lnTo>
                  <a:lnTo>
                    <a:pt x="88" y="144"/>
                  </a:lnTo>
                  <a:lnTo>
                    <a:pt x="98" y="126"/>
                  </a:lnTo>
                  <a:lnTo>
                    <a:pt x="110" y="110"/>
                  </a:lnTo>
                  <a:lnTo>
                    <a:pt x="126" y="98"/>
                  </a:lnTo>
                  <a:lnTo>
                    <a:pt x="144" y="88"/>
                  </a:lnTo>
                  <a:lnTo>
                    <a:pt x="164" y="82"/>
                  </a:lnTo>
                  <a:lnTo>
                    <a:pt x="184" y="80"/>
                  </a:lnTo>
                  <a:lnTo>
                    <a:pt x="184" y="80"/>
                  </a:lnTo>
                  <a:lnTo>
                    <a:pt x="204" y="82"/>
                  </a:lnTo>
                  <a:lnTo>
                    <a:pt x="224" y="88"/>
                  </a:lnTo>
                  <a:lnTo>
                    <a:pt x="242" y="98"/>
                  </a:lnTo>
                  <a:lnTo>
                    <a:pt x="258" y="110"/>
                  </a:lnTo>
                  <a:lnTo>
                    <a:pt x="270" y="126"/>
                  </a:lnTo>
                  <a:lnTo>
                    <a:pt x="280" y="144"/>
                  </a:lnTo>
                  <a:lnTo>
                    <a:pt x="286" y="164"/>
                  </a:lnTo>
                  <a:lnTo>
                    <a:pt x="288" y="184"/>
                  </a:lnTo>
                  <a:lnTo>
                    <a:pt x="288" y="184"/>
                  </a:lnTo>
                  <a:lnTo>
                    <a:pt x="286" y="204"/>
                  </a:lnTo>
                  <a:lnTo>
                    <a:pt x="280" y="224"/>
                  </a:lnTo>
                  <a:lnTo>
                    <a:pt x="270" y="242"/>
                  </a:lnTo>
                  <a:lnTo>
                    <a:pt x="258" y="258"/>
                  </a:lnTo>
                  <a:lnTo>
                    <a:pt x="242" y="270"/>
                  </a:lnTo>
                  <a:lnTo>
                    <a:pt x="224" y="280"/>
                  </a:lnTo>
                  <a:lnTo>
                    <a:pt x="204" y="286"/>
                  </a:lnTo>
                  <a:lnTo>
                    <a:pt x="184" y="288"/>
                  </a:lnTo>
                  <a:lnTo>
                    <a:pt x="184" y="288"/>
                  </a:lnTo>
                  <a:lnTo>
                    <a:pt x="164" y="286"/>
                  </a:lnTo>
                  <a:lnTo>
                    <a:pt x="144" y="280"/>
                  </a:lnTo>
                  <a:lnTo>
                    <a:pt x="126" y="270"/>
                  </a:lnTo>
                  <a:lnTo>
                    <a:pt x="110" y="258"/>
                  </a:lnTo>
                  <a:lnTo>
                    <a:pt x="98" y="242"/>
                  </a:lnTo>
                  <a:lnTo>
                    <a:pt x="88" y="224"/>
                  </a:lnTo>
                  <a:lnTo>
                    <a:pt x="82" y="204"/>
                  </a:lnTo>
                  <a:lnTo>
                    <a:pt x="80" y="184"/>
                  </a:lnTo>
                  <a:lnTo>
                    <a:pt x="80" y="184"/>
                  </a:lnTo>
                  <a:close/>
                </a:path>
              </a:pathLst>
            </a:custGeom>
            <a:solidFill>
              <a:srgbClr val="FFFFFF">
                <a:alpha val="20000"/>
              </a:srgbClr>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1096784">
                <a:defRPr/>
              </a:pPr>
              <a:endParaRPr lang="zh-CN" altLang="en-US" sz="2200" kern="0">
                <a:solidFill>
                  <a:sysClr val="windowText" lastClr="000000"/>
                </a:solidFill>
              </a:endParaRPr>
            </a:p>
          </p:txBody>
        </p:sp>
        <p:sp>
          <p:nvSpPr>
            <p:cNvPr id="7" name="Freeform 53"/>
            <p:cNvSpPr>
              <a:spLocks noEditPoints="1"/>
            </p:cNvSpPr>
            <p:nvPr/>
          </p:nvSpPr>
          <p:spPr bwMode="auto">
            <a:xfrm>
              <a:off x="2994" y="1050"/>
              <a:ext cx="656" cy="656"/>
            </a:xfrm>
            <a:custGeom>
              <a:avLst/>
              <a:gdLst>
                <a:gd name="T0" fmla="*/ 2 w 656"/>
                <a:gd name="T1" fmla="*/ 362 h 656"/>
                <a:gd name="T2" fmla="*/ 26 w 656"/>
                <a:gd name="T3" fmla="*/ 456 h 656"/>
                <a:gd name="T4" fmla="*/ 74 w 656"/>
                <a:gd name="T5" fmla="*/ 536 h 656"/>
                <a:gd name="T6" fmla="*/ 144 w 656"/>
                <a:gd name="T7" fmla="*/ 600 h 656"/>
                <a:gd name="T8" fmla="*/ 230 w 656"/>
                <a:gd name="T9" fmla="*/ 642 h 656"/>
                <a:gd name="T10" fmla="*/ 328 w 656"/>
                <a:gd name="T11" fmla="*/ 656 h 656"/>
                <a:gd name="T12" fmla="*/ 394 w 656"/>
                <a:gd name="T13" fmla="*/ 650 h 656"/>
                <a:gd name="T14" fmla="*/ 484 w 656"/>
                <a:gd name="T15" fmla="*/ 616 h 656"/>
                <a:gd name="T16" fmla="*/ 560 w 656"/>
                <a:gd name="T17" fmla="*/ 560 h 656"/>
                <a:gd name="T18" fmla="*/ 616 w 656"/>
                <a:gd name="T19" fmla="*/ 484 h 656"/>
                <a:gd name="T20" fmla="*/ 650 w 656"/>
                <a:gd name="T21" fmla="*/ 394 h 656"/>
                <a:gd name="T22" fmla="*/ 656 w 656"/>
                <a:gd name="T23" fmla="*/ 328 h 656"/>
                <a:gd name="T24" fmla="*/ 642 w 656"/>
                <a:gd name="T25" fmla="*/ 230 h 656"/>
                <a:gd name="T26" fmla="*/ 600 w 656"/>
                <a:gd name="T27" fmla="*/ 144 h 656"/>
                <a:gd name="T28" fmla="*/ 536 w 656"/>
                <a:gd name="T29" fmla="*/ 74 h 656"/>
                <a:gd name="T30" fmla="*/ 456 w 656"/>
                <a:gd name="T31" fmla="*/ 26 h 656"/>
                <a:gd name="T32" fmla="*/ 362 w 656"/>
                <a:gd name="T33" fmla="*/ 2 h 656"/>
                <a:gd name="T34" fmla="*/ 294 w 656"/>
                <a:gd name="T35" fmla="*/ 2 h 656"/>
                <a:gd name="T36" fmla="*/ 200 w 656"/>
                <a:gd name="T37" fmla="*/ 26 h 656"/>
                <a:gd name="T38" fmla="*/ 120 w 656"/>
                <a:gd name="T39" fmla="*/ 74 h 656"/>
                <a:gd name="T40" fmla="*/ 56 w 656"/>
                <a:gd name="T41" fmla="*/ 144 h 656"/>
                <a:gd name="T42" fmla="*/ 14 w 656"/>
                <a:gd name="T43" fmla="*/ 230 h 656"/>
                <a:gd name="T44" fmla="*/ 0 w 656"/>
                <a:gd name="T45" fmla="*/ 328 h 656"/>
                <a:gd name="T46" fmla="*/ 80 w 656"/>
                <a:gd name="T47" fmla="*/ 328 h 656"/>
                <a:gd name="T48" fmla="*/ 92 w 656"/>
                <a:gd name="T49" fmla="*/ 254 h 656"/>
                <a:gd name="T50" fmla="*/ 122 w 656"/>
                <a:gd name="T51" fmla="*/ 190 h 656"/>
                <a:gd name="T52" fmla="*/ 170 w 656"/>
                <a:gd name="T53" fmla="*/ 136 h 656"/>
                <a:gd name="T54" fmla="*/ 232 w 656"/>
                <a:gd name="T55" fmla="*/ 100 h 656"/>
                <a:gd name="T56" fmla="*/ 302 w 656"/>
                <a:gd name="T57" fmla="*/ 82 h 656"/>
                <a:gd name="T58" fmla="*/ 354 w 656"/>
                <a:gd name="T59" fmla="*/ 82 h 656"/>
                <a:gd name="T60" fmla="*/ 424 w 656"/>
                <a:gd name="T61" fmla="*/ 100 h 656"/>
                <a:gd name="T62" fmla="*/ 486 w 656"/>
                <a:gd name="T63" fmla="*/ 136 h 656"/>
                <a:gd name="T64" fmla="*/ 534 w 656"/>
                <a:gd name="T65" fmla="*/ 190 h 656"/>
                <a:gd name="T66" fmla="*/ 564 w 656"/>
                <a:gd name="T67" fmla="*/ 254 h 656"/>
                <a:gd name="T68" fmla="*/ 576 w 656"/>
                <a:gd name="T69" fmla="*/ 328 h 656"/>
                <a:gd name="T70" fmla="*/ 570 w 656"/>
                <a:gd name="T71" fmla="*/ 378 h 656"/>
                <a:gd name="T72" fmla="*/ 546 w 656"/>
                <a:gd name="T73" fmla="*/ 446 h 656"/>
                <a:gd name="T74" fmla="*/ 504 w 656"/>
                <a:gd name="T75" fmla="*/ 504 h 656"/>
                <a:gd name="T76" fmla="*/ 446 w 656"/>
                <a:gd name="T77" fmla="*/ 546 h 656"/>
                <a:gd name="T78" fmla="*/ 378 w 656"/>
                <a:gd name="T79" fmla="*/ 570 h 656"/>
                <a:gd name="T80" fmla="*/ 328 w 656"/>
                <a:gd name="T81" fmla="*/ 576 h 656"/>
                <a:gd name="T82" fmla="*/ 254 w 656"/>
                <a:gd name="T83" fmla="*/ 564 h 656"/>
                <a:gd name="T84" fmla="*/ 190 w 656"/>
                <a:gd name="T85" fmla="*/ 534 h 656"/>
                <a:gd name="T86" fmla="*/ 136 w 656"/>
                <a:gd name="T87" fmla="*/ 486 h 656"/>
                <a:gd name="T88" fmla="*/ 100 w 656"/>
                <a:gd name="T89" fmla="*/ 424 h 656"/>
                <a:gd name="T90" fmla="*/ 82 w 656"/>
                <a:gd name="T91" fmla="*/ 354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6" h="656">
                  <a:moveTo>
                    <a:pt x="0" y="328"/>
                  </a:moveTo>
                  <a:lnTo>
                    <a:pt x="0" y="328"/>
                  </a:lnTo>
                  <a:lnTo>
                    <a:pt x="2" y="362"/>
                  </a:lnTo>
                  <a:lnTo>
                    <a:pt x="6" y="394"/>
                  </a:lnTo>
                  <a:lnTo>
                    <a:pt x="14" y="426"/>
                  </a:lnTo>
                  <a:lnTo>
                    <a:pt x="26" y="456"/>
                  </a:lnTo>
                  <a:lnTo>
                    <a:pt x="40" y="484"/>
                  </a:lnTo>
                  <a:lnTo>
                    <a:pt x="56" y="512"/>
                  </a:lnTo>
                  <a:lnTo>
                    <a:pt x="74" y="536"/>
                  </a:lnTo>
                  <a:lnTo>
                    <a:pt x="96" y="560"/>
                  </a:lnTo>
                  <a:lnTo>
                    <a:pt x="120" y="582"/>
                  </a:lnTo>
                  <a:lnTo>
                    <a:pt x="144" y="600"/>
                  </a:lnTo>
                  <a:lnTo>
                    <a:pt x="172" y="616"/>
                  </a:lnTo>
                  <a:lnTo>
                    <a:pt x="200" y="630"/>
                  </a:lnTo>
                  <a:lnTo>
                    <a:pt x="230" y="642"/>
                  </a:lnTo>
                  <a:lnTo>
                    <a:pt x="262" y="650"/>
                  </a:lnTo>
                  <a:lnTo>
                    <a:pt x="294" y="654"/>
                  </a:lnTo>
                  <a:lnTo>
                    <a:pt x="328" y="656"/>
                  </a:lnTo>
                  <a:lnTo>
                    <a:pt x="328" y="656"/>
                  </a:lnTo>
                  <a:lnTo>
                    <a:pt x="362" y="654"/>
                  </a:lnTo>
                  <a:lnTo>
                    <a:pt x="394" y="650"/>
                  </a:lnTo>
                  <a:lnTo>
                    <a:pt x="426" y="642"/>
                  </a:lnTo>
                  <a:lnTo>
                    <a:pt x="456" y="630"/>
                  </a:lnTo>
                  <a:lnTo>
                    <a:pt x="484" y="616"/>
                  </a:lnTo>
                  <a:lnTo>
                    <a:pt x="512" y="600"/>
                  </a:lnTo>
                  <a:lnTo>
                    <a:pt x="536" y="582"/>
                  </a:lnTo>
                  <a:lnTo>
                    <a:pt x="560" y="560"/>
                  </a:lnTo>
                  <a:lnTo>
                    <a:pt x="582" y="536"/>
                  </a:lnTo>
                  <a:lnTo>
                    <a:pt x="600" y="512"/>
                  </a:lnTo>
                  <a:lnTo>
                    <a:pt x="616" y="484"/>
                  </a:lnTo>
                  <a:lnTo>
                    <a:pt x="630" y="456"/>
                  </a:lnTo>
                  <a:lnTo>
                    <a:pt x="642" y="426"/>
                  </a:lnTo>
                  <a:lnTo>
                    <a:pt x="650" y="394"/>
                  </a:lnTo>
                  <a:lnTo>
                    <a:pt x="654" y="362"/>
                  </a:lnTo>
                  <a:lnTo>
                    <a:pt x="656" y="328"/>
                  </a:lnTo>
                  <a:lnTo>
                    <a:pt x="656" y="328"/>
                  </a:lnTo>
                  <a:lnTo>
                    <a:pt x="654" y="294"/>
                  </a:lnTo>
                  <a:lnTo>
                    <a:pt x="650" y="262"/>
                  </a:lnTo>
                  <a:lnTo>
                    <a:pt x="642" y="230"/>
                  </a:lnTo>
                  <a:lnTo>
                    <a:pt x="630" y="200"/>
                  </a:lnTo>
                  <a:lnTo>
                    <a:pt x="616" y="172"/>
                  </a:lnTo>
                  <a:lnTo>
                    <a:pt x="600" y="144"/>
                  </a:lnTo>
                  <a:lnTo>
                    <a:pt x="582" y="120"/>
                  </a:lnTo>
                  <a:lnTo>
                    <a:pt x="560" y="96"/>
                  </a:lnTo>
                  <a:lnTo>
                    <a:pt x="536" y="74"/>
                  </a:lnTo>
                  <a:lnTo>
                    <a:pt x="512" y="56"/>
                  </a:lnTo>
                  <a:lnTo>
                    <a:pt x="484" y="40"/>
                  </a:lnTo>
                  <a:lnTo>
                    <a:pt x="456" y="26"/>
                  </a:lnTo>
                  <a:lnTo>
                    <a:pt x="426" y="14"/>
                  </a:lnTo>
                  <a:lnTo>
                    <a:pt x="394" y="6"/>
                  </a:lnTo>
                  <a:lnTo>
                    <a:pt x="362" y="2"/>
                  </a:lnTo>
                  <a:lnTo>
                    <a:pt x="328" y="0"/>
                  </a:lnTo>
                  <a:lnTo>
                    <a:pt x="328" y="0"/>
                  </a:lnTo>
                  <a:lnTo>
                    <a:pt x="294" y="2"/>
                  </a:lnTo>
                  <a:lnTo>
                    <a:pt x="262" y="6"/>
                  </a:lnTo>
                  <a:lnTo>
                    <a:pt x="230" y="14"/>
                  </a:lnTo>
                  <a:lnTo>
                    <a:pt x="200" y="26"/>
                  </a:lnTo>
                  <a:lnTo>
                    <a:pt x="172" y="40"/>
                  </a:lnTo>
                  <a:lnTo>
                    <a:pt x="144" y="56"/>
                  </a:lnTo>
                  <a:lnTo>
                    <a:pt x="120" y="74"/>
                  </a:lnTo>
                  <a:lnTo>
                    <a:pt x="96" y="96"/>
                  </a:lnTo>
                  <a:lnTo>
                    <a:pt x="74" y="120"/>
                  </a:lnTo>
                  <a:lnTo>
                    <a:pt x="56" y="144"/>
                  </a:lnTo>
                  <a:lnTo>
                    <a:pt x="40" y="172"/>
                  </a:lnTo>
                  <a:lnTo>
                    <a:pt x="26" y="200"/>
                  </a:lnTo>
                  <a:lnTo>
                    <a:pt x="14" y="230"/>
                  </a:lnTo>
                  <a:lnTo>
                    <a:pt x="6" y="262"/>
                  </a:lnTo>
                  <a:lnTo>
                    <a:pt x="2" y="294"/>
                  </a:lnTo>
                  <a:lnTo>
                    <a:pt x="0" y="328"/>
                  </a:lnTo>
                  <a:lnTo>
                    <a:pt x="0" y="328"/>
                  </a:lnTo>
                  <a:close/>
                  <a:moveTo>
                    <a:pt x="80" y="328"/>
                  </a:moveTo>
                  <a:lnTo>
                    <a:pt x="80" y="328"/>
                  </a:lnTo>
                  <a:lnTo>
                    <a:pt x="82" y="302"/>
                  </a:lnTo>
                  <a:lnTo>
                    <a:pt x="86" y="278"/>
                  </a:lnTo>
                  <a:lnTo>
                    <a:pt x="92" y="254"/>
                  </a:lnTo>
                  <a:lnTo>
                    <a:pt x="100" y="232"/>
                  </a:lnTo>
                  <a:lnTo>
                    <a:pt x="110" y="210"/>
                  </a:lnTo>
                  <a:lnTo>
                    <a:pt x="122" y="190"/>
                  </a:lnTo>
                  <a:lnTo>
                    <a:pt x="136" y="170"/>
                  </a:lnTo>
                  <a:lnTo>
                    <a:pt x="152" y="152"/>
                  </a:lnTo>
                  <a:lnTo>
                    <a:pt x="170" y="136"/>
                  </a:lnTo>
                  <a:lnTo>
                    <a:pt x="190" y="122"/>
                  </a:lnTo>
                  <a:lnTo>
                    <a:pt x="210" y="110"/>
                  </a:lnTo>
                  <a:lnTo>
                    <a:pt x="232" y="100"/>
                  </a:lnTo>
                  <a:lnTo>
                    <a:pt x="254" y="92"/>
                  </a:lnTo>
                  <a:lnTo>
                    <a:pt x="278" y="86"/>
                  </a:lnTo>
                  <a:lnTo>
                    <a:pt x="302" y="82"/>
                  </a:lnTo>
                  <a:lnTo>
                    <a:pt x="328" y="80"/>
                  </a:lnTo>
                  <a:lnTo>
                    <a:pt x="328" y="80"/>
                  </a:lnTo>
                  <a:lnTo>
                    <a:pt x="354" y="82"/>
                  </a:lnTo>
                  <a:lnTo>
                    <a:pt x="378" y="86"/>
                  </a:lnTo>
                  <a:lnTo>
                    <a:pt x="402" y="92"/>
                  </a:lnTo>
                  <a:lnTo>
                    <a:pt x="424" y="100"/>
                  </a:lnTo>
                  <a:lnTo>
                    <a:pt x="446" y="110"/>
                  </a:lnTo>
                  <a:lnTo>
                    <a:pt x="466" y="122"/>
                  </a:lnTo>
                  <a:lnTo>
                    <a:pt x="486" y="136"/>
                  </a:lnTo>
                  <a:lnTo>
                    <a:pt x="504" y="152"/>
                  </a:lnTo>
                  <a:lnTo>
                    <a:pt x="520" y="170"/>
                  </a:lnTo>
                  <a:lnTo>
                    <a:pt x="534" y="190"/>
                  </a:lnTo>
                  <a:lnTo>
                    <a:pt x="546" y="210"/>
                  </a:lnTo>
                  <a:lnTo>
                    <a:pt x="556" y="232"/>
                  </a:lnTo>
                  <a:lnTo>
                    <a:pt x="564" y="254"/>
                  </a:lnTo>
                  <a:lnTo>
                    <a:pt x="570" y="278"/>
                  </a:lnTo>
                  <a:lnTo>
                    <a:pt x="574" y="302"/>
                  </a:lnTo>
                  <a:lnTo>
                    <a:pt x="576" y="328"/>
                  </a:lnTo>
                  <a:lnTo>
                    <a:pt x="576" y="328"/>
                  </a:lnTo>
                  <a:lnTo>
                    <a:pt x="574" y="354"/>
                  </a:lnTo>
                  <a:lnTo>
                    <a:pt x="570" y="378"/>
                  </a:lnTo>
                  <a:lnTo>
                    <a:pt x="564" y="402"/>
                  </a:lnTo>
                  <a:lnTo>
                    <a:pt x="556" y="424"/>
                  </a:lnTo>
                  <a:lnTo>
                    <a:pt x="546" y="446"/>
                  </a:lnTo>
                  <a:lnTo>
                    <a:pt x="534" y="466"/>
                  </a:lnTo>
                  <a:lnTo>
                    <a:pt x="520" y="486"/>
                  </a:lnTo>
                  <a:lnTo>
                    <a:pt x="504" y="504"/>
                  </a:lnTo>
                  <a:lnTo>
                    <a:pt x="486" y="520"/>
                  </a:lnTo>
                  <a:lnTo>
                    <a:pt x="466" y="534"/>
                  </a:lnTo>
                  <a:lnTo>
                    <a:pt x="446" y="546"/>
                  </a:lnTo>
                  <a:lnTo>
                    <a:pt x="424" y="556"/>
                  </a:lnTo>
                  <a:lnTo>
                    <a:pt x="402" y="564"/>
                  </a:lnTo>
                  <a:lnTo>
                    <a:pt x="378" y="570"/>
                  </a:lnTo>
                  <a:lnTo>
                    <a:pt x="354" y="574"/>
                  </a:lnTo>
                  <a:lnTo>
                    <a:pt x="328" y="576"/>
                  </a:lnTo>
                  <a:lnTo>
                    <a:pt x="328" y="576"/>
                  </a:lnTo>
                  <a:lnTo>
                    <a:pt x="302" y="574"/>
                  </a:lnTo>
                  <a:lnTo>
                    <a:pt x="278" y="570"/>
                  </a:lnTo>
                  <a:lnTo>
                    <a:pt x="254" y="564"/>
                  </a:lnTo>
                  <a:lnTo>
                    <a:pt x="232" y="556"/>
                  </a:lnTo>
                  <a:lnTo>
                    <a:pt x="210" y="546"/>
                  </a:lnTo>
                  <a:lnTo>
                    <a:pt x="190" y="534"/>
                  </a:lnTo>
                  <a:lnTo>
                    <a:pt x="170" y="520"/>
                  </a:lnTo>
                  <a:lnTo>
                    <a:pt x="152" y="504"/>
                  </a:lnTo>
                  <a:lnTo>
                    <a:pt x="136" y="486"/>
                  </a:lnTo>
                  <a:lnTo>
                    <a:pt x="122" y="466"/>
                  </a:lnTo>
                  <a:lnTo>
                    <a:pt x="110" y="446"/>
                  </a:lnTo>
                  <a:lnTo>
                    <a:pt x="100" y="424"/>
                  </a:lnTo>
                  <a:lnTo>
                    <a:pt x="92" y="402"/>
                  </a:lnTo>
                  <a:lnTo>
                    <a:pt x="86" y="378"/>
                  </a:lnTo>
                  <a:lnTo>
                    <a:pt x="82" y="354"/>
                  </a:lnTo>
                  <a:lnTo>
                    <a:pt x="80" y="328"/>
                  </a:lnTo>
                  <a:lnTo>
                    <a:pt x="80" y="328"/>
                  </a:lnTo>
                  <a:close/>
                </a:path>
              </a:pathLst>
            </a:custGeom>
            <a:solidFill>
              <a:srgbClr val="FFFFFF">
                <a:alpha val="14999"/>
              </a:srgbClr>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1096784">
                <a:defRPr/>
              </a:pPr>
              <a:endParaRPr lang="zh-CN" altLang="en-US" sz="2200" kern="0">
                <a:solidFill>
                  <a:sysClr val="windowText" lastClr="000000"/>
                </a:solidFill>
              </a:endParaRPr>
            </a:p>
          </p:txBody>
        </p:sp>
        <p:sp>
          <p:nvSpPr>
            <p:cNvPr id="8" name="Freeform 54"/>
            <p:cNvSpPr>
              <a:spLocks noEditPoints="1"/>
            </p:cNvSpPr>
            <p:nvPr/>
          </p:nvSpPr>
          <p:spPr bwMode="auto">
            <a:xfrm>
              <a:off x="2850" y="906"/>
              <a:ext cx="944" cy="944"/>
            </a:xfrm>
            <a:custGeom>
              <a:avLst/>
              <a:gdLst>
                <a:gd name="T0" fmla="*/ 0 w 944"/>
                <a:gd name="T1" fmla="*/ 496 h 944"/>
                <a:gd name="T2" fmla="*/ 10 w 944"/>
                <a:gd name="T3" fmla="*/ 568 h 944"/>
                <a:gd name="T4" fmla="*/ 58 w 944"/>
                <a:gd name="T5" fmla="*/ 696 h 944"/>
                <a:gd name="T6" fmla="*/ 138 w 944"/>
                <a:gd name="T7" fmla="*/ 806 h 944"/>
                <a:gd name="T8" fmla="*/ 248 w 944"/>
                <a:gd name="T9" fmla="*/ 886 h 944"/>
                <a:gd name="T10" fmla="*/ 376 w 944"/>
                <a:gd name="T11" fmla="*/ 934 h 944"/>
                <a:gd name="T12" fmla="*/ 448 w 944"/>
                <a:gd name="T13" fmla="*/ 944 h 944"/>
                <a:gd name="T14" fmla="*/ 496 w 944"/>
                <a:gd name="T15" fmla="*/ 944 h 944"/>
                <a:gd name="T16" fmla="*/ 568 w 944"/>
                <a:gd name="T17" fmla="*/ 934 h 944"/>
                <a:gd name="T18" fmla="*/ 696 w 944"/>
                <a:gd name="T19" fmla="*/ 886 h 944"/>
                <a:gd name="T20" fmla="*/ 806 w 944"/>
                <a:gd name="T21" fmla="*/ 806 h 944"/>
                <a:gd name="T22" fmla="*/ 886 w 944"/>
                <a:gd name="T23" fmla="*/ 696 h 944"/>
                <a:gd name="T24" fmla="*/ 934 w 944"/>
                <a:gd name="T25" fmla="*/ 568 h 944"/>
                <a:gd name="T26" fmla="*/ 944 w 944"/>
                <a:gd name="T27" fmla="*/ 496 h 944"/>
                <a:gd name="T28" fmla="*/ 944 w 944"/>
                <a:gd name="T29" fmla="*/ 448 h 944"/>
                <a:gd name="T30" fmla="*/ 934 w 944"/>
                <a:gd name="T31" fmla="*/ 376 h 944"/>
                <a:gd name="T32" fmla="*/ 886 w 944"/>
                <a:gd name="T33" fmla="*/ 248 h 944"/>
                <a:gd name="T34" fmla="*/ 806 w 944"/>
                <a:gd name="T35" fmla="*/ 138 h 944"/>
                <a:gd name="T36" fmla="*/ 696 w 944"/>
                <a:gd name="T37" fmla="*/ 58 h 944"/>
                <a:gd name="T38" fmla="*/ 568 w 944"/>
                <a:gd name="T39" fmla="*/ 10 h 944"/>
                <a:gd name="T40" fmla="*/ 496 w 944"/>
                <a:gd name="T41" fmla="*/ 0 h 944"/>
                <a:gd name="T42" fmla="*/ 448 w 944"/>
                <a:gd name="T43" fmla="*/ 0 h 944"/>
                <a:gd name="T44" fmla="*/ 376 w 944"/>
                <a:gd name="T45" fmla="*/ 10 h 944"/>
                <a:gd name="T46" fmla="*/ 248 w 944"/>
                <a:gd name="T47" fmla="*/ 58 h 944"/>
                <a:gd name="T48" fmla="*/ 138 w 944"/>
                <a:gd name="T49" fmla="*/ 138 h 944"/>
                <a:gd name="T50" fmla="*/ 58 w 944"/>
                <a:gd name="T51" fmla="*/ 248 h 944"/>
                <a:gd name="T52" fmla="*/ 10 w 944"/>
                <a:gd name="T53" fmla="*/ 376 h 944"/>
                <a:gd name="T54" fmla="*/ 0 w 944"/>
                <a:gd name="T55" fmla="*/ 448 h 944"/>
                <a:gd name="T56" fmla="*/ 80 w 944"/>
                <a:gd name="T57" fmla="*/ 472 h 944"/>
                <a:gd name="T58" fmla="*/ 88 w 944"/>
                <a:gd name="T59" fmla="*/ 394 h 944"/>
                <a:gd name="T60" fmla="*/ 128 w 944"/>
                <a:gd name="T61" fmla="*/ 286 h 944"/>
                <a:gd name="T62" fmla="*/ 194 w 944"/>
                <a:gd name="T63" fmla="*/ 194 h 944"/>
                <a:gd name="T64" fmla="*/ 286 w 944"/>
                <a:gd name="T65" fmla="*/ 128 h 944"/>
                <a:gd name="T66" fmla="*/ 394 w 944"/>
                <a:gd name="T67" fmla="*/ 88 h 944"/>
                <a:gd name="T68" fmla="*/ 472 w 944"/>
                <a:gd name="T69" fmla="*/ 80 h 944"/>
                <a:gd name="T70" fmla="*/ 588 w 944"/>
                <a:gd name="T71" fmla="*/ 98 h 944"/>
                <a:gd name="T72" fmla="*/ 692 w 944"/>
                <a:gd name="T73" fmla="*/ 148 h 944"/>
                <a:gd name="T74" fmla="*/ 774 w 944"/>
                <a:gd name="T75" fmla="*/ 222 h 944"/>
                <a:gd name="T76" fmla="*/ 834 w 944"/>
                <a:gd name="T77" fmla="*/ 320 h 944"/>
                <a:gd name="T78" fmla="*/ 862 w 944"/>
                <a:gd name="T79" fmla="*/ 432 h 944"/>
                <a:gd name="T80" fmla="*/ 862 w 944"/>
                <a:gd name="T81" fmla="*/ 512 h 944"/>
                <a:gd name="T82" fmla="*/ 834 w 944"/>
                <a:gd name="T83" fmla="*/ 624 h 944"/>
                <a:gd name="T84" fmla="*/ 774 w 944"/>
                <a:gd name="T85" fmla="*/ 722 h 944"/>
                <a:gd name="T86" fmla="*/ 692 w 944"/>
                <a:gd name="T87" fmla="*/ 796 h 944"/>
                <a:gd name="T88" fmla="*/ 588 w 944"/>
                <a:gd name="T89" fmla="*/ 846 h 944"/>
                <a:gd name="T90" fmla="*/ 472 w 944"/>
                <a:gd name="T91" fmla="*/ 864 h 944"/>
                <a:gd name="T92" fmla="*/ 394 w 944"/>
                <a:gd name="T93" fmla="*/ 856 h 944"/>
                <a:gd name="T94" fmla="*/ 286 w 944"/>
                <a:gd name="T95" fmla="*/ 816 h 944"/>
                <a:gd name="T96" fmla="*/ 194 w 944"/>
                <a:gd name="T97" fmla="*/ 750 h 944"/>
                <a:gd name="T98" fmla="*/ 128 w 944"/>
                <a:gd name="T99" fmla="*/ 658 h 944"/>
                <a:gd name="T100" fmla="*/ 88 w 944"/>
                <a:gd name="T101" fmla="*/ 550 h 944"/>
                <a:gd name="T102" fmla="*/ 80 w 944"/>
                <a:gd name="T103" fmla="*/ 47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4" h="944">
                  <a:moveTo>
                    <a:pt x="0" y="472"/>
                  </a:moveTo>
                  <a:lnTo>
                    <a:pt x="0" y="472"/>
                  </a:lnTo>
                  <a:lnTo>
                    <a:pt x="0" y="496"/>
                  </a:lnTo>
                  <a:lnTo>
                    <a:pt x="2" y="520"/>
                  </a:lnTo>
                  <a:lnTo>
                    <a:pt x="6" y="544"/>
                  </a:lnTo>
                  <a:lnTo>
                    <a:pt x="10" y="568"/>
                  </a:lnTo>
                  <a:lnTo>
                    <a:pt x="22" y="612"/>
                  </a:lnTo>
                  <a:lnTo>
                    <a:pt x="38" y="656"/>
                  </a:lnTo>
                  <a:lnTo>
                    <a:pt x="58" y="696"/>
                  </a:lnTo>
                  <a:lnTo>
                    <a:pt x="80" y="736"/>
                  </a:lnTo>
                  <a:lnTo>
                    <a:pt x="108" y="772"/>
                  </a:lnTo>
                  <a:lnTo>
                    <a:pt x="138" y="806"/>
                  </a:lnTo>
                  <a:lnTo>
                    <a:pt x="172" y="836"/>
                  </a:lnTo>
                  <a:lnTo>
                    <a:pt x="208" y="864"/>
                  </a:lnTo>
                  <a:lnTo>
                    <a:pt x="248" y="886"/>
                  </a:lnTo>
                  <a:lnTo>
                    <a:pt x="288" y="906"/>
                  </a:lnTo>
                  <a:lnTo>
                    <a:pt x="332" y="922"/>
                  </a:lnTo>
                  <a:lnTo>
                    <a:pt x="376" y="934"/>
                  </a:lnTo>
                  <a:lnTo>
                    <a:pt x="400" y="938"/>
                  </a:lnTo>
                  <a:lnTo>
                    <a:pt x="424" y="942"/>
                  </a:lnTo>
                  <a:lnTo>
                    <a:pt x="448" y="944"/>
                  </a:lnTo>
                  <a:lnTo>
                    <a:pt x="472" y="944"/>
                  </a:lnTo>
                  <a:lnTo>
                    <a:pt x="472" y="944"/>
                  </a:lnTo>
                  <a:lnTo>
                    <a:pt x="496" y="944"/>
                  </a:lnTo>
                  <a:lnTo>
                    <a:pt x="520" y="942"/>
                  </a:lnTo>
                  <a:lnTo>
                    <a:pt x="544" y="938"/>
                  </a:lnTo>
                  <a:lnTo>
                    <a:pt x="568" y="934"/>
                  </a:lnTo>
                  <a:lnTo>
                    <a:pt x="612" y="922"/>
                  </a:lnTo>
                  <a:lnTo>
                    <a:pt x="656" y="906"/>
                  </a:lnTo>
                  <a:lnTo>
                    <a:pt x="696" y="886"/>
                  </a:lnTo>
                  <a:lnTo>
                    <a:pt x="736" y="864"/>
                  </a:lnTo>
                  <a:lnTo>
                    <a:pt x="772" y="836"/>
                  </a:lnTo>
                  <a:lnTo>
                    <a:pt x="806" y="806"/>
                  </a:lnTo>
                  <a:lnTo>
                    <a:pt x="836" y="772"/>
                  </a:lnTo>
                  <a:lnTo>
                    <a:pt x="864" y="736"/>
                  </a:lnTo>
                  <a:lnTo>
                    <a:pt x="886" y="696"/>
                  </a:lnTo>
                  <a:lnTo>
                    <a:pt x="906" y="656"/>
                  </a:lnTo>
                  <a:lnTo>
                    <a:pt x="922" y="612"/>
                  </a:lnTo>
                  <a:lnTo>
                    <a:pt x="934" y="568"/>
                  </a:lnTo>
                  <a:lnTo>
                    <a:pt x="938" y="544"/>
                  </a:lnTo>
                  <a:lnTo>
                    <a:pt x="942" y="520"/>
                  </a:lnTo>
                  <a:lnTo>
                    <a:pt x="944" y="496"/>
                  </a:lnTo>
                  <a:lnTo>
                    <a:pt x="944" y="472"/>
                  </a:lnTo>
                  <a:lnTo>
                    <a:pt x="944" y="472"/>
                  </a:lnTo>
                  <a:lnTo>
                    <a:pt x="944" y="448"/>
                  </a:lnTo>
                  <a:lnTo>
                    <a:pt x="942" y="424"/>
                  </a:lnTo>
                  <a:lnTo>
                    <a:pt x="938" y="400"/>
                  </a:lnTo>
                  <a:lnTo>
                    <a:pt x="934" y="376"/>
                  </a:lnTo>
                  <a:lnTo>
                    <a:pt x="922" y="332"/>
                  </a:lnTo>
                  <a:lnTo>
                    <a:pt x="906" y="288"/>
                  </a:lnTo>
                  <a:lnTo>
                    <a:pt x="886" y="248"/>
                  </a:lnTo>
                  <a:lnTo>
                    <a:pt x="864" y="208"/>
                  </a:lnTo>
                  <a:lnTo>
                    <a:pt x="836" y="172"/>
                  </a:lnTo>
                  <a:lnTo>
                    <a:pt x="806" y="138"/>
                  </a:lnTo>
                  <a:lnTo>
                    <a:pt x="772" y="108"/>
                  </a:lnTo>
                  <a:lnTo>
                    <a:pt x="736" y="80"/>
                  </a:lnTo>
                  <a:lnTo>
                    <a:pt x="696" y="58"/>
                  </a:lnTo>
                  <a:lnTo>
                    <a:pt x="656" y="38"/>
                  </a:lnTo>
                  <a:lnTo>
                    <a:pt x="612" y="22"/>
                  </a:lnTo>
                  <a:lnTo>
                    <a:pt x="568" y="10"/>
                  </a:lnTo>
                  <a:lnTo>
                    <a:pt x="544" y="6"/>
                  </a:lnTo>
                  <a:lnTo>
                    <a:pt x="520" y="2"/>
                  </a:lnTo>
                  <a:lnTo>
                    <a:pt x="496" y="0"/>
                  </a:lnTo>
                  <a:lnTo>
                    <a:pt x="472" y="0"/>
                  </a:lnTo>
                  <a:lnTo>
                    <a:pt x="472" y="0"/>
                  </a:lnTo>
                  <a:lnTo>
                    <a:pt x="448" y="0"/>
                  </a:lnTo>
                  <a:lnTo>
                    <a:pt x="424" y="2"/>
                  </a:lnTo>
                  <a:lnTo>
                    <a:pt x="400" y="6"/>
                  </a:lnTo>
                  <a:lnTo>
                    <a:pt x="376" y="10"/>
                  </a:lnTo>
                  <a:lnTo>
                    <a:pt x="332" y="22"/>
                  </a:lnTo>
                  <a:lnTo>
                    <a:pt x="288" y="38"/>
                  </a:lnTo>
                  <a:lnTo>
                    <a:pt x="248" y="58"/>
                  </a:lnTo>
                  <a:lnTo>
                    <a:pt x="208" y="80"/>
                  </a:lnTo>
                  <a:lnTo>
                    <a:pt x="172" y="108"/>
                  </a:lnTo>
                  <a:lnTo>
                    <a:pt x="138" y="138"/>
                  </a:lnTo>
                  <a:lnTo>
                    <a:pt x="108" y="172"/>
                  </a:lnTo>
                  <a:lnTo>
                    <a:pt x="80" y="208"/>
                  </a:lnTo>
                  <a:lnTo>
                    <a:pt x="58" y="248"/>
                  </a:lnTo>
                  <a:lnTo>
                    <a:pt x="38" y="288"/>
                  </a:lnTo>
                  <a:lnTo>
                    <a:pt x="22" y="332"/>
                  </a:lnTo>
                  <a:lnTo>
                    <a:pt x="10" y="376"/>
                  </a:lnTo>
                  <a:lnTo>
                    <a:pt x="6" y="400"/>
                  </a:lnTo>
                  <a:lnTo>
                    <a:pt x="2" y="424"/>
                  </a:lnTo>
                  <a:lnTo>
                    <a:pt x="0" y="448"/>
                  </a:lnTo>
                  <a:lnTo>
                    <a:pt x="0" y="472"/>
                  </a:lnTo>
                  <a:lnTo>
                    <a:pt x="0" y="472"/>
                  </a:lnTo>
                  <a:close/>
                  <a:moveTo>
                    <a:pt x="80" y="472"/>
                  </a:moveTo>
                  <a:lnTo>
                    <a:pt x="80" y="472"/>
                  </a:lnTo>
                  <a:lnTo>
                    <a:pt x="82" y="432"/>
                  </a:lnTo>
                  <a:lnTo>
                    <a:pt x="88" y="394"/>
                  </a:lnTo>
                  <a:lnTo>
                    <a:pt x="98" y="356"/>
                  </a:lnTo>
                  <a:lnTo>
                    <a:pt x="110" y="320"/>
                  </a:lnTo>
                  <a:lnTo>
                    <a:pt x="128" y="286"/>
                  </a:lnTo>
                  <a:lnTo>
                    <a:pt x="148" y="252"/>
                  </a:lnTo>
                  <a:lnTo>
                    <a:pt x="170" y="222"/>
                  </a:lnTo>
                  <a:lnTo>
                    <a:pt x="194" y="194"/>
                  </a:lnTo>
                  <a:lnTo>
                    <a:pt x="222" y="170"/>
                  </a:lnTo>
                  <a:lnTo>
                    <a:pt x="252" y="148"/>
                  </a:lnTo>
                  <a:lnTo>
                    <a:pt x="286" y="128"/>
                  </a:lnTo>
                  <a:lnTo>
                    <a:pt x="320" y="110"/>
                  </a:lnTo>
                  <a:lnTo>
                    <a:pt x="356" y="98"/>
                  </a:lnTo>
                  <a:lnTo>
                    <a:pt x="394" y="88"/>
                  </a:lnTo>
                  <a:lnTo>
                    <a:pt x="432" y="82"/>
                  </a:lnTo>
                  <a:lnTo>
                    <a:pt x="472" y="80"/>
                  </a:lnTo>
                  <a:lnTo>
                    <a:pt x="472" y="80"/>
                  </a:lnTo>
                  <a:lnTo>
                    <a:pt x="512" y="82"/>
                  </a:lnTo>
                  <a:lnTo>
                    <a:pt x="550" y="88"/>
                  </a:lnTo>
                  <a:lnTo>
                    <a:pt x="588" y="98"/>
                  </a:lnTo>
                  <a:lnTo>
                    <a:pt x="624" y="110"/>
                  </a:lnTo>
                  <a:lnTo>
                    <a:pt x="658" y="128"/>
                  </a:lnTo>
                  <a:lnTo>
                    <a:pt x="692" y="148"/>
                  </a:lnTo>
                  <a:lnTo>
                    <a:pt x="722" y="170"/>
                  </a:lnTo>
                  <a:lnTo>
                    <a:pt x="750" y="194"/>
                  </a:lnTo>
                  <a:lnTo>
                    <a:pt x="774" y="222"/>
                  </a:lnTo>
                  <a:lnTo>
                    <a:pt x="796" y="252"/>
                  </a:lnTo>
                  <a:lnTo>
                    <a:pt x="816" y="286"/>
                  </a:lnTo>
                  <a:lnTo>
                    <a:pt x="834" y="320"/>
                  </a:lnTo>
                  <a:lnTo>
                    <a:pt x="846" y="356"/>
                  </a:lnTo>
                  <a:lnTo>
                    <a:pt x="856" y="394"/>
                  </a:lnTo>
                  <a:lnTo>
                    <a:pt x="862" y="432"/>
                  </a:lnTo>
                  <a:lnTo>
                    <a:pt x="864" y="472"/>
                  </a:lnTo>
                  <a:lnTo>
                    <a:pt x="864" y="472"/>
                  </a:lnTo>
                  <a:lnTo>
                    <a:pt x="862" y="512"/>
                  </a:lnTo>
                  <a:lnTo>
                    <a:pt x="856" y="550"/>
                  </a:lnTo>
                  <a:lnTo>
                    <a:pt x="846" y="588"/>
                  </a:lnTo>
                  <a:lnTo>
                    <a:pt x="834" y="624"/>
                  </a:lnTo>
                  <a:lnTo>
                    <a:pt x="816" y="658"/>
                  </a:lnTo>
                  <a:lnTo>
                    <a:pt x="796" y="692"/>
                  </a:lnTo>
                  <a:lnTo>
                    <a:pt x="774" y="722"/>
                  </a:lnTo>
                  <a:lnTo>
                    <a:pt x="750" y="750"/>
                  </a:lnTo>
                  <a:lnTo>
                    <a:pt x="722" y="774"/>
                  </a:lnTo>
                  <a:lnTo>
                    <a:pt x="692" y="796"/>
                  </a:lnTo>
                  <a:lnTo>
                    <a:pt x="658" y="816"/>
                  </a:lnTo>
                  <a:lnTo>
                    <a:pt x="624" y="834"/>
                  </a:lnTo>
                  <a:lnTo>
                    <a:pt x="588" y="846"/>
                  </a:lnTo>
                  <a:lnTo>
                    <a:pt x="550" y="856"/>
                  </a:lnTo>
                  <a:lnTo>
                    <a:pt x="512" y="862"/>
                  </a:lnTo>
                  <a:lnTo>
                    <a:pt x="472" y="864"/>
                  </a:lnTo>
                  <a:lnTo>
                    <a:pt x="472" y="864"/>
                  </a:lnTo>
                  <a:lnTo>
                    <a:pt x="432" y="862"/>
                  </a:lnTo>
                  <a:lnTo>
                    <a:pt x="394" y="856"/>
                  </a:lnTo>
                  <a:lnTo>
                    <a:pt x="356" y="846"/>
                  </a:lnTo>
                  <a:lnTo>
                    <a:pt x="320" y="834"/>
                  </a:lnTo>
                  <a:lnTo>
                    <a:pt x="286" y="816"/>
                  </a:lnTo>
                  <a:lnTo>
                    <a:pt x="252" y="796"/>
                  </a:lnTo>
                  <a:lnTo>
                    <a:pt x="222" y="774"/>
                  </a:lnTo>
                  <a:lnTo>
                    <a:pt x="194" y="750"/>
                  </a:lnTo>
                  <a:lnTo>
                    <a:pt x="170" y="722"/>
                  </a:lnTo>
                  <a:lnTo>
                    <a:pt x="148" y="692"/>
                  </a:lnTo>
                  <a:lnTo>
                    <a:pt x="128" y="658"/>
                  </a:lnTo>
                  <a:lnTo>
                    <a:pt x="110" y="624"/>
                  </a:lnTo>
                  <a:lnTo>
                    <a:pt x="98" y="588"/>
                  </a:lnTo>
                  <a:lnTo>
                    <a:pt x="88" y="550"/>
                  </a:lnTo>
                  <a:lnTo>
                    <a:pt x="82" y="512"/>
                  </a:lnTo>
                  <a:lnTo>
                    <a:pt x="80" y="472"/>
                  </a:lnTo>
                  <a:lnTo>
                    <a:pt x="80" y="472"/>
                  </a:lnTo>
                  <a:close/>
                </a:path>
              </a:pathLst>
            </a:custGeom>
            <a:solidFill>
              <a:srgbClr val="FFFFFF">
                <a:alpha val="10001"/>
              </a:srgbClr>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1096784">
                <a:defRPr/>
              </a:pPr>
              <a:endParaRPr lang="zh-CN" altLang="en-US" sz="2200" kern="0">
                <a:solidFill>
                  <a:sysClr val="windowText" lastClr="000000"/>
                </a:solidFill>
              </a:endParaRPr>
            </a:p>
          </p:txBody>
        </p:sp>
        <p:sp>
          <p:nvSpPr>
            <p:cNvPr id="9" name="Freeform 55"/>
            <p:cNvSpPr>
              <a:spLocks noEditPoints="1"/>
            </p:cNvSpPr>
            <p:nvPr/>
          </p:nvSpPr>
          <p:spPr bwMode="auto">
            <a:xfrm>
              <a:off x="2706" y="762"/>
              <a:ext cx="1232" cy="1232"/>
            </a:xfrm>
            <a:custGeom>
              <a:avLst/>
              <a:gdLst>
                <a:gd name="T0" fmla="*/ 8 w 1232"/>
                <a:gd name="T1" fmla="*/ 710 h 1232"/>
                <a:gd name="T2" fmla="*/ 48 w 1232"/>
                <a:gd name="T3" fmla="*/ 856 h 1232"/>
                <a:gd name="T4" fmla="*/ 122 w 1232"/>
                <a:gd name="T5" fmla="*/ 984 h 1232"/>
                <a:gd name="T6" fmla="*/ 224 w 1232"/>
                <a:gd name="T7" fmla="*/ 1092 h 1232"/>
                <a:gd name="T8" fmla="*/ 350 w 1232"/>
                <a:gd name="T9" fmla="*/ 1172 h 1232"/>
                <a:gd name="T10" fmla="*/ 492 w 1232"/>
                <a:gd name="T11" fmla="*/ 1220 h 1232"/>
                <a:gd name="T12" fmla="*/ 616 w 1232"/>
                <a:gd name="T13" fmla="*/ 1232 h 1232"/>
                <a:gd name="T14" fmla="*/ 770 w 1232"/>
                <a:gd name="T15" fmla="*/ 1212 h 1232"/>
                <a:gd name="T16" fmla="*/ 910 w 1232"/>
                <a:gd name="T17" fmla="*/ 1158 h 1232"/>
                <a:gd name="T18" fmla="*/ 1030 w 1232"/>
                <a:gd name="T19" fmla="*/ 1072 h 1232"/>
                <a:gd name="T20" fmla="*/ 1126 w 1232"/>
                <a:gd name="T21" fmla="*/ 960 h 1232"/>
                <a:gd name="T22" fmla="*/ 1194 w 1232"/>
                <a:gd name="T23" fmla="*/ 828 h 1232"/>
                <a:gd name="T24" fmla="*/ 1228 w 1232"/>
                <a:gd name="T25" fmla="*/ 678 h 1232"/>
                <a:gd name="T26" fmla="*/ 1228 w 1232"/>
                <a:gd name="T27" fmla="*/ 554 h 1232"/>
                <a:gd name="T28" fmla="*/ 1194 w 1232"/>
                <a:gd name="T29" fmla="*/ 404 h 1232"/>
                <a:gd name="T30" fmla="*/ 1126 w 1232"/>
                <a:gd name="T31" fmla="*/ 272 h 1232"/>
                <a:gd name="T32" fmla="*/ 1030 w 1232"/>
                <a:gd name="T33" fmla="*/ 160 h 1232"/>
                <a:gd name="T34" fmla="*/ 910 w 1232"/>
                <a:gd name="T35" fmla="*/ 74 h 1232"/>
                <a:gd name="T36" fmla="*/ 770 w 1232"/>
                <a:gd name="T37" fmla="*/ 20 h 1232"/>
                <a:gd name="T38" fmla="*/ 616 w 1232"/>
                <a:gd name="T39" fmla="*/ 0 h 1232"/>
                <a:gd name="T40" fmla="*/ 492 w 1232"/>
                <a:gd name="T41" fmla="*/ 12 h 1232"/>
                <a:gd name="T42" fmla="*/ 350 w 1232"/>
                <a:gd name="T43" fmla="*/ 60 h 1232"/>
                <a:gd name="T44" fmla="*/ 224 w 1232"/>
                <a:gd name="T45" fmla="*/ 140 h 1232"/>
                <a:gd name="T46" fmla="*/ 122 w 1232"/>
                <a:gd name="T47" fmla="*/ 248 h 1232"/>
                <a:gd name="T48" fmla="*/ 48 w 1232"/>
                <a:gd name="T49" fmla="*/ 376 h 1232"/>
                <a:gd name="T50" fmla="*/ 8 w 1232"/>
                <a:gd name="T51" fmla="*/ 522 h 1232"/>
                <a:gd name="T52" fmla="*/ 80 w 1232"/>
                <a:gd name="T53" fmla="*/ 616 h 1232"/>
                <a:gd name="T54" fmla="*/ 90 w 1232"/>
                <a:gd name="T55" fmla="*/ 508 h 1232"/>
                <a:gd name="T56" fmla="*/ 132 w 1232"/>
                <a:gd name="T57" fmla="*/ 384 h 1232"/>
                <a:gd name="T58" fmla="*/ 202 w 1232"/>
                <a:gd name="T59" fmla="*/ 276 h 1232"/>
                <a:gd name="T60" fmla="*/ 296 w 1232"/>
                <a:gd name="T61" fmla="*/ 186 h 1232"/>
                <a:gd name="T62" fmla="*/ 408 w 1232"/>
                <a:gd name="T63" fmla="*/ 122 h 1232"/>
                <a:gd name="T64" fmla="*/ 534 w 1232"/>
                <a:gd name="T65" fmla="*/ 86 h 1232"/>
                <a:gd name="T66" fmla="*/ 644 w 1232"/>
                <a:gd name="T67" fmla="*/ 80 h 1232"/>
                <a:gd name="T68" fmla="*/ 776 w 1232"/>
                <a:gd name="T69" fmla="*/ 104 h 1232"/>
                <a:gd name="T70" fmla="*/ 894 w 1232"/>
                <a:gd name="T71" fmla="*/ 158 h 1232"/>
                <a:gd name="T72" fmla="*/ 994 w 1232"/>
                <a:gd name="T73" fmla="*/ 238 h 1232"/>
                <a:gd name="T74" fmla="*/ 1074 w 1232"/>
                <a:gd name="T75" fmla="*/ 338 h 1232"/>
                <a:gd name="T76" fmla="*/ 1128 w 1232"/>
                <a:gd name="T77" fmla="*/ 456 h 1232"/>
                <a:gd name="T78" fmla="*/ 1152 w 1232"/>
                <a:gd name="T79" fmla="*/ 588 h 1232"/>
                <a:gd name="T80" fmla="*/ 1146 w 1232"/>
                <a:gd name="T81" fmla="*/ 698 h 1232"/>
                <a:gd name="T82" fmla="*/ 1110 w 1232"/>
                <a:gd name="T83" fmla="*/ 824 h 1232"/>
                <a:gd name="T84" fmla="*/ 1046 w 1232"/>
                <a:gd name="T85" fmla="*/ 936 h 1232"/>
                <a:gd name="T86" fmla="*/ 956 w 1232"/>
                <a:gd name="T87" fmla="*/ 1030 h 1232"/>
                <a:gd name="T88" fmla="*/ 848 w 1232"/>
                <a:gd name="T89" fmla="*/ 1100 h 1232"/>
                <a:gd name="T90" fmla="*/ 724 w 1232"/>
                <a:gd name="T91" fmla="*/ 1142 h 1232"/>
                <a:gd name="T92" fmla="*/ 616 w 1232"/>
                <a:gd name="T93" fmla="*/ 1152 h 1232"/>
                <a:gd name="T94" fmla="*/ 482 w 1232"/>
                <a:gd name="T95" fmla="*/ 1136 h 1232"/>
                <a:gd name="T96" fmla="*/ 360 w 1232"/>
                <a:gd name="T97" fmla="*/ 1088 h 1232"/>
                <a:gd name="T98" fmla="*/ 256 w 1232"/>
                <a:gd name="T99" fmla="*/ 1012 h 1232"/>
                <a:gd name="T100" fmla="*/ 172 w 1232"/>
                <a:gd name="T101" fmla="*/ 916 h 1232"/>
                <a:gd name="T102" fmla="*/ 112 w 1232"/>
                <a:gd name="T103" fmla="*/ 800 h 1232"/>
                <a:gd name="T104" fmla="*/ 82 w 1232"/>
                <a:gd name="T105" fmla="*/ 670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2" h="1232">
                  <a:moveTo>
                    <a:pt x="0" y="616"/>
                  </a:moveTo>
                  <a:lnTo>
                    <a:pt x="0" y="616"/>
                  </a:lnTo>
                  <a:lnTo>
                    <a:pt x="0" y="648"/>
                  </a:lnTo>
                  <a:lnTo>
                    <a:pt x="4" y="678"/>
                  </a:lnTo>
                  <a:lnTo>
                    <a:pt x="8" y="710"/>
                  </a:lnTo>
                  <a:lnTo>
                    <a:pt x="12" y="740"/>
                  </a:lnTo>
                  <a:lnTo>
                    <a:pt x="20" y="770"/>
                  </a:lnTo>
                  <a:lnTo>
                    <a:pt x="28" y="798"/>
                  </a:lnTo>
                  <a:lnTo>
                    <a:pt x="38" y="828"/>
                  </a:lnTo>
                  <a:lnTo>
                    <a:pt x="48" y="856"/>
                  </a:lnTo>
                  <a:lnTo>
                    <a:pt x="60" y="882"/>
                  </a:lnTo>
                  <a:lnTo>
                    <a:pt x="74" y="910"/>
                  </a:lnTo>
                  <a:lnTo>
                    <a:pt x="90" y="936"/>
                  </a:lnTo>
                  <a:lnTo>
                    <a:pt x="106" y="960"/>
                  </a:lnTo>
                  <a:lnTo>
                    <a:pt x="122" y="984"/>
                  </a:lnTo>
                  <a:lnTo>
                    <a:pt x="140" y="1008"/>
                  </a:lnTo>
                  <a:lnTo>
                    <a:pt x="160" y="1030"/>
                  </a:lnTo>
                  <a:lnTo>
                    <a:pt x="180" y="1052"/>
                  </a:lnTo>
                  <a:lnTo>
                    <a:pt x="202" y="1072"/>
                  </a:lnTo>
                  <a:lnTo>
                    <a:pt x="224" y="1092"/>
                  </a:lnTo>
                  <a:lnTo>
                    <a:pt x="248" y="1110"/>
                  </a:lnTo>
                  <a:lnTo>
                    <a:pt x="272" y="1126"/>
                  </a:lnTo>
                  <a:lnTo>
                    <a:pt x="296" y="1142"/>
                  </a:lnTo>
                  <a:lnTo>
                    <a:pt x="322" y="1158"/>
                  </a:lnTo>
                  <a:lnTo>
                    <a:pt x="350" y="1172"/>
                  </a:lnTo>
                  <a:lnTo>
                    <a:pt x="376" y="1184"/>
                  </a:lnTo>
                  <a:lnTo>
                    <a:pt x="404" y="1194"/>
                  </a:lnTo>
                  <a:lnTo>
                    <a:pt x="434" y="1204"/>
                  </a:lnTo>
                  <a:lnTo>
                    <a:pt x="462" y="1212"/>
                  </a:lnTo>
                  <a:lnTo>
                    <a:pt x="492" y="1220"/>
                  </a:lnTo>
                  <a:lnTo>
                    <a:pt x="522" y="1224"/>
                  </a:lnTo>
                  <a:lnTo>
                    <a:pt x="554" y="1228"/>
                  </a:lnTo>
                  <a:lnTo>
                    <a:pt x="584" y="1232"/>
                  </a:lnTo>
                  <a:lnTo>
                    <a:pt x="616" y="1232"/>
                  </a:lnTo>
                  <a:lnTo>
                    <a:pt x="616" y="1232"/>
                  </a:lnTo>
                  <a:lnTo>
                    <a:pt x="648" y="1232"/>
                  </a:lnTo>
                  <a:lnTo>
                    <a:pt x="678" y="1228"/>
                  </a:lnTo>
                  <a:lnTo>
                    <a:pt x="710" y="1224"/>
                  </a:lnTo>
                  <a:lnTo>
                    <a:pt x="740" y="1220"/>
                  </a:lnTo>
                  <a:lnTo>
                    <a:pt x="770" y="1212"/>
                  </a:lnTo>
                  <a:lnTo>
                    <a:pt x="798" y="1204"/>
                  </a:lnTo>
                  <a:lnTo>
                    <a:pt x="828" y="1194"/>
                  </a:lnTo>
                  <a:lnTo>
                    <a:pt x="856" y="1184"/>
                  </a:lnTo>
                  <a:lnTo>
                    <a:pt x="882" y="1172"/>
                  </a:lnTo>
                  <a:lnTo>
                    <a:pt x="910" y="1158"/>
                  </a:lnTo>
                  <a:lnTo>
                    <a:pt x="936" y="1142"/>
                  </a:lnTo>
                  <a:lnTo>
                    <a:pt x="960" y="1126"/>
                  </a:lnTo>
                  <a:lnTo>
                    <a:pt x="984" y="1110"/>
                  </a:lnTo>
                  <a:lnTo>
                    <a:pt x="1008" y="1092"/>
                  </a:lnTo>
                  <a:lnTo>
                    <a:pt x="1030" y="1072"/>
                  </a:lnTo>
                  <a:lnTo>
                    <a:pt x="1052" y="1052"/>
                  </a:lnTo>
                  <a:lnTo>
                    <a:pt x="1072" y="1030"/>
                  </a:lnTo>
                  <a:lnTo>
                    <a:pt x="1092" y="1008"/>
                  </a:lnTo>
                  <a:lnTo>
                    <a:pt x="1110" y="984"/>
                  </a:lnTo>
                  <a:lnTo>
                    <a:pt x="1126" y="960"/>
                  </a:lnTo>
                  <a:lnTo>
                    <a:pt x="1142" y="936"/>
                  </a:lnTo>
                  <a:lnTo>
                    <a:pt x="1158" y="910"/>
                  </a:lnTo>
                  <a:lnTo>
                    <a:pt x="1172" y="882"/>
                  </a:lnTo>
                  <a:lnTo>
                    <a:pt x="1184" y="856"/>
                  </a:lnTo>
                  <a:lnTo>
                    <a:pt x="1194" y="828"/>
                  </a:lnTo>
                  <a:lnTo>
                    <a:pt x="1204" y="798"/>
                  </a:lnTo>
                  <a:lnTo>
                    <a:pt x="1212" y="770"/>
                  </a:lnTo>
                  <a:lnTo>
                    <a:pt x="1220" y="740"/>
                  </a:lnTo>
                  <a:lnTo>
                    <a:pt x="1224" y="710"/>
                  </a:lnTo>
                  <a:lnTo>
                    <a:pt x="1228" y="678"/>
                  </a:lnTo>
                  <a:lnTo>
                    <a:pt x="1232" y="648"/>
                  </a:lnTo>
                  <a:lnTo>
                    <a:pt x="1232" y="616"/>
                  </a:lnTo>
                  <a:lnTo>
                    <a:pt x="1232" y="616"/>
                  </a:lnTo>
                  <a:lnTo>
                    <a:pt x="1232" y="584"/>
                  </a:lnTo>
                  <a:lnTo>
                    <a:pt x="1228" y="554"/>
                  </a:lnTo>
                  <a:lnTo>
                    <a:pt x="1224" y="522"/>
                  </a:lnTo>
                  <a:lnTo>
                    <a:pt x="1220" y="492"/>
                  </a:lnTo>
                  <a:lnTo>
                    <a:pt x="1212" y="462"/>
                  </a:lnTo>
                  <a:lnTo>
                    <a:pt x="1204" y="434"/>
                  </a:lnTo>
                  <a:lnTo>
                    <a:pt x="1194" y="404"/>
                  </a:lnTo>
                  <a:lnTo>
                    <a:pt x="1184" y="376"/>
                  </a:lnTo>
                  <a:lnTo>
                    <a:pt x="1172" y="350"/>
                  </a:lnTo>
                  <a:lnTo>
                    <a:pt x="1158" y="322"/>
                  </a:lnTo>
                  <a:lnTo>
                    <a:pt x="1142" y="296"/>
                  </a:lnTo>
                  <a:lnTo>
                    <a:pt x="1126" y="272"/>
                  </a:lnTo>
                  <a:lnTo>
                    <a:pt x="1110" y="248"/>
                  </a:lnTo>
                  <a:lnTo>
                    <a:pt x="1092" y="224"/>
                  </a:lnTo>
                  <a:lnTo>
                    <a:pt x="1072" y="202"/>
                  </a:lnTo>
                  <a:lnTo>
                    <a:pt x="1052" y="180"/>
                  </a:lnTo>
                  <a:lnTo>
                    <a:pt x="1030" y="160"/>
                  </a:lnTo>
                  <a:lnTo>
                    <a:pt x="1008" y="140"/>
                  </a:lnTo>
                  <a:lnTo>
                    <a:pt x="984" y="122"/>
                  </a:lnTo>
                  <a:lnTo>
                    <a:pt x="960" y="106"/>
                  </a:lnTo>
                  <a:lnTo>
                    <a:pt x="936" y="90"/>
                  </a:lnTo>
                  <a:lnTo>
                    <a:pt x="910" y="74"/>
                  </a:lnTo>
                  <a:lnTo>
                    <a:pt x="882" y="60"/>
                  </a:lnTo>
                  <a:lnTo>
                    <a:pt x="856" y="48"/>
                  </a:lnTo>
                  <a:lnTo>
                    <a:pt x="828" y="38"/>
                  </a:lnTo>
                  <a:lnTo>
                    <a:pt x="798" y="28"/>
                  </a:lnTo>
                  <a:lnTo>
                    <a:pt x="770" y="20"/>
                  </a:lnTo>
                  <a:lnTo>
                    <a:pt x="740" y="12"/>
                  </a:lnTo>
                  <a:lnTo>
                    <a:pt x="710" y="8"/>
                  </a:lnTo>
                  <a:lnTo>
                    <a:pt x="678" y="4"/>
                  </a:lnTo>
                  <a:lnTo>
                    <a:pt x="648" y="0"/>
                  </a:lnTo>
                  <a:lnTo>
                    <a:pt x="616" y="0"/>
                  </a:lnTo>
                  <a:lnTo>
                    <a:pt x="616" y="0"/>
                  </a:lnTo>
                  <a:lnTo>
                    <a:pt x="584" y="0"/>
                  </a:lnTo>
                  <a:lnTo>
                    <a:pt x="554" y="4"/>
                  </a:lnTo>
                  <a:lnTo>
                    <a:pt x="522" y="8"/>
                  </a:lnTo>
                  <a:lnTo>
                    <a:pt x="492" y="12"/>
                  </a:lnTo>
                  <a:lnTo>
                    <a:pt x="462" y="20"/>
                  </a:lnTo>
                  <a:lnTo>
                    <a:pt x="434" y="28"/>
                  </a:lnTo>
                  <a:lnTo>
                    <a:pt x="404" y="38"/>
                  </a:lnTo>
                  <a:lnTo>
                    <a:pt x="376" y="48"/>
                  </a:lnTo>
                  <a:lnTo>
                    <a:pt x="350" y="60"/>
                  </a:lnTo>
                  <a:lnTo>
                    <a:pt x="322" y="74"/>
                  </a:lnTo>
                  <a:lnTo>
                    <a:pt x="296" y="90"/>
                  </a:lnTo>
                  <a:lnTo>
                    <a:pt x="272" y="106"/>
                  </a:lnTo>
                  <a:lnTo>
                    <a:pt x="248" y="122"/>
                  </a:lnTo>
                  <a:lnTo>
                    <a:pt x="224" y="140"/>
                  </a:lnTo>
                  <a:lnTo>
                    <a:pt x="202" y="160"/>
                  </a:lnTo>
                  <a:lnTo>
                    <a:pt x="180" y="180"/>
                  </a:lnTo>
                  <a:lnTo>
                    <a:pt x="160" y="202"/>
                  </a:lnTo>
                  <a:lnTo>
                    <a:pt x="140" y="224"/>
                  </a:lnTo>
                  <a:lnTo>
                    <a:pt x="122" y="248"/>
                  </a:lnTo>
                  <a:lnTo>
                    <a:pt x="106" y="272"/>
                  </a:lnTo>
                  <a:lnTo>
                    <a:pt x="90" y="296"/>
                  </a:lnTo>
                  <a:lnTo>
                    <a:pt x="74" y="322"/>
                  </a:lnTo>
                  <a:lnTo>
                    <a:pt x="60" y="350"/>
                  </a:lnTo>
                  <a:lnTo>
                    <a:pt x="48" y="376"/>
                  </a:lnTo>
                  <a:lnTo>
                    <a:pt x="38" y="404"/>
                  </a:lnTo>
                  <a:lnTo>
                    <a:pt x="28" y="434"/>
                  </a:lnTo>
                  <a:lnTo>
                    <a:pt x="20" y="462"/>
                  </a:lnTo>
                  <a:lnTo>
                    <a:pt x="12" y="492"/>
                  </a:lnTo>
                  <a:lnTo>
                    <a:pt x="8" y="522"/>
                  </a:lnTo>
                  <a:lnTo>
                    <a:pt x="4" y="554"/>
                  </a:lnTo>
                  <a:lnTo>
                    <a:pt x="0" y="584"/>
                  </a:lnTo>
                  <a:lnTo>
                    <a:pt x="0" y="616"/>
                  </a:lnTo>
                  <a:lnTo>
                    <a:pt x="0" y="616"/>
                  </a:lnTo>
                  <a:close/>
                  <a:moveTo>
                    <a:pt x="80" y="616"/>
                  </a:moveTo>
                  <a:lnTo>
                    <a:pt x="80" y="616"/>
                  </a:lnTo>
                  <a:lnTo>
                    <a:pt x="80" y="588"/>
                  </a:lnTo>
                  <a:lnTo>
                    <a:pt x="82" y="562"/>
                  </a:lnTo>
                  <a:lnTo>
                    <a:pt x="86" y="534"/>
                  </a:lnTo>
                  <a:lnTo>
                    <a:pt x="90" y="508"/>
                  </a:lnTo>
                  <a:lnTo>
                    <a:pt x="96" y="482"/>
                  </a:lnTo>
                  <a:lnTo>
                    <a:pt x="104" y="456"/>
                  </a:lnTo>
                  <a:lnTo>
                    <a:pt x="112" y="432"/>
                  </a:lnTo>
                  <a:lnTo>
                    <a:pt x="122" y="408"/>
                  </a:lnTo>
                  <a:lnTo>
                    <a:pt x="132" y="384"/>
                  </a:lnTo>
                  <a:lnTo>
                    <a:pt x="144" y="360"/>
                  </a:lnTo>
                  <a:lnTo>
                    <a:pt x="158" y="338"/>
                  </a:lnTo>
                  <a:lnTo>
                    <a:pt x="172" y="316"/>
                  </a:lnTo>
                  <a:lnTo>
                    <a:pt x="186" y="296"/>
                  </a:lnTo>
                  <a:lnTo>
                    <a:pt x="202" y="276"/>
                  </a:lnTo>
                  <a:lnTo>
                    <a:pt x="220" y="256"/>
                  </a:lnTo>
                  <a:lnTo>
                    <a:pt x="238" y="238"/>
                  </a:lnTo>
                  <a:lnTo>
                    <a:pt x="256" y="220"/>
                  </a:lnTo>
                  <a:lnTo>
                    <a:pt x="276" y="202"/>
                  </a:lnTo>
                  <a:lnTo>
                    <a:pt x="296" y="186"/>
                  </a:lnTo>
                  <a:lnTo>
                    <a:pt x="316" y="172"/>
                  </a:lnTo>
                  <a:lnTo>
                    <a:pt x="338" y="158"/>
                  </a:lnTo>
                  <a:lnTo>
                    <a:pt x="360" y="144"/>
                  </a:lnTo>
                  <a:lnTo>
                    <a:pt x="384" y="132"/>
                  </a:lnTo>
                  <a:lnTo>
                    <a:pt x="408" y="122"/>
                  </a:lnTo>
                  <a:lnTo>
                    <a:pt x="432" y="112"/>
                  </a:lnTo>
                  <a:lnTo>
                    <a:pt x="456" y="104"/>
                  </a:lnTo>
                  <a:lnTo>
                    <a:pt x="482" y="96"/>
                  </a:lnTo>
                  <a:lnTo>
                    <a:pt x="508" y="90"/>
                  </a:lnTo>
                  <a:lnTo>
                    <a:pt x="534" y="86"/>
                  </a:lnTo>
                  <a:lnTo>
                    <a:pt x="562" y="82"/>
                  </a:lnTo>
                  <a:lnTo>
                    <a:pt x="588" y="80"/>
                  </a:lnTo>
                  <a:lnTo>
                    <a:pt x="616" y="80"/>
                  </a:lnTo>
                  <a:lnTo>
                    <a:pt x="616" y="80"/>
                  </a:lnTo>
                  <a:lnTo>
                    <a:pt x="644" y="80"/>
                  </a:lnTo>
                  <a:lnTo>
                    <a:pt x="670" y="82"/>
                  </a:lnTo>
                  <a:lnTo>
                    <a:pt x="698" y="86"/>
                  </a:lnTo>
                  <a:lnTo>
                    <a:pt x="724" y="90"/>
                  </a:lnTo>
                  <a:lnTo>
                    <a:pt x="750" y="96"/>
                  </a:lnTo>
                  <a:lnTo>
                    <a:pt x="776" y="104"/>
                  </a:lnTo>
                  <a:lnTo>
                    <a:pt x="800" y="112"/>
                  </a:lnTo>
                  <a:lnTo>
                    <a:pt x="824" y="122"/>
                  </a:lnTo>
                  <a:lnTo>
                    <a:pt x="848" y="132"/>
                  </a:lnTo>
                  <a:lnTo>
                    <a:pt x="872" y="144"/>
                  </a:lnTo>
                  <a:lnTo>
                    <a:pt x="894" y="158"/>
                  </a:lnTo>
                  <a:lnTo>
                    <a:pt x="916" y="172"/>
                  </a:lnTo>
                  <a:lnTo>
                    <a:pt x="936" y="186"/>
                  </a:lnTo>
                  <a:lnTo>
                    <a:pt x="956" y="202"/>
                  </a:lnTo>
                  <a:lnTo>
                    <a:pt x="976" y="220"/>
                  </a:lnTo>
                  <a:lnTo>
                    <a:pt x="994" y="238"/>
                  </a:lnTo>
                  <a:lnTo>
                    <a:pt x="1012" y="256"/>
                  </a:lnTo>
                  <a:lnTo>
                    <a:pt x="1030" y="276"/>
                  </a:lnTo>
                  <a:lnTo>
                    <a:pt x="1046" y="296"/>
                  </a:lnTo>
                  <a:lnTo>
                    <a:pt x="1060" y="316"/>
                  </a:lnTo>
                  <a:lnTo>
                    <a:pt x="1074" y="338"/>
                  </a:lnTo>
                  <a:lnTo>
                    <a:pt x="1088" y="360"/>
                  </a:lnTo>
                  <a:lnTo>
                    <a:pt x="1100" y="384"/>
                  </a:lnTo>
                  <a:lnTo>
                    <a:pt x="1110" y="408"/>
                  </a:lnTo>
                  <a:lnTo>
                    <a:pt x="1120" y="432"/>
                  </a:lnTo>
                  <a:lnTo>
                    <a:pt x="1128" y="456"/>
                  </a:lnTo>
                  <a:lnTo>
                    <a:pt x="1136" y="482"/>
                  </a:lnTo>
                  <a:lnTo>
                    <a:pt x="1142" y="508"/>
                  </a:lnTo>
                  <a:lnTo>
                    <a:pt x="1146" y="534"/>
                  </a:lnTo>
                  <a:lnTo>
                    <a:pt x="1150" y="562"/>
                  </a:lnTo>
                  <a:lnTo>
                    <a:pt x="1152" y="588"/>
                  </a:lnTo>
                  <a:lnTo>
                    <a:pt x="1152" y="616"/>
                  </a:lnTo>
                  <a:lnTo>
                    <a:pt x="1152" y="616"/>
                  </a:lnTo>
                  <a:lnTo>
                    <a:pt x="1152" y="644"/>
                  </a:lnTo>
                  <a:lnTo>
                    <a:pt x="1150" y="670"/>
                  </a:lnTo>
                  <a:lnTo>
                    <a:pt x="1146" y="698"/>
                  </a:lnTo>
                  <a:lnTo>
                    <a:pt x="1142" y="724"/>
                  </a:lnTo>
                  <a:lnTo>
                    <a:pt x="1136" y="750"/>
                  </a:lnTo>
                  <a:lnTo>
                    <a:pt x="1128" y="776"/>
                  </a:lnTo>
                  <a:lnTo>
                    <a:pt x="1120" y="800"/>
                  </a:lnTo>
                  <a:lnTo>
                    <a:pt x="1110" y="824"/>
                  </a:lnTo>
                  <a:lnTo>
                    <a:pt x="1100" y="848"/>
                  </a:lnTo>
                  <a:lnTo>
                    <a:pt x="1088" y="872"/>
                  </a:lnTo>
                  <a:lnTo>
                    <a:pt x="1074" y="894"/>
                  </a:lnTo>
                  <a:lnTo>
                    <a:pt x="1060" y="916"/>
                  </a:lnTo>
                  <a:lnTo>
                    <a:pt x="1046" y="936"/>
                  </a:lnTo>
                  <a:lnTo>
                    <a:pt x="1030" y="956"/>
                  </a:lnTo>
                  <a:lnTo>
                    <a:pt x="1012" y="976"/>
                  </a:lnTo>
                  <a:lnTo>
                    <a:pt x="994" y="994"/>
                  </a:lnTo>
                  <a:lnTo>
                    <a:pt x="976" y="1012"/>
                  </a:lnTo>
                  <a:lnTo>
                    <a:pt x="956" y="1030"/>
                  </a:lnTo>
                  <a:lnTo>
                    <a:pt x="936" y="1046"/>
                  </a:lnTo>
                  <a:lnTo>
                    <a:pt x="916" y="1060"/>
                  </a:lnTo>
                  <a:lnTo>
                    <a:pt x="894" y="1074"/>
                  </a:lnTo>
                  <a:lnTo>
                    <a:pt x="872" y="1088"/>
                  </a:lnTo>
                  <a:lnTo>
                    <a:pt x="848" y="1100"/>
                  </a:lnTo>
                  <a:lnTo>
                    <a:pt x="824" y="1110"/>
                  </a:lnTo>
                  <a:lnTo>
                    <a:pt x="800" y="1120"/>
                  </a:lnTo>
                  <a:lnTo>
                    <a:pt x="776" y="1128"/>
                  </a:lnTo>
                  <a:lnTo>
                    <a:pt x="750" y="1136"/>
                  </a:lnTo>
                  <a:lnTo>
                    <a:pt x="724" y="1142"/>
                  </a:lnTo>
                  <a:lnTo>
                    <a:pt x="698" y="1146"/>
                  </a:lnTo>
                  <a:lnTo>
                    <a:pt x="670" y="1150"/>
                  </a:lnTo>
                  <a:lnTo>
                    <a:pt x="644" y="1152"/>
                  </a:lnTo>
                  <a:lnTo>
                    <a:pt x="616" y="1152"/>
                  </a:lnTo>
                  <a:lnTo>
                    <a:pt x="616" y="1152"/>
                  </a:lnTo>
                  <a:lnTo>
                    <a:pt x="588" y="1152"/>
                  </a:lnTo>
                  <a:lnTo>
                    <a:pt x="562" y="1150"/>
                  </a:lnTo>
                  <a:lnTo>
                    <a:pt x="534" y="1146"/>
                  </a:lnTo>
                  <a:lnTo>
                    <a:pt x="508" y="1142"/>
                  </a:lnTo>
                  <a:lnTo>
                    <a:pt x="482" y="1136"/>
                  </a:lnTo>
                  <a:lnTo>
                    <a:pt x="456" y="1128"/>
                  </a:lnTo>
                  <a:lnTo>
                    <a:pt x="432" y="1120"/>
                  </a:lnTo>
                  <a:lnTo>
                    <a:pt x="408" y="1110"/>
                  </a:lnTo>
                  <a:lnTo>
                    <a:pt x="384" y="1100"/>
                  </a:lnTo>
                  <a:lnTo>
                    <a:pt x="360" y="1088"/>
                  </a:lnTo>
                  <a:lnTo>
                    <a:pt x="338" y="1074"/>
                  </a:lnTo>
                  <a:lnTo>
                    <a:pt x="316" y="1060"/>
                  </a:lnTo>
                  <a:lnTo>
                    <a:pt x="296" y="1046"/>
                  </a:lnTo>
                  <a:lnTo>
                    <a:pt x="276" y="1030"/>
                  </a:lnTo>
                  <a:lnTo>
                    <a:pt x="256" y="1012"/>
                  </a:lnTo>
                  <a:lnTo>
                    <a:pt x="238" y="994"/>
                  </a:lnTo>
                  <a:lnTo>
                    <a:pt x="220" y="976"/>
                  </a:lnTo>
                  <a:lnTo>
                    <a:pt x="202" y="956"/>
                  </a:lnTo>
                  <a:lnTo>
                    <a:pt x="186" y="936"/>
                  </a:lnTo>
                  <a:lnTo>
                    <a:pt x="172" y="916"/>
                  </a:lnTo>
                  <a:lnTo>
                    <a:pt x="158" y="894"/>
                  </a:lnTo>
                  <a:lnTo>
                    <a:pt x="144" y="872"/>
                  </a:lnTo>
                  <a:lnTo>
                    <a:pt x="132" y="848"/>
                  </a:lnTo>
                  <a:lnTo>
                    <a:pt x="122" y="824"/>
                  </a:lnTo>
                  <a:lnTo>
                    <a:pt x="112" y="800"/>
                  </a:lnTo>
                  <a:lnTo>
                    <a:pt x="104" y="776"/>
                  </a:lnTo>
                  <a:lnTo>
                    <a:pt x="96" y="750"/>
                  </a:lnTo>
                  <a:lnTo>
                    <a:pt x="90" y="724"/>
                  </a:lnTo>
                  <a:lnTo>
                    <a:pt x="86" y="698"/>
                  </a:lnTo>
                  <a:lnTo>
                    <a:pt x="82" y="670"/>
                  </a:lnTo>
                  <a:lnTo>
                    <a:pt x="80" y="644"/>
                  </a:lnTo>
                  <a:lnTo>
                    <a:pt x="80" y="616"/>
                  </a:lnTo>
                  <a:lnTo>
                    <a:pt x="80" y="616"/>
                  </a:lnTo>
                  <a:close/>
                </a:path>
              </a:pathLst>
            </a:custGeom>
            <a:solidFill>
              <a:srgbClr val="FFFFFF">
                <a:alpha val="5000"/>
              </a:srgbClr>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defTabSz="1096784">
                <a:defRPr/>
              </a:pPr>
              <a:endParaRPr lang="zh-CN" altLang="en-US" sz="2200" kern="0">
                <a:solidFill>
                  <a:sysClr val="windowText" lastClr="000000"/>
                </a:solidFill>
              </a:endParaRPr>
            </a:p>
          </p:txBody>
        </p:sp>
      </p:grpSp>
      <p:sp>
        <p:nvSpPr>
          <p:cNvPr id="10" name="AutoShape 58"/>
          <p:cNvSpPr>
            <a:spLocks noChangeArrowheads="1"/>
          </p:cNvSpPr>
          <p:nvPr/>
        </p:nvSpPr>
        <p:spPr bwMode="auto">
          <a:xfrm>
            <a:off x="-5026" y="3220515"/>
            <a:ext cx="5252701" cy="825733"/>
          </a:xfrm>
          <a:prstGeom prst="homePlate">
            <a:avLst>
              <a:gd name="adj" fmla="val 43942"/>
            </a:avLst>
          </a:prstGeom>
          <a:solidFill>
            <a:srgbClr val="C00000"/>
          </a:solidFill>
          <a:ln>
            <a:noFill/>
          </a:ln>
          <a:effectLst>
            <a:outerShdw blurRad="444500" dist="254000" dir="8100000" algn="tr"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11" name="Text Box 59"/>
          <p:cNvSpPr txBox="1">
            <a:spLocks noChangeArrowheads="1"/>
          </p:cNvSpPr>
          <p:nvPr/>
        </p:nvSpPr>
        <p:spPr bwMode="auto">
          <a:xfrm>
            <a:off x="117435" y="3434236"/>
            <a:ext cx="4760905" cy="373053"/>
          </a:xfrm>
          <a:prstGeom prst="rect">
            <a:avLst/>
          </a:prstGeom>
          <a:solidFill>
            <a:srgbClr val="C00000"/>
          </a:solidFill>
          <a:ln>
            <a:noFill/>
          </a:ln>
          <a:effectLst>
            <a:outerShdw blurRad="444500" dist="254000" dir="8100000" algn="tr"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b="1" dirty="0" smtClean="0">
                <a:effectLst>
                  <a:outerShdw blurRad="38100" dist="38100" dir="2700000" algn="tl">
                    <a:srgbClr val="000000">
                      <a:alpha val="43137"/>
                    </a:srgbClr>
                  </a:outerShdw>
                </a:effectLst>
              </a:rPr>
              <a:t>习近平精准扶贫思想的哲学基础</a:t>
            </a:r>
            <a:endParaRPr lang="zh-CN" altLang="en-US" sz="2400" b="1" dirty="0">
              <a:effectLst>
                <a:outerShdw blurRad="38100" dist="38100" dir="2700000" algn="tl">
                  <a:srgbClr val="000000">
                    <a:alpha val="43137"/>
                  </a:srgbClr>
                </a:outerShdw>
              </a:effectLst>
            </a:endParaRPr>
          </a:p>
        </p:txBody>
      </p:sp>
      <p:sp>
        <p:nvSpPr>
          <p:cNvPr id="12" name="Oval 60"/>
          <p:cNvSpPr>
            <a:spLocks noChangeArrowheads="1"/>
          </p:cNvSpPr>
          <p:nvPr/>
        </p:nvSpPr>
        <p:spPr bwMode="auto">
          <a:xfrm>
            <a:off x="5638302" y="2611776"/>
            <a:ext cx="2060435" cy="2060363"/>
          </a:xfrm>
          <a:prstGeom prst="ellipse">
            <a:avLst/>
          </a:prstGeom>
          <a:solidFill>
            <a:srgbClr val="C00000"/>
          </a:solidFill>
          <a:ln>
            <a:noFill/>
          </a:ln>
          <a:effectLst>
            <a:outerShdw blurRad="444500" dist="254000" dir="8100000" algn="tr"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13" name="Text Box 64"/>
          <p:cNvSpPr txBox="1">
            <a:spLocks noChangeArrowheads="1"/>
          </p:cNvSpPr>
          <p:nvPr/>
        </p:nvSpPr>
        <p:spPr bwMode="auto">
          <a:xfrm>
            <a:off x="6193085" y="3189697"/>
            <a:ext cx="966474" cy="913826"/>
          </a:xfrm>
          <a:prstGeom prst="rect">
            <a:avLst/>
          </a:prstGeom>
          <a:solidFill>
            <a:srgbClr val="C00000"/>
          </a:solidFill>
          <a:ln>
            <a:noFill/>
          </a:ln>
          <a:effectLst>
            <a:outerShdw blurRad="444500" dist="254000" dir="8100000" algn="tr"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b="1" dirty="0" smtClean="0">
                <a:effectLst>
                  <a:outerShdw blurRad="38100" dist="38100" dir="2700000" algn="tl">
                    <a:srgbClr val="000000">
                      <a:alpha val="43137"/>
                    </a:srgbClr>
                  </a:outerShdw>
                </a:effectLst>
              </a:rPr>
              <a:t>哲学基础</a:t>
            </a:r>
            <a:endParaRPr lang="en-US" altLang="ko-KR" sz="2400" b="1" dirty="0">
              <a:effectLst>
                <a:outerShdw blurRad="38100" dist="38100" dir="2700000" algn="tl">
                  <a:srgbClr val="000000">
                    <a:alpha val="43137"/>
                  </a:srgbClr>
                </a:outerShdw>
              </a:effectLst>
            </a:endParaRPr>
          </a:p>
        </p:txBody>
      </p:sp>
      <p:grpSp>
        <p:nvGrpSpPr>
          <p:cNvPr id="3" name="组合 13"/>
          <p:cNvGrpSpPr/>
          <p:nvPr/>
        </p:nvGrpSpPr>
        <p:grpSpPr>
          <a:xfrm>
            <a:off x="307820" y="1173473"/>
            <a:ext cx="4625281" cy="1830050"/>
            <a:chOff x="1085875" y="1231368"/>
            <a:chExt cx="3399093" cy="1210514"/>
          </a:xfrm>
        </p:grpSpPr>
        <p:sp>
          <p:nvSpPr>
            <p:cNvPr id="15" name="AutoShape 71"/>
            <p:cNvSpPr>
              <a:spLocks noChangeArrowheads="1"/>
            </p:cNvSpPr>
            <p:nvPr/>
          </p:nvSpPr>
          <p:spPr bwMode="auto">
            <a:xfrm>
              <a:off x="1085875" y="1231368"/>
              <a:ext cx="3399093" cy="1210514"/>
            </a:xfrm>
            <a:prstGeom prst="roundRect">
              <a:avLst>
                <a:gd name="adj" fmla="val 5528"/>
              </a:avLst>
            </a:prstGeom>
            <a:solidFill>
              <a:srgbClr val="FFFFFF">
                <a:alpha val="10001"/>
              </a:srgbClr>
            </a:solidFill>
            <a:ln w="19050" cap="rnd" algn="ctr">
              <a:solidFill>
                <a:schemeClr val="tx2">
                  <a:lumMod val="75000"/>
                </a:schemeClr>
              </a:solidFill>
              <a:prstDash val="sysDot"/>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1096784">
                <a:defRPr/>
              </a:pPr>
              <a:endParaRPr lang="zh-CN" altLang="en-US" sz="2200" kern="0">
                <a:solidFill>
                  <a:sysClr val="windowText" lastClr="000000"/>
                </a:solidFill>
              </a:endParaRPr>
            </a:p>
          </p:txBody>
        </p:sp>
        <p:sp>
          <p:nvSpPr>
            <p:cNvPr id="16" name="Text Box 72"/>
            <p:cNvSpPr txBox="1">
              <a:spLocks noChangeArrowheads="1"/>
            </p:cNvSpPr>
            <p:nvPr/>
          </p:nvSpPr>
          <p:spPr bwMode="auto">
            <a:xfrm>
              <a:off x="1115616" y="1324675"/>
              <a:ext cx="3255559" cy="916126"/>
            </a:xfrm>
            <a:prstGeom prst="rect">
              <a:avLst/>
            </a:prstGeom>
            <a:noFill/>
            <a:ln>
              <a:noFill/>
            </a:ln>
            <a:effectLst/>
            <a:extLst>
              <a:ext uri="{909E8E84-426E-40DD-AFC4-6F175D3DCCD1}">
                <a14:hiddenFill xmlns:a14="http://schemas.microsoft.com/office/drawing/2010/main" xmlns="">
                  <a:solidFill>
                    <a:srgbClr val="C80000"/>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defTabSz="1096784">
                <a:defRPr/>
              </a:pPr>
              <a:endParaRPr lang="en-US" altLang="zh-CN" sz="1200" kern="0" spc="71" dirty="0">
                <a:ln w="11430"/>
                <a:solidFill>
                  <a:sysClr val="windowText" lastClr="000000"/>
                </a:solidFill>
                <a:latin typeface="微软雅黑" pitchFamily="34" charset="-122"/>
                <a:ea typeface="微软雅黑" pitchFamily="34" charset="-122"/>
              </a:endParaRPr>
            </a:p>
            <a:p>
              <a:pPr defTabSz="1096784">
                <a:defRPr/>
              </a:pPr>
              <a:r>
                <a:rPr lang="zh-CN" altLang="en-US" sz="1800" dirty="0" smtClean="0">
                  <a:latin typeface="微软雅黑" pitchFamily="34" charset="-122"/>
                  <a:ea typeface="微软雅黑" pitchFamily="34" charset="-122"/>
                </a:rPr>
                <a:t>习近平同志记指出，发展是甩掉贫困帽子的总办法，贫困地区要从实际出发，因地制宜，把种什么、养什么、从那里增收想明白，帮助乡亲们寻找脱贫致富的好路子。</a:t>
              </a:r>
              <a:endParaRPr lang="en-US" altLang="ko-KR" sz="1800" kern="0" dirty="0">
                <a:solidFill>
                  <a:sysClr val="windowText" lastClr="000000"/>
                </a:solidFill>
                <a:latin typeface="Arial" charset="0"/>
              </a:endParaRPr>
            </a:p>
          </p:txBody>
        </p:sp>
      </p:grpSp>
      <p:sp>
        <p:nvSpPr>
          <p:cNvPr id="17" name="Arc 75"/>
          <p:cNvSpPr>
            <a:spLocks/>
          </p:cNvSpPr>
          <p:nvPr/>
        </p:nvSpPr>
        <p:spPr bwMode="auto">
          <a:xfrm>
            <a:off x="6559556" y="1828295"/>
            <a:ext cx="1686948" cy="3656261"/>
          </a:xfrm>
          <a:custGeom>
            <a:avLst/>
            <a:gdLst>
              <a:gd name="G0" fmla="+- 0 0 0"/>
              <a:gd name="G1" fmla="+- 21600 0 0"/>
              <a:gd name="G2" fmla="+- 21600 0 0"/>
              <a:gd name="T0" fmla="*/ 0 w 21600"/>
              <a:gd name="T1" fmla="*/ 0 h 43200"/>
              <a:gd name="T2" fmla="*/ 102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489"/>
                  <a:pt x="11991" y="43143"/>
                  <a:pt x="101" y="43199"/>
                </a:cubicBezTo>
              </a:path>
              <a:path w="21600" h="43200" stroke="0" extrusionOk="0">
                <a:moveTo>
                  <a:pt x="-1" y="0"/>
                </a:moveTo>
                <a:cubicBezTo>
                  <a:pt x="11929" y="0"/>
                  <a:pt x="21600" y="9670"/>
                  <a:pt x="21600" y="21600"/>
                </a:cubicBezTo>
                <a:cubicBezTo>
                  <a:pt x="21600" y="33489"/>
                  <a:pt x="11991" y="43143"/>
                  <a:pt x="101" y="43199"/>
                </a:cubicBezTo>
                <a:lnTo>
                  <a:pt x="0" y="21600"/>
                </a:lnTo>
                <a:close/>
              </a:path>
            </a:pathLst>
          </a:custGeom>
          <a:noFill/>
          <a:ln w="25400" cap="rnd">
            <a:solidFill>
              <a:schemeClr val="accent6">
                <a:lumMod val="50000"/>
              </a:schemeClr>
            </a:solidFill>
            <a:prstDash val="sysDot"/>
            <a:round/>
            <a:headEnd/>
            <a:tailEnd/>
          </a:ln>
          <a:effectLst/>
          <a:extLst>
            <a:ext uri="{909E8E84-426E-40DD-AFC4-6F175D3DCCD1}">
              <a14:hiddenFill xmlns:a14="http://schemas.microsoft.com/office/drawing/2010/main" xmlns="">
                <a:solidFill>
                  <a:srgbClr val="C800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9290" tIns="64645" rIns="129290" bIns="64645" anchor="ctr"/>
          <a:lstStyle/>
          <a:p>
            <a:pPr defTabSz="1096784">
              <a:defRPr/>
            </a:pPr>
            <a:endParaRPr lang="zh-CN" altLang="en-US" sz="2200" kern="0">
              <a:solidFill>
                <a:srgbClr val="000000"/>
              </a:solidFill>
            </a:endParaRPr>
          </a:p>
        </p:txBody>
      </p:sp>
      <p:grpSp>
        <p:nvGrpSpPr>
          <p:cNvPr id="4" name="组合 18"/>
          <p:cNvGrpSpPr/>
          <p:nvPr/>
        </p:nvGrpSpPr>
        <p:grpSpPr>
          <a:xfrm>
            <a:off x="6506796" y="1379605"/>
            <a:ext cx="2926650" cy="825733"/>
            <a:chOff x="5641469" y="1367720"/>
            <a:chExt cx="1917121" cy="546192"/>
          </a:xfrm>
          <a:solidFill>
            <a:srgbClr val="FFC000"/>
          </a:solidFill>
        </p:grpSpPr>
        <p:sp>
          <p:nvSpPr>
            <p:cNvPr id="20" name="AutoShape 65"/>
            <p:cNvSpPr>
              <a:spLocks noChangeArrowheads="1"/>
            </p:cNvSpPr>
            <p:nvPr/>
          </p:nvSpPr>
          <p:spPr bwMode="auto">
            <a:xfrm rot="10800000">
              <a:off x="5641469" y="1367720"/>
              <a:ext cx="1917121" cy="546192"/>
            </a:xfrm>
            <a:prstGeom prst="homePlate">
              <a:avLst>
                <a:gd name="adj" fmla="val 43731"/>
              </a:avLst>
            </a:prstGeom>
            <a:solidFill>
              <a:srgbClr val="FCA304"/>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1096784">
                <a:defRPr/>
              </a:pPr>
              <a:endParaRPr lang="zh-CN" altLang="en-US" sz="2200" kern="0">
                <a:solidFill>
                  <a:srgbClr val="000000"/>
                </a:solidFill>
              </a:endParaRPr>
            </a:p>
          </p:txBody>
        </p:sp>
        <p:sp>
          <p:nvSpPr>
            <p:cNvPr id="21" name="Text Box 66"/>
            <p:cNvSpPr txBox="1">
              <a:spLocks noChangeArrowheads="1"/>
            </p:cNvSpPr>
            <p:nvPr/>
          </p:nvSpPr>
          <p:spPr bwMode="auto">
            <a:xfrm>
              <a:off x="5761302" y="1513626"/>
              <a:ext cx="1797288" cy="264658"/>
            </a:xfrm>
            <a:prstGeom prst="rect">
              <a:avLst/>
            </a:prstGeom>
            <a:solidFill>
              <a:srgbClr val="FCA304"/>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sz="20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实事求是和从实际出发</a:t>
              </a:r>
              <a:endParaRPr lang="zh-CN" altLang="en-US" sz="20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5" name="组合 21"/>
          <p:cNvGrpSpPr/>
          <p:nvPr/>
        </p:nvGrpSpPr>
        <p:grpSpPr>
          <a:xfrm>
            <a:off x="307820" y="4309065"/>
            <a:ext cx="4625281" cy="1830050"/>
            <a:chOff x="1085875" y="1231368"/>
            <a:chExt cx="3399093" cy="1210514"/>
          </a:xfrm>
        </p:grpSpPr>
        <p:sp>
          <p:nvSpPr>
            <p:cNvPr id="23" name="AutoShape 71"/>
            <p:cNvSpPr>
              <a:spLocks noChangeArrowheads="1"/>
            </p:cNvSpPr>
            <p:nvPr/>
          </p:nvSpPr>
          <p:spPr bwMode="auto">
            <a:xfrm>
              <a:off x="1085875" y="1231368"/>
              <a:ext cx="3399093" cy="1210514"/>
            </a:xfrm>
            <a:prstGeom prst="roundRect">
              <a:avLst>
                <a:gd name="adj" fmla="val 5528"/>
              </a:avLst>
            </a:prstGeom>
            <a:solidFill>
              <a:srgbClr val="FFFFFF">
                <a:alpha val="10001"/>
              </a:srgbClr>
            </a:solidFill>
            <a:ln w="19050" cap="rnd" algn="ctr">
              <a:solidFill>
                <a:schemeClr val="tx2">
                  <a:lumMod val="75000"/>
                </a:schemeClr>
              </a:solidFill>
              <a:prstDash val="sysDot"/>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1096784">
                <a:defRPr/>
              </a:pPr>
              <a:endParaRPr lang="zh-CN" altLang="en-US" sz="2200" kern="0">
                <a:solidFill>
                  <a:sysClr val="windowText" lastClr="000000"/>
                </a:solidFill>
              </a:endParaRPr>
            </a:p>
          </p:txBody>
        </p:sp>
        <p:sp>
          <p:nvSpPr>
            <p:cNvPr id="24" name="Text Box 72"/>
            <p:cNvSpPr txBox="1">
              <a:spLocks noChangeArrowheads="1"/>
            </p:cNvSpPr>
            <p:nvPr/>
          </p:nvSpPr>
          <p:spPr bwMode="auto">
            <a:xfrm>
              <a:off x="1115616" y="1324675"/>
              <a:ext cx="3255559" cy="732900"/>
            </a:xfrm>
            <a:prstGeom prst="rect">
              <a:avLst/>
            </a:prstGeom>
            <a:noFill/>
            <a:ln>
              <a:noFill/>
            </a:ln>
            <a:effectLst/>
            <a:extLst>
              <a:ext uri="{909E8E84-426E-40DD-AFC4-6F175D3DCCD1}">
                <a14:hiddenFill xmlns:a14="http://schemas.microsoft.com/office/drawing/2010/main" xmlns="">
                  <a:solidFill>
                    <a:srgbClr val="C80000"/>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defTabSz="1096784">
                <a:defRPr/>
              </a:pPr>
              <a:endParaRPr lang="en-US" altLang="zh-CN" sz="1200" kern="0" spc="71" dirty="0">
                <a:ln w="11430"/>
                <a:solidFill>
                  <a:sysClr val="windowText" lastClr="000000"/>
                </a:solidFill>
                <a:latin typeface="微软雅黑" pitchFamily="34" charset="-122"/>
                <a:ea typeface="微软雅黑" pitchFamily="34" charset="-122"/>
              </a:endParaRPr>
            </a:p>
            <a:p>
              <a:pPr defTabSz="1096784">
                <a:defRPr/>
              </a:pPr>
              <a:r>
                <a:rPr lang="zh-CN" altLang="en-US" sz="1800" dirty="0" smtClean="0">
                  <a:latin typeface="微软雅黑" pitchFamily="34" charset="-122"/>
                  <a:ea typeface="微软雅黑" pitchFamily="34" charset="-122"/>
                </a:rPr>
                <a:t>习近平同志指出，抓扶贫开发，既要整体联动、有共性的要求和措施，又要突出重点、加强对特困村和特困户的帮扶。</a:t>
              </a:r>
              <a:endParaRPr lang="en-US" altLang="ko-KR" sz="1800" kern="0" dirty="0">
                <a:solidFill>
                  <a:sysClr val="windowText" lastClr="000000"/>
                </a:solidFill>
                <a:latin typeface="Arial" charset="0"/>
              </a:endParaRPr>
            </a:p>
          </p:txBody>
        </p:sp>
      </p:grpSp>
      <p:grpSp>
        <p:nvGrpSpPr>
          <p:cNvPr id="14" name="组合 26"/>
          <p:cNvGrpSpPr/>
          <p:nvPr/>
        </p:nvGrpSpPr>
        <p:grpSpPr>
          <a:xfrm>
            <a:off x="7986617" y="3205744"/>
            <a:ext cx="2736812" cy="825733"/>
            <a:chOff x="5641468" y="1367720"/>
            <a:chExt cx="2011269" cy="546192"/>
          </a:xfrm>
          <a:solidFill>
            <a:srgbClr val="FCA304"/>
          </a:solidFill>
        </p:grpSpPr>
        <p:sp>
          <p:nvSpPr>
            <p:cNvPr id="28" name="AutoShape 65"/>
            <p:cNvSpPr>
              <a:spLocks noChangeArrowheads="1"/>
            </p:cNvSpPr>
            <p:nvPr/>
          </p:nvSpPr>
          <p:spPr bwMode="auto">
            <a:xfrm rot="10800000">
              <a:off x="5641468" y="1367720"/>
              <a:ext cx="2011269" cy="546192"/>
            </a:xfrm>
            <a:prstGeom prst="homePlate">
              <a:avLst>
                <a:gd name="adj" fmla="val 43731"/>
              </a:avLst>
            </a:prstGeom>
            <a:grp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1096784">
                <a:defRPr/>
              </a:pPr>
              <a:endParaRPr lang="zh-CN" altLang="en-US" sz="2200" kern="0">
                <a:solidFill>
                  <a:srgbClr val="000000"/>
                </a:solidFill>
              </a:endParaRPr>
            </a:p>
          </p:txBody>
        </p:sp>
        <p:sp>
          <p:nvSpPr>
            <p:cNvPr id="29" name="Text Box 66"/>
            <p:cNvSpPr txBox="1">
              <a:spLocks noChangeArrowheads="1"/>
            </p:cNvSpPr>
            <p:nvPr/>
          </p:nvSpPr>
          <p:spPr bwMode="auto">
            <a:xfrm>
              <a:off x="5790880" y="1498071"/>
              <a:ext cx="1832085" cy="264658"/>
            </a:xfrm>
            <a:prstGeom prst="rect">
              <a:avLst/>
            </a:prstGeom>
            <a:grp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0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普遍联系与统筹兼顾</a:t>
              </a:r>
            </a:p>
          </p:txBody>
        </p:sp>
      </p:grpSp>
      <p:grpSp>
        <p:nvGrpSpPr>
          <p:cNvPr id="18" name="组合 29"/>
          <p:cNvGrpSpPr/>
          <p:nvPr/>
        </p:nvGrpSpPr>
        <p:grpSpPr>
          <a:xfrm>
            <a:off x="6365104" y="5017416"/>
            <a:ext cx="2636292" cy="825733"/>
            <a:chOff x="5641468" y="1367720"/>
            <a:chExt cx="1937396" cy="546192"/>
          </a:xfrm>
          <a:solidFill>
            <a:srgbClr val="FCA304"/>
          </a:solidFill>
        </p:grpSpPr>
        <p:sp>
          <p:nvSpPr>
            <p:cNvPr id="31" name="AutoShape 65"/>
            <p:cNvSpPr>
              <a:spLocks noChangeArrowheads="1"/>
            </p:cNvSpPr>
            <p:nvPr/>
          </p:nvSpPr>
          <p:spPr bwMode="auto">
            <a:xfrm rot="10800000">
              <a:off x="5641468" y="1367720"/>
              <a:ext cx="1937396" cy="546192"/>
            </a:xfrm>
            <a:prstGeom prst="homePlate">
              <a:avLst>
                <a:gd name="adj" fmla="val 43731"/>
              </a:avLst>
            </a:prstGeom>
            <a:grp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1096784">
                <a:defRPr/>
              </a:pPr>
              <a:endParaRPr lang="zh-CN" altLang="en-US" sz="2200" kern="0">
                <a:solidFill>
                  <a:srgbClr val="000000"/>
                </a:solidFill>
              </a:endParaRPr>
            </a:p>
          </p:txBody>
        </p:sp>
        <p:sp>
          <p:nvSpPr>
            <p:cNvPr id="32" name="Text Box 66"/>
            <p:cNvSpPr txBox="1">
              <a:spLocks noChangeArrowheads="1"/>
            </p:cNvSpPr>
            <p:nvPr/>
          </p:nvSpPr>
          <p:spPr bwMode="auto">
            <a:xfrm>
              <a:off x="5880035" y="1498071"/>
              <a:ext cx="1643598" cy="264658"/>
            </a:xfrm>
            <a:prstGeom prst="rect">
              <a:avLst/>
            </a:prstGeom>
            <a:grp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0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对立统一与重点论</a:t>
              </a:r>
            </a:p>
          </p:txBody>
        </p:sp>
      </p:grpSp>
      <p:pic>
        <p:nvPicPr>
          <p:cNvPr id="33" name="图片 32"/>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34" name="图片 33"/>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35" name="图片 34"/>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Tree>
    <p:extLst>
      <p:ext uri="{BB962C8B-B14F-4D97-AF65-F5344CB8AC3E}">
        <p14:creationId xmlns:p14="http://schemas.microsoft.com/office/powerpoint/2010/main" xmlns="" val="1876175738"/>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par>
                                <p:cTn id="11" presetID="42"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slide(fromBottom)">
                                      <p:cBhvr>
                                        <p:cTn id="29" dur="500"/>
                                        <p:tgtEl>
                                          <p:spTgt spid="13"/>
                                        </p:tgtEl>
                                      </p:cBhvr>
                                    </p:animEffect>
                                  </p:childTnLst>
                                </p:cTn>
                              </p:par>
                            </p:childTnLst>
                          </p:cTn>
                        </p:par>
                        <p:par>
                          <p:cTn id="30" fill="hold">
                            <p:stCondLst>
                              <p:cond delay="1500"/>
                            </p:stCondLst>
                            <p:childTnLst>
                              <p:par>
                                <p:cTn id="31" presetID="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2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childTnLst>
                                </p:cTn>
                              </p:par>
                            </p:childTnLst>
                          </p:cTn>
                        </p:par>
                        <p:par>
                          <p:cTn id="45" fill="hold">
                            <p:stCondLst>
                              <p:cond delay="3000"/>
                            </p:stCondLst>
                            <p:childTnLst>
                              <p:par>
                                <p:cTn id="46" presetID="23" presetClass="entr" presetSubtype="16"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42"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outHorizontal)">
                                      <p:cBhvr>
                                        <p:cTn id="54" dur="1000"/>
                                        <p:tgtEl>
                                          <p:spTgt spid="17"/>
                                        </p:tgtEl>
                                      </p:cBhvr>
                                    </p:animEffect>
                                  </p:childTnLst>
                                </p:cTn>
                              </p:par>
                            </p:childTnLst>
                          </p:cTn>
                        </p:par>
                        <p:par>
                          <p:cTn id="55" fill="hold">
                            <p:stCondLst>
                              <p:cond delay="1000"/>
                            </p:stCondLst>
                            <p:childTnLst>
                              <p:par>
                                <p:cTn id="56" presetID="2" presetClass="entr" presetSubtype="2"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additive="base">
                                        <p:cTn id="58" dur="500" fill="hold"/>
                                        <p:tgtEl>
                                          <p:spTgt spid="4"/>
                                        </p:tgtEl>
                                        <p:attrNameLst>
                                          <p:attrName>ppt_x</p:attrName>
                                        </p:attrNameLst>
                                      </p:cBhvr>
                                      <p:tavLst>
                                        <p:tav tm="0">
                                          <p:val>
                                            <p:strVal val="1+#ppt_w/2"/>
                                          </p:val>
                                        </p:tav>
                                        <p:tav tm="100000">
                                          <p:val>
                                            <p:strVal val="#ppt_x"/>
                                          </p:val>
                                        </p:tav>
                                      </p:tavLst>
                                    </p:anim>
                                    <p:anim calcmode="lin" valueType="num">
                                      <p:cBhvr additive="base">
                                        <p:cTn id="59" dur="500" fill="hold"/>
                                        <p:tgtEl>
                                          <p:spTgt spid="4"/>
                                        </p:tgtEl>
                                        <p:attrNameLst>
                                          <p:attrName>ppt_y</p:attrName>
                                        </p:attrNameLst>
                                      </p:cBhvr>
                                      <p:tavLst>
                                        <p:tav tm="0">
                                          <p:val>
                                            <p:strVal val="#ppt_y"/>
                                          </p:val>
                                        </p:tav>
                                        <p:tav tm="100000">
                                          <p:val>
                                            <p:strVal val="#ppt_y"/>
                                          </p:val>
                                        </p:tav>
                                      </p:tavLst>
                                    </p:anim>
                                  </p:childTnLst>
                                </p:cTn>
                              </p:par>
                            </p:childTnLst>
                          </p:cTn>
                        </p:par>
                        <p:par>
                          <p:cTn id="60" fill="hold">
                            <p:stCondLst>
                              <p:cond delay="1500"/>
                            </p:stCondLst>
                            <p:childTnLst>
                              <p:par>
                                <p:cTn id="61" presetID="2" presetClass="entr" presetSubtype="2"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1+#ppt_w/2"/>
                                          </p:val>
                                        </p:tav>
                                        <p:tav tm="100000">
                                          <p:val>
                                            <p:strVal val="#ppt_x"/>
                                          </p:val>
                                        </p:tav>
                                      </p:tavLst>
                                    </p:anim>
                                    <p:anim calcmode="lin" valueType="num">
                                      <p:cBhvr additive="base">
                                        <p:cTn id="64" dur="500" fill="hold"/>
                                        <p:tgtEl>
                                          <p:spTgt spid="14"/>
                                        </p:tgtEl>
                                        <p:attrNameLst>
                                          <p:attrName>ppt_y</p:attrName>
                                        </p:attrNameLst>
                                      </p:cBhvr>
                                      <p:tavLst>
                                        <p:tav tm="0">
                                          <p:val>
                                            <p:strVal val="#ppt_y"/>
                                          </p:val>
                                        </p:tav>
                                        <p:tav tm="100000">
                                          <p:val>
                                            <p:strVal val="#ppt_y"/>
                                          </p:val>
                                        </p:tav>
                                      </p:tavLst>
                                    </p:anim>
                                  </p:childTnLst>
                                </p:cTn>
                              </p:par>
                            </p:childTnLst>
                          </p:cTn>
                        </p:par>
                        <p:par>
                          <p:cTn id="65" fill="hold">
                            <p:stCondLst>
                              <p:cond delay="2000"/>
                            </p:stCondLst>
                            <p:childTnLst>
                              <p:par>
                                <p:cTn id="66" presetID="2" presetClass="entr" presetSubtype="2"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1+#ppt_w/2"/>
                                          </p:val>
                                        </p:tav>
                                        <p:tav tm="100000">
                                          <p:val>
                                            <p:strVal val="#ppt_x"/>
                                          </p:val>
                                        </p:tav>
                                      </p:tavLst>
                                    </p:anim>
                                    <p:anim calcmode="lin" valueType="num">
                                      <p:cBhvr additive="base">
                                        <p:cTn id="6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grpSp>
        <p:nvGrpSpPr>
          <p:cNvPr id="2" name="组合 31"/>
          <p:cNvGrpSpPr/>
          <p:nvPr/>
        </p:nvGrpSpPr>
        <p:grpSpPr>
          <a:xfrm>
            <a:off x="1546195" y="1799877"/>
            <a:ext cx="3708399" cy="3724275"/>
            <a:chOff x="5357874" y="1799877"/>
            <a:chExt cx="3708399" cy="3724275"/>
          </a:xfrm>
        </p:grpSpPr>
        <p:grpSp>
          <p:nvGrpSpPr>
            <p:cNvPr id="3" name="组合 31"/>
            <p:cNvGrpSpPr/>
            <p:nvPr/>
          </p:nvGrpSpPr>
          <p:grpSpPr>
            <a:xfrm>
              <a:off x="5357874" y="1799877"/>
              <a:ext cx="3702050" cy="1066800"/>
              <a:chOff x="6805165" y="1667223"/>
              <a:chExt cx="3702050" cy="1066800"/>
            </a:xfrm>
            <a:solidFill>
              <a:srgbClr val="C00000"/>
            </a:solidFill>
          </p:grpSpPr>
          <p:sp>
            <p:nvSpPr>
              <p:cNvPr id="33" name="AutoShape 2"/>
              <p:cNvSpPr>
                <a:spLocks noChangeArrowheads="1"/>
              </p:cNvSpPr>
              <p:nvPr/>
            </p:nvSpPr>
            <p:spPr bwMode="ltGray">
              <a:xfrm>
                <a:off x="6805165" y="1667223"/>
                <a:ext cx="3702050" cy="1066800"/>
              </a:xfrm>
              <a:prstGeom prst="roundRect">
                <a:avLst>
                  <a:gd name="adj" fmla="val 11921"/>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itchFamily="34" charset="-122"/>
                  <a:ea typeface="微软雅黑" pitchFamily="34" charset="-122"/>
                </a:endParaRPr>
              </a:p>
            </p:txBody>
          </p:sp>
          <p:sp>
            <p:nvSpPr>
              <p:cNvPr id="34" name="Rectangle 39"/>
              <p:cNvSpPr>
                <a:spLocks noChangeArrowheads="1"/>
              </p:cNvSpPr>
              <p:nvPr/>
            </p:nvSpPr>
            <p:spPr bwMode="black">
              <a:xfrm>
                <a:off x="6940102" y="1791048"/>
                <a:ext cx="3425825" cy="830997"/>
              </a:xfrm>
              <a:prstGeom prst="rect">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党的坚强领导</a:t>
                </a:r>
                <a:endParaRPr lang="zh-CN" altLang="en-US"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4" name="组合 34"/>
            <p:cNvGrpSpPr/>
            <p:nvPr/>
          </p:nvGrpSpPr>
          <p:grpSpPr>
            <a:xfrm>
              <a:off x="5364223" y="4457352"/>
              <a:ext cx="3702050" cy="1066800"/>
              <a:chOff x="6811515" y="4324698"/>
              <a:chExt cx="3702050" cy="1066800"/>
            </a:xfrm>
            <a:solidFill>
              <a:srgbClr val="C00000"/>
            </a:solidFill>
          </p:grpSpPr>
          <p:sp>
            <p:nvSpPr>
              <p:cNvPr id="36" name="AutoShape 4"/>
              <p:cNvSpPr>
                <a:spLocks noChangeArrowheads="1"/>
              </p:cNvSpPr>
              <p:nvPr/>
            </p:nvSpPr>
            <p:spPr bwMode="ltGray">
              <a:xfrm>
                <a:off x="6811515" y="4324698"/>
                <a:ext cx="3702050" cy="1066800"/>
              </a:xfrm>
              <a:prstGeom prst="roundRect">
                <a:avLst>
                  <a:gd name="adj" fmla="val 11921"/>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itchFamily="34" charset="-122"/>
                  <a:ea typeface="微软雅黑" pitchFamily="34" charset="-122"/>
                </a:endParaRPr>
              </a:p>
            </p:txBody>
          </p:sp>
          <p:sp>
            <p:nvSpPr>
              <p:cNvPr id="37" name="Rectangle 40"/>
              <p:cNvSpPr>
                <a:spLocks noChangeArrowheads="1"/>
              </p:cNvSpPr>
              <p:nvPr/>
            </p:nvSpPr>
            <p:spPr bwMode="black">
              <a:xfrm>
                <a:off x="6940103" y="4438998"/>
                <a:ext cx="3425825" cy="830997"/>
              </a:xfrm>
              <a:prstGeom prst="rect">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社会主义制度集中力量办大事的优势</a:t>
                </a:r>
                <a:endParaRPr lang="en-US" altLang="zh-CN"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sp>
        <p:nvSpPr>
          <p:cNvPr id="28" name="Rectangle 44"/>
          <p:cNvSpPr>
            <a:spLocks noChangeArrowheads="1"/>
          </p:cNvSpPr>
          <p:nvPr/>
        </p:nvSpPr>
        <p:spPr bwMode="auto">
          <a:xfrm>
            <a:off x="1296541" y="77182"/>
            <a:ext cx="9289032" cy="541634"/>
          </a:xfrm>
          <a:prstGeom prst="rect">
            <a:avLst/>
          </a:prstGeom>
          <a:noFill/>
          <a:ln w="9525" algn="ctr">
            <a:noFill/>
            <a:miter lim="800000"/>
            <a:headEnd/>
            <a:tailEnd/>
          </a:ln>
        </p:spPr>
        <p:txBody>
          <a:bodyPr wrap="square" lIns="109678" tIns="54838" rIns="109678" bIns="54838">
            <a:spAutoFit/>
          </a:bodyPr>
          <a:lstStyle/>
          <a:p>
            <a:pPr eaLnBrk="0" hangingPunct="0"/>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习近平精准扶贫思想的政治基础</a:t>
            </a:r>
            <a:endPar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5" name="组合 13"/>
          <p:cNvGrpSpPr/>
          <p:nvPr/>
        </p:nvGrpSpPr>
        <p:grpSpPr>
          <a:xfrm>
            <a:off x="6064978" y="1242996"/>
            <a:ext cx="4625281" cy="1974843"/>
            <a:chOff x="1085875" y="1135593"/>
            <a:chExt cx="3399093" cy="1306289"/>
          </a:xfrm>
        </p:grpSpPr>
        <p:sp>
          <p:nvSpPr>
            <p:cNvPr id="38" name="AutoShape 71"/>
            <p:cNvSpPr>
              <a:spLocks noChangeArrowheads="1"/>
            </p:cNvSpPr>
            <p:nvPr/>
          </p:nvSpPr>
          <p:spPr bwMode="auto">
            <a:xfrm>
              <a:off x="1085875" y="1231368"/>
              <a:ext cx="3399093" cy="1210514"/>
            </a:xfrm>
            <a:prstGeom prst="roundRect">
              <a:avLst>
                <a:gd name="adj" fmla="val 5528"/>
              </a:avLst>
            </a:prstGeom>
            <a:solidFill>
              <a:srgbClr val="FFFFFF">
                <a:alpha val="10001"/>
              </a:srgbClr>
            </a:solidFill>
            <a:ln w="19050" cap="rnd" algn="ctr">
              <a:solidFill>
                <a:schemeClr val="tx2">
                  <a:lumMod val="75000"/>
                </a:schemeClr>
              </a:solidFill>
              <a:prstDash val="sysDot"/>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1096784">
                <a:defRPr/>
              </a:pPr>
              <a:endParaRPr lang="zh-CN" altLang="en-US" sz="2200" kern="0">
                <a:solidFill>
                  <a:sysClr val="windowText" lastClr="000000"/>
                </a:solidFill>
              </a:endParaRPr>
            </a:p>
          </p:txBody>
        </p:sp>
        <p:sp>
          <p:nvSpPr>
            <p:cNvPr id="41" name="Text Box 72"/>
            <p:cNvSpPr txBox="1">
              <a:spLocks noChangeArrowheads="1"/>
            </p:cNvSpPr>
            <p:nvPr/>
          </p:nvSpPr>
          <p:spPr bwMode="auto">
            <a:xfrm>
              <a:off x="1176909" y="1135593"/>
              <a:ext cx="3255559" cy="1282575"/>
            </a:xfrm>
            <a:prstGeom prst="rect">
              <a:avLst/>
            </a:prstGeom>
            <a:noFill/>
            <a:ln>
              <a:noFill/>
            </a:ln>
            <a:effectLst/>
            <a:extLst>
              <a:ext uri="{909E8E84-426E-40DD-AFC4-6F175D3DCCD1}">
                <a14:hiddenFill xmlns:a14="http://schemas.microsoft.com/office/drawing/2010/main" xmlns="">
                  <a:solidFill>
                    <a:srgbClr val="C80000"/>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defTabSz="1096784">
                <a:defRPr/>
              </a:pPr>
              <a:endParaRPr lang="en-US" altLang="zh-CN" sz="1200" kern="0" spc="71" dirty="0">
                <a:ln w="11430"/>
                <a:solidFill>
                  <a:sysClr val="windowText" lastClr="000000"/>
                </a:solidFill>
                <a:latin typeface="微软雅黑" pitchFamily="34" charset="-122"/>
                <a:ea typeface="微软雅黑" pitchFamily="34" charset="-122"/>
              </a:endParaRPr>
            </a:p>
            <a:p>
              <a:pPr defTabSz="1096784">
                <a:defRPr/>
              </a:pPr>
              <a:r>
                <a:rPr lang="zh-CN" altLang="en-US" sz="1800" dirty="0" smtClean="0">
                  <a:latin typeface="微软雅黑" pitchFamily="34" charset="-122"/>
                  <a:ea typeface="微软雅黑" pitchFamily="34" charset="-122"/>
                </a:rPr>
                <a:t>我国农村贫困人口规模大，贫困程度深、致贫原因复杂。在脱贫攻坚阶段，扶贫干预主体多元、资源投入大，有序、有效推进脱贫攻坚系统工程，需要强有力的组织领导力。党和政府领导和主导、多元力量参与是我国贫困治理的重要特色。</a:t>
              </a:r>
              <a:endParaRPr lang="en-US" altLang="ko-KR" sz="1800" kern="0" dirty="0">
                <a:solidFill>
                  <a:sysClr val="windowText" lastClr="000000"/>
                </a:solidFill>
                <a:latin typeface="Arial" charset="0"/>
              </a:endParaRPr>
            </a:p>
          </p:txBody>
        </p:sp>
      </p:grpSp>
      <p:grpSp>
        <p:nvGrpSpPr>
          <p:cNvPr id="6" name="组合 21"/>
          <p:cNvGrpSpPr/>
          <p:nvPr/>
        </p:nvGrpSpPr>
        <p:grpSpPr>
          <a:xfrm>
            <a:off x="6064978" y="3743326"/>
            <a:ext cx="4625281" cy="2967067"/>
            <a:chOff x="1085875" y="1231368"/>
            <a:chExt cx="3399093" cy="1551699"/>
          </a:xfrm>
        </p:grpSpPr>
        <p:sp>
          <p:nvSpPr>
            <p:cNvPr id="51" name="AutoShape 71"/>
            <p:cNvSpPr>
              <a:spLocks noChangeArrowheads="1"/>
            </p:cNvSpPr>
            <p:nvPr/>
          </p:nvSpPr>
          <p:spPr bwMode="auto">
            <a:xfrm>
              <a:off x="1085875" y="1231368"/>
              <a:ext cx="3399093" cy="1210514"/>
            </a:xfrm>
            <a:prstGeom prst="roundRect">
              <a:avLst>
                <a:gd name="adj" fmla="val 5528"/>
              </a:avLst>
            </a:prstGeom>
            <a:solidFill>
              <a:srgbClr val="FFFFFF">
                <a:alpha val="10001"/>
              </a:srgbClr>
            </a:solidFill>
            <a:ln w="19050" cap="rnd" algn="ctr">
              <a:solidFill>
                <a:schemeClr val="tx2">
                  <a:lumMod val="75000"/>
                </a:schemeClr>
              </a:solidFill>
              <a:prstDash val="sysDot"/>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1096784">
                <a:defRPr/>
              </a:pPr>
              <a:endParaRPr lang="zh-CN" altLang="en-US" sz="2200" kern="0">
                <a:solidFill>
                  <a:sysClr val="windowText" lastClr="000000"/>
                </a:solidFill>
              </a:endParaRPr>
            </a:p>
          </p:txBody>
        </p:sp>
        <p:sp>
          <p:nvSpPr>
            <p:cNvPr id="52" name="Text Box 72"/>
            <p:cNvSpPr txBox="1">
              <a:spLocks noChangeArrowheads="1"/>
            </p:cNvSpPr>
            <p:nvPr/>
          </p:nvSpPr>
          <p:spPr bwMode="auto">
            <a:xfrm>
              <a:off x="1176909" y="1256192"/>
              <a:ext cx="3255559" cy="1526875"/>
            </a:xfrm>
            <a:prstGeom prst="rect">
              <a:avLst/>
            </a:prstGeom>
            <a:noFill/>
            <a:ln>
              <a:noFill/>
            </a:ln>
            <a:effectLst/>
            <a:extLst>
              <a:ext uri="{909E8E84-426E-40DD-AFC4-6F175D3DCCD1}">
                <a14:hiddenFill xmlns:a14="http://schemas.microsoft.com/office/drawing/2010/main" xmlns="">
                  <a:solidFill>
                    <a:srgbClr val="C80000"/>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defTabSz="1096784">
                <a:defRPr/>
              </a:pPr>
              <a:r>
                <a:rPr lang="zh-CN" altLang="en-US" sz="1800" dirty="0" smtClean="0">
                  <a:latin typeface="微软雅黑" pitchFamily="34" charset="-122"/>
                  <a:ea typeface="微软雅黑" pitchFamily="34" charset="-122"/>
                </a:rPr>
                <a:t>脱贫任务重的省份把脱贫攻坚作为“十三五”期间头等大事和第一民生工程来抓，省市县乡村五级书记一起抓扶贫，党政一把手签订脱贫攻坚责任书、立下军令，层层落实责任，实行严格责任制度。同时，向贫困村派出第一书记和驻村工作队，把脱贫攻坚任务落实到“最后一公里”，不脱贫不脱钩。</a:t>
              </a:r>
              <a:endParaRPr lang="en-US" altLang="ko-KR" sz="1800" kern="0" dirty="0">
                <a:solidFill>
                  <a:sysClr val="windowText" lastClr="000000"/>
                </a:solidFill>
                <a:latin typeface="Arial" charset="0"/>
              </a:endParaRPr>
            </a:p>
          </p:txBody>
        </p:sp>
      </p:grpSp>
    </p:spTree>
    <p:extLst>
      <p:ext uri="{BB962C8B-B14F-4D97-AF65-F5344CB8AC3E}">
        <p14:creationId xmlns:p14="http://schemas.microsoft.com/office/powerpoint/2010/main" xmlns="" val="1988978838"/>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42"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sp>
        <p:nvSpPr>
          <p:cNvPr id="9" name="流程图: 延期 8"/>
          <p:cNvSpPr/>
          <p:nvPr/>
        </p:nvSpPr>
        <p:spPr>
          <a:xfrm>
            <a:off x="-28477" y="2562358"/>
            <a:ext cx="3485258" cy="1902188"/>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 fmla="*/ 0 w 3204064"/>
              <a:gd name="connsiteY0" fmla="*/ 0 h 1887198"/>
              <a:gd name="connsiteX1" fmla="*/ 2051737 w 3204064"/>
              <a:gd name="connsiteY1" fmla="*/ 14990 h 1887198"/>
              <a:gd name="connsiteX2" fmla="*/ 3204064 w 3204064"/>
              <a:gd name="connsiteY2" fmla="*/ 951094 h 1887198"/>
              <a:gd name="connsiteX3" fmla="*/ 2051737 w 3204064"/>
              <a:gd name="connsiteY3" fmla="*/ 1887198 h 1887198"/>
              <a:gd name="connsiteX4" fmla="*/ 899410 w 3204064"/>
              <a:gd name="connsiteY4" fmla="*/ 1887198 h 1887198"/>
              <a:gd name="connsiteX5" fmla="*/ 0 w 3204064"/>
              <a:gd name="connsiteY5" fmla="*/ 0 h 1887198"/>
              <a:gd name="connsiteX0" fmla="*/ 0 w 3204064"/>
              <a:gd name="connsiteY0" fmla="*/ 0 h 1887198"/>
              <a:gd name="connsiteX1" fmla="*/ 2051737 w 3204064"/>
              <a:gd name="connsiteY1" fmla="*/ 14990 h 1887198"/>
              <a:gd name="connsiteX2" fmla="*/ 3204064 w 3204064"/>
              <a:gd name="connsiteY2" fmla="*/ 951094 h 1887198"/>
              <a:gd name="connsiteX3" fmla="*/ 2051737 w 3204064"/>
              <a:gd name="connsiteY3" fmla="*/ 1887198 h 1887198"/>
              <a:gd name="connsiteX4" fmla="*/ 29980 w 3204064"/>
              <a:gd name="connsiteY4" fmla="*/ 1887198 h 1887198"/>
              <a:gd name="connsiteX5" fmla="*/ 0 w 3204064"/>
              <a:gd name="connsiteY5" fmla="*/ 0 h 1887198"/>
              <a:gd name="connsiteX0" fmla="*/ 0 w 3189073"/>
              <a:gd name="connsiteY0" fmla="*/ 0 h 1872208"/>
              <a:gd name="connsiteX1" fmla="*/ 2036746 w 3189073"/>
              <a:gd name="connsiteY1" fmla="*/ 0 h 1872208"/>
              <a:gd name="connsiteX2" fmla="*/ 3189073 w 3189073"/>
              <a:gd name="connsiteY2" fmla="*/ 936104 h 1872208"/>
              <a:gd name="connsiteX3" fmla="*/ 2036746 w 3189073"/>
              <a:gd name="connsiteY3" fmla="*/ 1872208 h 1872208"/>
              <a:gd name="connsiteX4" fmla="*/ 14989 w 3189073"/>
              <a:gd name="connsiteY4" fmla="*/ 1872208 h 1872208"/>
              <a:gd name="connsiteX5" fmla="*/ 0 w 3189073"/>
              <a:gd name="connsiteY5" fmla="*/ 0 h 1872208"/>
              <a:gd name="connsiteX0" fmla="*/ 0 w 3848302"/>
              <a:gd name="connsiteY0" fmla="*/ 14991 h 1872208"/>
              <a:gd name="connsiteX1" fmla="*/ 2695975 w 3848302"/>
              <a:gd name="connsiteY1" fmla="*/ 0 h 1872208"/>
              <a:gd name="connsiteX2" fmla="*/ 3848302 w 3848302"/>
              <a:gd name="connsiteY2" fmla="*/ 936104 h 1872208"/>
              <a:gd name="connsiteX3" fmla="*/ 2695975 w 3848302"/>
              <a:gd name="connsiteY3" fmla="*/ 1872208 h 1872208"/>
              <a:gd name="connsiteX4" fmla="*/ 674218 w 3848302"/>
              <a:gd name="connsiteY4" fmla="*/ 1872208 h 1872208"/>
              <a:gd name="connsiteX5" fmla="*/ 0 w 3848302"/>
              <a:gd name="connsiteY5" fmla="*/ 14991 h 1872208"/>
              <a:gd name="connsiteX0" fmla="*/ 0 w 3848302"/>
              <a:gd name="connsiteY0" fmla="*/ 14991 h 1902188"/>
              <a:gd name="connsiteX1" fmla="*/ 2695975 w 3848302"/>
              <a:gd name="connsiteY1" fmla="*/ 0 h 1902188"/>
              <a:gd name="connsiteX2" fmla="*/ 3848302 w 3848302"/>
              <a:gd name="connsiteY2" fmla="*/ 936104 h 1902188"/>
              <a:gd name="connsiteX3" fmla="*/ 2695975 w 3848302"/>
              <a:gd name="connsiteY3" fmla="*/ 1872208 h 1902188"/>
              <a:gd name="connsiteX4" fmla="*/ 31469 w 3848302"/>
              <a:gd name="connsiteY4" fmla="*/ 1902188 h 1902188"/>
              <a:gd name="connsiteX5" fmla="*/ 0 w 3848302"/>
              <a:gd name="connsiteY5" fmla="*/ 14991 h 1902188"/>
              <a:gd name="connsiteX0" fmla="*/ 0 w 3864784"/>
              <a:gd name="connsiteY0" fmla="*/ 29981 h 1902188"/>
              <a:gd name="connsiteX1" fmla="*/ 2712457 w 3864784"/>
              <a:gd name="connsiteY1" fmla="*/ 0 h 1902188"/>
              <a:gd name="connsiteX2" fmla="*/ 3864784 w 3864784"/>
              <a:gd name="connsiteY2" fmla="*/ 936104 h 1902188"/>
              <a:gd name="connsiteX3" fmla="*/ 2712457 w 3864784"/>
              <a:gd name="connsiteY3" fmla="*/ 1872208 h 1902188"/>
              <a:gd name="connsiteX4" fmla="*/ 47951 w 3864784"/>
              <a:gd name="connsiteY4" fmla="*/ 1902188 h 1902188"/>
              <a:gd name="connsiteX5" fmla="*/ 0 w 3864784"/>
              <a:gd name="connsiteY5" fmla="*/ 29981 h 1902188"/>
              <a:gd name="connsiteX0" fmla="*/ 0 w 3831822"/>
              <a:gd name="connsiteY0" fmla="*/ 14990 h 1902188"/>
              <a:gd name="connsiteX1" fmla="*/ 2679495 w 3831822"/>
              <a:gd name="connsiteY1" fmla="*/ 0 h 1902188"/>
              <a:gd name="connsiteX2" fmla="*/ 3831822 w 3831822"/>
              <a:gd name="connsiteY2" fmla="*/ 936104 h 1902188"/>
              <a:gd name="connsiteX3" fmla="*/ 2679495 w 3831822"/>
              <a:gd name="connsiteY3" fmla="*/ 1872208 h 1902188"/>
              <a:gd name="connsiteX4" fmla="*/ 14989 w 3831822"/>
              <a:gd name="connsiteY4" fmla="*/ 1902188 h 1902188"/>
              <a:gd name="connsiteX5" fmla="*/ 0 w 3831822"/>
              <a:gd name="connsiteY5" fmla="*/ 14990 h 190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前言</a:t>
            </a:r>
            <a:endParaRPr lang="zh-CN" altLang="en-US" sz="4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8" name="圆角矩形 17"/>
          <p:cNvSpPr/>
          <p:nvPr/>
        </p:nvSpPr>
        <p:spPr>
          <a:xfrm>
            <a:off x="2952725" y="1080170"/>
            <a:ext cx="7704856" cy="4752528"/>
          </a:xfrm>
          <a:prstGeom prst="roundRect">
            <a:avLst>
              <a:gd name="adj" fmla="val 10990"/>
            </a:avLst>
          </a:prstGeom>
          <a:solidFill>
            <a:schemeClr val="bg1"/>
          </a:solidFill>
          <a:ln>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6985" tIns="53492" rIns="106985" bIns="53492" rtlCol="0" anchor="ctr"/>
          <a:lstStyle/>
          <a:p>
            <a:pPr algn="ctr" defTabSz="1251722"/>
            <a:endParaRPr lang="zh-CN" altLang="en-US" sz="3700">
              <a:solidFill>
                <a:schemeClr val="bg1"/>
              </a:solidFill>
              <a:latin typeface="微软雅黑" pitchFamily="34" charset="-122"/>
              <a:ea typeface="微软雅黑" pitchFamily="34" charset="-122"/>
            </a:endParaRPr>
          </a:p>
        </p:txBody>
      </p:sp>
      <p:sp>
        <p:nvSpPr>
          <p:cNvPr id="29" name="TextBox 28"/>
          <p:cNvSpPr txBox="1"/>
          <p:nvPr/>
        </p:nvSpPr>
        <p:spPr>
          <a:xfrm>
            <a:off x="3168749" y="1546642"/>
            <a:ext cx="7366798" cy="3998894"/>
          </a:xfrm>
          <a:prstGeom prst="rect">
            <a:avLst/>
          </a:prstGeom>
          <a:noFill/>
        </p:spPr>
        <p:txBody>
          <a:bodyPr wrap="square" lIns="119742" tIns="59870" rIns="119742" bIns="59870" rtlCol="0">
            <a:spAutoFit/>
          </a:bodyPr>
          <a:lstStyle/>
          <a:p>
            <a:pPr defTabSz="914126" fontAlgn="base">
              <a:lnSpc>
                <a:spcPct val="150000"/>
              </a:lnSpc>
              <a:spcBef>
                <a:spcPct val="0"/>
              </a:spcBef>
              <a:spcAft>
                <a:spcPct val="0"/>
              </a:spcAft>
            </a:pPr>
            <a:r>
              <a:rPr lang="zh-CN" altLang="en-US" sz="2200" dirty="0">
                <a:solidFill>
                  <a:schemeClr val="bg2">
                    <a:lumMod val="10000"/>
                  </a:schemeClr>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4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小康路上一个都不能掉队！”让贫困人口和贫困地区同全国一道进入全面小康社会，是我们党的庄严承诺。为了兑现这个承诺，党的十八大以来，以习近平同志为核心的党中央，以高度的责任感把精准扶贫、精准脱贫作为实现第一个百年奋斗目标的重点工作，摆在治国理政的重要位置，把我们党领导的反贫困实践推进到一个新的境界。</a:t>
            </a:r>
            <a:endParaRPr lang="zh-CN" altLang="en-US" sz="24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8" name="图片 7"/>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7921277" y="-135335"/>
            <a:ext cx="3224196" cy="1791569"/>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spTree>
    <p:extLst>
      <p:ext uri="{BB962C8B-B14F-4D97-AF65-F5344CB8AC3E}">
        <p14:creationId xmlns:p14="http://schemas.microsoft.com/office/powerpoint/2010/main" xmlns="" val="2437273821"/>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1)">
                                      <p:cBhvr>
                                        <p:cTn id="16" dur="500"/>
                                        <p:tgtEl>
                                          <p:spTgt spid="18"/>
                                        </p:tgtEl>
                                      </p:cBhvr>
                                    </p:animEffect>
                                  </p:childTnLst>
                                </p:cTn>
                              </p:par>
                            </p:childTnLst>
                          </p:cTn>
                        </p:par>
                        <p:par>
                          <p:cTn id="17" fill="hold">
                            <p:stCondLst>
                              <p:cond delay="500"/>
                            </p:stCondLst>
                            <p:childTnLst>
                              <p:par>
                                <p:cTn id="18" presetID="42" presetClass="entr" presetSubtype="0" fill="hold" grpId="0" nodeType="afterEffect">
                                  <p:stCondLst>
                                    <p:cond delay="0"/>
                                  </p:stCondLst>
                                  <p:iterate type="lt">
                                    <p:tmPct val="10000"/>
                                  </p:iterate>
                                  <p:childTnLst>
                                    <p:set>
                                      <p:cBhvr>
                                        <p:cTn id="19" dur="1" fill="hold">
                                          <p:stCondLst>
                                            <p:cond delay="0"/>
                                          </p:stCondLst>
                                        </p:cTn>
                                        <p:tgtEl>
                                          <p:spTgt spid="29"/>
                                        </p:tgtEl>
                                        <p:attrNameLst>
                                          <p:attrName>style.visibility</p:attrName>
                                        </p:attrNameLst>
                                      </p:cBhvr>
                                      <p:to>
                                        <p:strVal val="visible"/>
                                      </p:to>
                                    </p:set>
                                    <p:animEffect transition="in" filter="fade">
                                      <p:cBhvr>
                                        <p:cTn id="20" dur="300"/>
                                        <p:tgtEl>
                                          <p:spTgt spid="29"/>
                                        </p:tgtEl>
                                      </p:cBhvr>
                                    </p:animEffect>
                                    <p:anim calcmode="lin" valueType="num">
                                      <p:cBhvr>
                                        <p:cTn id="21" dur="300" fill="hold"/>
                                        <p:tgtEl>
                                          <p:spTgt spid="29"/>
                                        </p:tgtEl>
                                        <p:attrNameLst>
                                          <p:attrName>ppt_x</p:attrName>
                                        </p:attrNameLst>
                                      </p:cBhvr>
                                      <p:tavLst>
                                        <p:tav tm="0">
                                          <p:val>
                                            <p:strVal val="#ppt_x"/>
                                          </p:val>
                                        </p:tav>
                                        <p:tav tm="100000">
                                          <p:val>
                                            <p:strVal val="#ppt_x"/>
                                          </p:val>
                                        </p:tav>
                                      </p:tavLst>
                                    </p:anim>
                                    <p:anim calcmode="lin" valueType="num">
                                      <p:cBhvr>
                                        <p:cTn id="22" dur="300" fill="hold"/>
                                        <p:tgtEl>
                                          <p:spTgt spid="29"/>
                                        </p:tgtEl>
                                        <p:attrNameLst>
                                          <p:attrName>ppt_y</p:attrName>
                                        </p:attrNameLst>
                                      </p:cBhvr>
                                      <p:tavLst>
                                        <p:tav tm="0">
                                          <p:val>
                                            <p:strVal val="#ppt_y+.1"/>
                                          </p:val>
                                        </p:tav>
                                        <p:tav tm="100000">
                                          <p:val>
                                            <p:strVal val="#ppt_y"/>
                                          </p:val>
                                        </p:tav>
                                      </p:tavLst>
                                    </p:anim>
                                  </p:childTnLst>
                                </p:cTn>
                              </p:par>
                              <p:par>
                                <p:cTn id="23" presetID="18" presetClass="entr" presetSubtype="3"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upRight)">
                                      <p:cBhvr>
                                        <p:cTn id="25" dur="500"/>
                                        <p:tgtEl>
                                          <p:spTgt spid="8"/>
                                        </p:tgtEl>
                                      </p:cBhvr>
                                    </p:animEffect>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椭圆​​ 2"/>
          <p:cNvSpPr/>
          <p:nvPr/>
        </p:nvSpPr>
        <p:spPr>
          <a:xfrm>
            <a:off x="1842700" y="1656777"/>
            <a:ext cx="1542073" cy="1941123"/>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集</a:t>
            </a:r>
            <a:endParaRPr lang="en-US" altLang="zh-CN" sz="5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8" name="椭圆​​ 2"/>
          <p:cNvSpPr/>
          <p:nvPr/>
        </p:nvSpPr>
        <p:spPr>
          <a:xfrm>
            <a:off x="3888829" y="1656234"/>
            <a:ext cx="1542073" cy="1941123"/>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FCA30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中</a:t>
            </a:r>
            <a:endParaRPr lang="zh-CN" altLang="en-US" sz="5400" b="1"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9" name="椭圆​​ 2"/>
          <p:cNvSpPr/>
          <p:nvPr/>
        </p:nvSpPr>
        <p:spPr>
          <a:xfrm>
            <a:off x="5977061" y="1656234"/>
            <a:ext cx="1542073" cy="1941123"/>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聚</a:t>
            </a:r>
            <a:endParaRPr lang="en-US" altLang="zh-CN" sz="5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0" name="椭圆​​ 2"/>
          <p:cNvSpPr/>
          <p:nvPr/>
        </p:nvSpPr>
        <p:spPr>
          <a:xfrm>
            <a:off x="7993285" y="1656234"/>
            <a:ext cx="1542073" cy="1941123"/>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FCA30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焦</a:t>
            </a:r>
            <a:endParaRPr lang="zh-CN" altLang="en-US" sz="5400" b="1"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2" name="组合 30"/>
          <p:cNvGrpSpPr/>
          <p:nvPr/>
        </p:nvGrpSpPr>
        <p:grpSpPr>
          <a:xfrm>
            <a:off x="1944613" y="3816474"/>
            <a:ext cx="3600000" cy="1007532"/>
            <a:chOff x="1403648" y="2212870"/>
            <a:chExt cx="3096344" cy="1007532"/>
          </a:xfrm>
          <a:solidFill>
            <a:srgbClr val="C00000"/>
          </a:solidFill>
        </p:grpSpPr>
        <p:sp>
          <p:nvSpPr>
            <p:cNvPr id="32" name="矩形 31"/>
            <p:cNvSpPr/>
            <p:nvPr/>
          </p:nvSpPr>
          <p:spPr>
            <a:xfrm>
              <a:off x="1403648" y="2212870"/>
              <a:ext cx="3096344" cy="10075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50000"/>
                </a:lnSpc>
              </a:pPr>
              <a:endParaRPr lang="zh-CN" altLang="en-US" sz="2000">
                <a:solidFill>
                  <a:prstClr val="white"/>
                </a:solidFill>
              </a:endParaRPr>
            </a:p>
          </p:txBody>
        </p:sp>
        <p:sp>
          <p:nvSpPr>
            <p:cNvPr id="33" name="TextBox 32"/>
            <p:cNvSpPr txBox="1"/>
            <p:nvPr/>
          </p:nvSpPr>
          <p:spPr>
            <a:xfrm>
              <a:off x="1547664" y="2347304"/>
              <a:ext cx="2808312" cy="729662"/>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3600" b="1" dirty="0" smtClean="0">
                  <a:effectLst>
                    <a:outerShdw blurRad="38100" dist="38100" dir="2700000" algn="tl">
                      <a:srgbClr val="000000">
                        <a:alpha val="43137"/>
                      </a:srgbClr>
                    </a:outerShdw>
                  </a:effectLst>
                </a:rPr>
                <a:t>“扶持谁”</a:t>
              </a:r>
              <a:endParaRPr lang="zh-CN" altLang="en-US" sz="3600" b="1" dirty="0">
                <a:effectLst>
                  <a:outerShdw blurRad="38100" dist="38100" dir="2700000" algn="tl">
                    <a:srgbClr val="000000">
                      <a:alpha val="43137"/>
                    </a:srgbClr>
                  </a:outerShdw>
                </a:effectLst>
              </a:endParaRPr>
            </a:p>
          </p:txBody>
        </p:sp>
      </p:grpSp>
      <p:grpSp>
        <p:nvGrpSpPr>
          <p:cNvPr id="3" name="组合 33"/>
          <p:cNvGrpSpPr/>
          <p:nvPr/>
        </p:nvGrpSpPr>
        <p:grpSpPr>
          <a:xfrm>
            <a:off x="5726338" y="3816474"/>
            <a:ext cx="3600000" cy="1007532"/>
            <a:chOff x="4652392" y="2212870"/>
            <a:chExt cx="3096344" cy="1007532"/>
          </a:xfrm>
          <a:solidFill>
            <a:srgbClr val="C00000"/>
          </a:solidFill>
        </p:grpSpPr>
        <p:sp>
          <p:nvSpPr>
            <p:cNvPr id="35" name="矩形 34"/>
            <p:cNvSpPr/>
            <p:nvPr/>
          </p:nvSpPr>
          <p:spPr>
            <a:xfrm>
              <a:off x="4652392" y="2212870"/>
              <a:ext cx="3096344" cy="10075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50000"/>
                </a:lnSpc>
              </a:pPr>
              <a:endParaRPr lang="zh-CN" altLang="en-US" sz="2000">
                <a:solidFill>
                  <a:prstClr val="white"/>
                </a:solidFill>
              </a:endParaRPr>
            </a:p>
          </p:txBody>
        </p:sp>
        <p:sp>
          <p:nvSpPr>
            <p:cNvPr id="36" name="TextBox 35"/>
            <p:cNvSpPr txBox="1"/>
            <p:nvPr/>
          </p:nvSpPr>
          <p:spPr>
            <a:xfrm>
              <a:off x="4788024" y="2347304"/>
              <a:ext cx="2877616" cy="729662"/>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3600" b="1" dirty="0" smtClean="0">
                  <a:effectLst>
                    <a:outerShdw blurRad="38100" dist="38100" dir="2700000" algn="tl">
                      <a:srgbClr val="000000">
                        <a:alpha val="43137"/>
                      </a:srgbClr>
                    </a:outerShdw>
                  </a:effectLst>
                </a:rPr>
                <a:t>“谁来扶”</a:t>
              </a:r>
              <a:endParaRPr lang="zh-CN" altLang="en-US" sz="3600" b="1" dirty="0">
                <a:effectLst>
                  <a:outerShdw blurRad="38100" dist="38100" dir="2700000" algn="tl">
                    <a:srgbClr val="000000">
                      <a:alpha val="43137"/>
                    </a:srgbClr>
                  </a:outerShdw>
                </a:effectLst>
              </a:endParaRPr>
            </a:p>
          </p:txBody>
        </p:sp>
      </p:grpSp>
      <p:grpSp>
        <p:nvGrpSpPr>
          <p:cNvPr id="4" name="组合 36"/>
          <p:cNvGrpSpPr/>
          <p:nvPr/>
        </p:nvGrpSpPr>
        <p:grpSpPr>
          <a:xfrm>
            <a:off x="1944613" y="4968022"/>
            <a:ext cx="3600000" cy="1007532"/>
            <a:chOff x="1403648" y="3364418"/>
            <a:chExt cx="3096344" cy="1007532"/>
          </a:xfrm>
          <a:solidFill>
            <a:srgbClr val="C00000"/>
          </a:solidFill>
        </p:grpSpPr>
        <p:sp>
          <p:nvSpPr>
            <p:cNvPr id="38" name="矩形 37"/>
            <p:cNvSpPr/>
            <p:nvPr/>
          </p:nvSpPr>
          <p:spPr>
            <a:xfrm>
              <a:off x="1403648" y="3364418"/>
              <a:ext cx="3096344" cy="1007532"/>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itchFamily="34" charset="-122"/>
                <a:ea typeface="微软雅黑" pitchFamily="34" charset="-122"/>
              </a:endParaRPr>
            </a:p>
          </p:txBody>
        </p:sp>
        <p:sp>
          <p:nvSpPr>
            <p:cNvPr id="39" name="TextBox 38"/>
            <p:cNvSpPr txBox="1"/>
            <p:nvPr/>
          </p:nvSpPr>
          <p:spPr>
            <a:xfrm>
              <a:off x="1537444" y="3483544"/>
              <a:ext cx="2818532" cy="715070"/>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3600" b="1" dirty="0" smtClean="0">
                  <a:effectLst>
                    <a:outerShdw blurRad="38100" dist="38100" dir="2700000" algn="tl">
                      <a:srgbClr val="000000">
                        <a:alpha val="43137"/>
                      </a:srgbClr>
                    </a:outerShdw>
                  </a:effectLst>
                </a:rPr>
                <a:t>“怎么扶”</a:t>
              </a:r>
              <a:endParaRPr lang="zh-CN" altLang="en-US" sz="3600" b="1" dirty="0">
                <a:effectLst>
                  <a:outerShdw blurRad="38100" dist="38100" dir="2700000" algn="tl">
                    <a:srgbClr val="000000">
                      <a:alpha val="43137"/>
                    </a:srgbClr>
                  </a:outerShdw>
                </a:effectLst>
              </a:endParaRPr>
            </a:p>
          </p:txBody>
        </p:sp>
      </p:grpSp>
      <p:grpSp>
        <p:nvGrpSpPr>
          <p:cNvPr id="5" name="组合 39"/>
          <p:cNvGrpSpPr/>
          <p:nvPr/>
        </p:nvGrpSpPr>
        <p:grpSpPr>
          <a:xfrm>
            <a:off x="5726338" y="4968022"/>
            <a:ext cx="3600000" cy="1007532"/>
            <a:chOff x="4652392" y="3364418"/>
            <a:chExt cx="3096344" cy="1007532"/>
          </a:xfrm>
          <a:solidFill>
            <a:srgbClr val="FCA304"/>
          </a:solidFill>
        </p:grpSpPr>
        <p:sp>
          <p:nvSpPr>
            <p:cNvPr id="41" name="矩形 40"/>
            <p:cNvSpPr/>
            <p:nvPr/>
          </p:nvSpPr>
          <p:spPr>
            <a:xfrm>
              <a:off x="4652392" y="3364418"/>
              <a:ext cx="3096344" cy="10075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50000"/>
                </a:lnSpc>
              </a:pPr>
              <a:endParaRPr lang="zh-CN" altLang="en-US" sz="2000">
                <a:solidFill>
                  <a:prstClr val="white"/>
                </a:solidFill>
              </a:endParaRPr>
            </a:p>
          </p:txBody>
        </p:sp>
        <p:sp>
          <p:nvSpPr>
            <p:cNvPr id="42" name="TextBox 41"/>
            <p:cNvSpPr txBox="1"/>
            <p:nvPr/>
          </p:nvSpPr>
          <p:spPr>
            <a:xfrm>
              <a:off x="4739344" y="3497044"/>
              <a:ext cx="2926296" cy="700769"/>
            </a:xfrm>
            <a:prstGeom prst="rect">
              <a:avLst/>
            </a:prstGeom>
            <a:grpFill/>
          </p:spPr>
          <p:txBody>
            <a:bodyPr wrap="square" rtlCol="0">
              <a:spAutoFit/>
            </a:bodyPr>
            <a:lstStyle/>
            <a:p>
              <a:pPr algn="ctr" defTabSz="914400">
                <a:lnSpc>
                  <a:spcPct val="120000"/>
                </a:lnSpc>
                <a:defRPr/>
              </a:pPr>
              <a:r>
                <a:rPr lang="zh-CN" altLang="en-US" sz="3600" b="1" kern="0" dirty="0" smtClean="0">
                  <a:solidFill>
                    <a:srgbClr val="760000"/>
                  </a:solidFill>
                  <a:effectLst>
                    <a:outerShdw blurRad="38100" dist="38100" dir="2700000" algn="tl">
                      <a:srgbClr val="000000">
                        <a:alpha val="43137"/>
                      </a:srgbClr>
                    </a:outerShdw>
                  </a:effectLst>
                  <a:latin typeface="微软雅黑" pitchFamily="34" charset="-122"/>
                  <a:ea typeface="微软雅黑" pitchFamily="34" charset="-122"/>
                </a:rPr>
                <a:t>“如何退”</a:t>
              </a:r>
              <a:endParaRPr lang="zh-CN" altLang="en-US" sz="3600" b="1" kern="0" dirty="0">
                <a:solidFill>
                  <a:srgbClr val="760000"/>
                </a:solidFill>
                <a:effectLst>
                  <a:outerShdw blurRad="38100" dist="38100" dir="2700000" algn="tl">
                    <a:srgbClr val="000000">
                      <a:alpha val="43137"/>
                    </a:srgbClr>
                  </a:outerShdw>
                </a:effectLst>
                <a:latin typeface="微软雅黑" pitchFamily="34" charset="-122"/>
                <a:ea typeface="微软雅黑" pitchFamily="34" charset="-122"/>
              </a:endParaRPr>
            </a:p>
          </p:txBody>
        </p:sp>
      </p:grpSp>
      <p:pic>
        <p:nvPicPr>
          <p:cNvPr id="21" name="图片 20"/>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
        <p:nvSpPr>
          <p:cNvPr id="25" name="Rectangle 44"/>
          <p:cNvSpPr>
            <a:spLocks noChangeArrowheads="1"/>
          </p:cNvSpPr>
          <p:nvPr/>
        </p:nvSpPr>
        <p:spPr bwMode="auto">
          <a:xfrm>
            <a:off x="1296541" y="77182"/>
            <a:ext cx="9289032" cy="541634"/>
          </a:xfrm>
          <a:prstGeom prst="rect">
            <a:avLst/>
          </a:prstGeom>
          <a:noFill/>
          <a:ln w="9525" algn="ctr">
            <a:noFill/>
            <a:miter lim="800000"/>
            <a:headEnd/>
            <a:tailEnd/>
          </a:ln>
        </p:spPr>
        <p:txBody>
          <a:bodyPr wrap="square" lIns="109678" tIns="54838" rIns="109678" bIns="54838">
            <a:spAutoFit/>
          </a:bodyPr>
          <a:lstStyle/>
          <a:p>
            <a:pPr eaLnBrk="0" hangingPunct="0"/>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习近平精准扶贫思想的丰富内涵</a:t>
            </a:r>
            <a:endPar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xmlns="" val="2549532093"/>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42"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anim calcmode="lin" valueType="num">
                                      <p:cBhvr>
                                        <p:cTn id="21" dur="500" fill="hold"/>
                                        <p:tgtEl>
                                          <p:spTgt spid="27"/>
                                        </p:tgtEl>
                                        <p:attrNameLst>
                                          <p:attrName>ppt_x</p:attrName>
                                        </p:attrNameLst>
                                      </p:cBhvr>
                                      <p:tavLst>
                                        <p:tav tm="0">
                                          <p:val>
                                            <p:strVal val="#ppt_x"/>
                                          </p:val>
                                        </p:tav>
                                        <p:tav tm="100000">
                                          <p:val>
                                            <p:strVal val="#ppt_x"/>
                                          </p:val>
                                        </p:tav>
                                      </p:tavLst>
                                    </p:anim>
                                    <p:anim calcmode="lin" valueType="num">
                                      <p:cBhvr>
                                        <p:cTn id="22" dur="500" fill="hold"/>
                                        <p:tgtEl>
                                          <p:spTgt spid="27"/>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anim calcmode="lin" valueType="num">
                                      <p:cBhvr>
                                        <p:cTn id="27" dur="500" fill="hold"/>
                                        <p:tgtEl>
                                          <p:spTgt spid="28"/>
                                        </p:tgtEl>
                                        <p:attrNameLst>
                                          <p:attrName>ppt_x</p:attrName>
                                        </p:attrNameLst>
                                      </p:cBhvr>
                                      <p:tavLst>
                                        <p:tav tm="0">
                                          <p:val>
                                            <p:strVal val="#ppt_x"/>
                                          </p:val>
                                        </p:tav>
                                        <p:tav tm="100000">
                                          <p:val>
                                            <p:strVal val="#ppt_x"/>
                                          </p:val>
                                        </p:tav>
                                      </p:tavLst>
                                    </p:anim>
                                    <p:anim calcmode="lin" valueType="num">
                                      <p:cBhvr>
                                        <p:cTn id="28" dur="500" fill="hold"/>
                                        <p:tgtEl>
                                          <p:spTgt spid="28"/>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anim calcmode="lin" valueType="num">
                                      <p:cBhvr>
                                        <p:cTn id="33" dur="500" fill="hold"/>
                                        <p:tgtEl>
                                          <p:spTgt spid="29"/>
                                        </p:tgtEl>
                                        <p:attrNameLst>
                                          <p:attrName>ppt_x</p:attrName>
                                        </p:attrNameLst>
                                      </p:cBhvr>
                                      <p:tavLst>
                                        <p:tav tm="0">
                                          <p:val>
                                            <p:strVal val="#ppt_x"/>
                                          </p:val>
                                        </p:tav>
                                        <p:tav tm="100000">
                                          <p:val>
                                            <p:strVal val="#ppt_x"/>
                                          </p:val>
                                        </p:tav>
                                      </p:tavLst>
                                    </p:anim>
                                    <p:anim calcmode="lin" valueType="num">
                                      <p:cBhvr>
                                        <p:cTn id="34" dur="500" fill="hold"/>
                                        <p:tgtEl>
                                          <p:spTgt spid="29"/>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anim calcmode="lin" valueType="num">
                                      <p:cBhvr>
                                        <p:cTn id="39" dur="500" fill="hold"/>
                                        <p:tgtEl>
                                          <p:spTgt spid="30"/>
                                        </p:tgtEl>
                                        <p:attrNameLst>
                                          <p:attrName>ppt_x</p:attrName>
                                        </p:attrNameLst>
                                      </p:cBhvr>
                                      <p:tavLst>
                                        <p:tav tm="0">
                                          <p:val>
                                            <p:strVal val="#ppt_x"/>
                                          </p:val>
                                        </p:tav>
                                        <p:tav tm="100000">
                                          <p:val>
                                            <p:strVal val="#ppt_x"/>
                                          </p:val>
                                        </p:tav>
                                      </p:tavLst>
                                    </p:anim>
                                    <p:anim calcmode="lin" valueType="num">
                                      <p:cBhvr>
                                        <p:cTn id="40" dur="500" fill="hold"/>
                                        <p:tgtEl>
                                          <p:spTgt spid="30"/>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53" presetClass="entr" presetSubtype="16"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Effect transition="in" filter="fade">
                                      <p:cBhvr>
                                        <p:cTn id="46" dur="500"/>
                                        <p:tgtEl>
                                          <p:spTgt spid="2"/>
                                        </p:tgtEl>
                                      </p:cBhvr>
                                    </p:animEffect>
                                  </p:childTnLst>
                                </p:cTn>
                              </p:par>
                            </p:childTnLst>
                          </p:cTn>
                        </p:par>
                        <p:par>
                          <p:cTn id="47" fill="hold">
                            <p:stCondLst>
                              <p:cond delay="2500"/>
                            </p:stCondLst>
                            <p:childTnLst>
                              <p:par>
                                <p:cTn id="48" presetID="53" presetClass="entr" presetSubtype="16"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fltVal val="0"/>
                                          </p:val>
                                        </p:tav>
                                        <p:tav tm="100000">
                                          <p:val>
                                            <p:strVal val="#ppt_h"/>
                                          </p:val>
                                        </p:tav>
                                      </p:tavLst>
                                    </p:anim>
                                    <p:animEffect transition="in" filter="fade">
                                      <p:cBhvr>
                                        <p:cTn id="52" dur="500"/>
                                        <p:tgtEl>
                                          <p:spTgt spid="3"/>
                                        </p:tgtEl>
                                      </p:cBhvr>
                                    </p:animEffect>
                                  </p:childTnLst>
                                </p:cTn>
                              </p:par>
                            </p:childTnLst>
                          </p:cTn>
                        </p:par>
                        <p:par>
                          <p:cTn id="53" fill="hold">
                            <p:stCondLst>
                              <p:cond delay="3000"/>
                            </p:stCondLst>
                            <p:childTnLst>
                              <p:par>
                                <p:cTn id="54" presetID="53" presetClass="entr" presetSubtype="16"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ppt_w</p:attrName>
                                        </p:attrNameLst>
                                      </p:cBhvr>
                                      <p:tavLst>
                                        <p:tav tm="0">
                                          <p:val>
                                            <p:fltVal val="0"/>
                                          </p:val>
                                        </p:tav>
                                        <p:tav tm="100000">
                                          <p:val>
                                            <p:strVal val="#ppt_w"/>
                                          </p:val>
                                        </p:tav>
                                      </p:tavLst>
                                    </p:anim>
                                    <p:anim calcmode="lin" valueType="num">
                                      <p:cBhvr>
                                        <p:cTn id="57" dur="500" fill="hold"/>
                                        <p:tgtEl>
                                          <p:spTgt spid="4"/>
                                        </p:tgtEl>
                                        <p:attrNameLst>
                                          <p:attrName>ppt_h</p:attrName>
                                        </p:attrNameLst>
                                      </p:cBhvr>
                                      <p:tavLst>
                                        <p:tav tm="0">
                                          <p:val>
                                            <p:fltVal val="0"/>
                                          </p:val>
                                        </p:tav>
                                        <p:tav tm="100000">
                                          <p:val>
                                            <p:strVal val="#ppt_h"/>
                                          </p:val>
                                        </p:tav>
                                      </p:tavLst>
                                    </p:anim>
                                    <p:animEffect transition="in" filter="fade">
                                      <p:cBhvr>
                                        <p:cTn id="58" dur="500"/>
                                        <p:tgtEl>
                                          <p:spTgt spid="4"/>
                                        </p:tgtEl>
                                      </p:cBhvr>
                                    </p:animEffect>
                                  </p:childTnLst>
                                </p:cTn>
                              </p:par>
                            </p:childTnLst>
                          </p:cTn>
                        </p:par>
                        <p:par>
                          <p:cTn id="59" fill="hold">
                            <p:stCondLst>
                              <p:cond delay="3500"/>
                            </p:stCondLst>
                            <p:childTnLst>
                              <p:par>
                                <p:cTn id="60" presetID="53" presetClass="entr" presetSubtype="16"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500" fill="hold"/>
                                        <p:tgtEl>
                                          <p:spTgt spid="5"/>
                                        </p:tgtEl>
                                        <p:attrNameLst>
                                          <p:attrName>ppt_w</p:attrName>
                                        </p:attrNameLst>
                                      </p:cBhvr>
                                      <p:tavLst>
                                        <p:tav tm="0">
                                          <p:val>
                                            <p:fltVal val="0"/>
                                          </p:val>
                                        </p:tav>
                                        <p:tav tm="100000">
                                          <p:val>
                                            <p:strVal val="#ppt_w"/>
                                          </p:val>
                                        </p:tav>
                                      </p:tavLst>
                                    </p:anim>
                                    <p:anim calcmode="lin" valueType="num">
                                      <p:cBhvr>
                                        <p:cTn id="63" dur="500" fill="hold"/>
                                        <p:tgtEl>
                                          <p:spTgt spid="5"/>
                                        </p:tgtEl>
                                        <p:attrNameLst>
                                          <p:attrName>ppt_h</p:attrName>
                                        </p:attrNameLst>
                                      </p:cBhvr>
                                      <p:tavLst>
                                        <p:tav tm="0">
                                          <p:val>
                                            <p:fltVal val="0"/>
                                          </p:val>
                                        </p:tav>
                                        <p:tav tm="100000">
                                          <p:val>
                                            <p:strVal val="#ppt_h"/>
                                          </p:val>
                                        </p:tav>
                                      </p:tavLst>
                                    </p:anim>
                                    <p:animEffect transition="in" filter="fade">
                                      <p:cBhvr>
                                        <p:cTn id="64" dur="500"/>
                                        <p:tgtEl>
                                          <p:spTgt spid="5"/>
                                        </p:tgtEl>
                                      </p:cBhvr>
                                    </p:animEffect>
                                  </p:childTnLst>
                                </p:cTn>
                              </p:par>
                            </p:childTnLst>
                          </p:cTn>
                        </p:par>
                        <p:par>
                          <p:cTn id="65" fill="hold">
                            <p:stCondLst>
                              <p:cond delay="4000"/>
                            </p:stCondLst>
                            <p:childTnLst>
                              <p:par>
                                <p:cTn id="66" presetID="2" presetClass="entr" presetSubtype="8"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0-#ppt_w/2"/>
                                          </p:val>
                                        </p:tav>
                                        <p:tav tm="100000">
                                          <p:val>
                                            <p:strVal val="#ppt_x"/>
                                          </p:val>
                                        </p:tav>
                                      </p:tavLst>
                                    </p:anim>
                                    <p:anim calcmode="lin" valueType="num">
                                      <p:cBhvr additive="base">
                                        <p:cTn id="69"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34"/>
          <p:cNvSpPr>
            <a:spLocks noChangeShapeType="1"/>
          </p:cNvSpPr>
          <p:nvPr/>
        </p:nvSpPr>
        <p:spPr bwMode="auto">
          <a:xfrm>
            <a:off x="10873677" y="567730"/>
            <a:ext cx="64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30" name="Line 34"/>
          <p:cNvSpPr>
            <a:spLocks noChangeShapeType="1"/>
          </p:cNvSpPr>
          <p:nvPr/>
        </p:nvSpPr>
        <p:spPr bwMode="auto">
          <a:xfrm>
            <a:off x="10693677" y="720130"/>
            <a:ext cx="82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pic>
        <p:nvPicPr>
          <p:cNvPr id="8" name="图片 7"/>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
        <p:nvSpPr>
          <p:cNvPr id="9" name="矩形 8"/>
          <p:cNvSpPr/>
          <p:nvPr/>
        </p:nvSpPr>
        <p:spPr>
          <a:xfrm>
            <a:off x="7478689" y="2031518"/>
            <a:ext cx="3620951" cy="861744"/>
          </a:xfrm>
          <a:prstGeom prst="rect">
            <a:avLst/>
          </a:prstGeom>
          <a:noFill/>
          <a:ln>
            <a:noFill/>
          </a:ln>
          <a:effectLst/>
        </p:spPr>
        <p:txBody>
          <a:bodyPr wrap="square" lIns="121891" tIns="60945" rIns="121891" bIns="60945">
            <a:spAutoFit/>
          </a:bodyPr>
          <a:lstStyle/>
          <a:p>
            <a:r>
              <a:rPr lang="zh-CN" altLang="en-US" sz="2400" b="1" dirty="0" smtClean="0"/>
              <a:t>建档立卡</a:t>
            </a:r>
            <a:endParaRPr lang="en-US" altLang="zh-CN" sz="2400" b="1" dirty="0" smtClean="0"/>
          </a:p>
          <a:p>
            <a:r>
              <a:rPr lang="zh-CN" altLang="en-US" sz="2400" b="1" dirty="0" smtClean="0"/>
              <a:t>建立精准扶贫工作机制</a:t>
            </a:r>
            <a:endParaRPr lang="zh-CN" altLang="en-US" sz="2400" b="1" dirty="0"/>
          </a:p>
        </p:txBody>
      </p:sp>
      <p:sp>
        <p:nvSpPr>
          <p:cNvPr id="11" name="矩形 10"/>
          <p:cNvSpPr/>
          <p:nvPr/>
        </p:nvSpPr>
        <p:spPr>
          <a:xfrm>
            <a:off x="4188956" y="3237729"/>
            <a:ext cx="7072807" cy="1046410"/>
          </a:xfrm>
          <a:prstGeom prst="rect">
            <a:avLst/>
          </a:prstGeom>
        </p:spPr>
        <p:txBody>
          <a:bodyPr wrap="square" lIns="121891" tIns="60945" rIns="121891" bIns="60945">
            <a:spAutoFit/>
          </a:bodyPr>
          <a:lstStyle/>
          <a:p>
            <a:r>
              <a:rPr lang="zh-CN" altLang="en-US" sz="2000" dirty="0" smtClean="0">
                <a:latin typeface="微软雅黑" pitchFamily="34" charset="-122"/>
                <a:ea typeface="微软雅黑" pitchFamily="34" charset="-122"/>
              </a:rPr>
              <a:t>要坚持精准扶贫、精准脱贫。</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要解决好‘扶持谁’的问题，确保把真正的贫困人口弄清楚，把贫困人口、贫困程度、致贫原因等搞清楚，以便做到因户施策、因人施策。 </a:t>
            </a:r>
            <a:endParaRPr lang="zh-CN" altLang="en-US" sz="2000" dirty="0">
              <a:latin typeface="微软雅黑" pitchFamily="34" charset="-122"/>
              <a:ea typeface="微软雅黑" pitchFamily="34" charset="-122"/>
            </a:endParaRPr>
          </a:p>
        </p:txBody>
      </p:sp>
      <p:sp>
        <p:nvSpPr>
          <p:cNvPr id="13" name="矩形 12"/>
          <p:cNvSpPr/>
          <p:nvPr/>
        </p:nvSpPr>
        <p:spPr>
          <a:xfrm>
            <a:off x="3975087" y="2923150"/>
            <a:ext cx="7439032" cy="96022"/>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14" name="矩形 13"/>
          <p:cNvSpPr/>
          <p:nvPr/>
        </p:nvSpPr>
        <p:spPr>
          <a:xfrm>
            <a:off x="4189401" y="5014839"/>
            <a:ext cx="6787520" cy="677078"/>
          </a:xfrm>
          <a:prstGeom prst="rect">
            <a:avLst/>
          </a:prstGeom>
        </p:spPr>
        <p:txBody>
          <a:bodyPr wrap="square" lIns="121891" tIns="60945" rIns="121891" bIns="60945">
            <a:spAutoFit/>
          </a:bodyPr>
          <a:lstStyle/>
          <a:p>
            <a:r>
              <a:rPr lang="zh-CN" altLang="en-US" sz="1800" b="1" dirty="0" smtClean="0">
                <a:solidFill>
                  <a:schemeClr val="accent1"/>
                </a:solidFill>
                <a:latin typeface="微软雅黑" panose="020B0503020204020204" pitchFamily="34" charset="-122"/>
                <a:ea typeface="微软雅黑" panose="020B0503020204020204" pitchFamily="34" charset="-122"/>
              </a:rPr>
              <a:t>解决“扶持谁”的问题，要求实现“扶持对象精准”，具体工作内容为精准识别和精准管理。</a:t>
            </a:r>
            <a:endParaRPr lang="zh-CN" altLang="en-US" sz="1800" b="1" dirty="0">
              <a:solidFill>
                <a:schemeClr val="accent1"/>
              </a:solidFill>
              <a:latin typeface="微软雅黑" panose="020B0503020204020204" pitchFamily="34" charset="-122"/>
              <a:ea typeface="微软雅黑" panose="020B0503020204020204" pitchFamily="34" charset="-122"/>
            </a:endParaRPr>
          </a:p>
        </p:txBody>
      </p:sp>
      <p:sp>
        <p:nvSpPr>
          <p:cNvPr id="15" name="矩形 14"/>
          <p:cNvSpPr/>
          <p:nvPr/>
        </p:nvSpPr>
        <p:spPr>
          <a:xfrm>
            <a:off x="969045" y="4529144"/>
            <a:ext cx="2439071" cy="784800"/>
          </a:xfrm>
          <a:prstGeom prst="rect">
            <a:avLst/>
          </a:prstGeom>
          <a:effectLst>
            <a:outerShdw blurRad="50800" dist="38100" dir="2700000" algn="tl" rotWithShape="0">
              <a:prstClr val="black">
                <a:alpha val="40000"/>
              </a:prstClr>
            </a:outerShdw>
          </a:effectLst>
        </p:spPr>
        <p:txBody>
          <a:bodyPr wrap="none" lIns="121891" tIns="60945" rIns="121891" bIns="60945">
            <a:spAutoFit/>
          </a:bodyPr>
          <a:lstStyle/>
          <a:p>
            <a:r>
              <a:rPr lang="zh-CN" altLang="en-US" sz="3200" smtClean="0">
                <a:solidFill>
                  <a:srgbClr val="000000"/>
                </a:solidFill>
                <a:latin typeface="华文行楷" panose="02010800040101010101" pitchFamily="2" charset="-122"/>
                <a:ea typeface="华文行楷" panose="02010800040101010101" pitchFamily="2" charset="-122"/>
              </a:rPr>
              <a:t>习近平</a:t>
            </a:r>
            <a:r>
              <a:rPr lang="en-US" altLang="zh-CN" sz="3200" dirty="0">
                <a:solidFill>
                  <a:srgbClr val="000000"/>
                </a:solidFill>
                <a:latin typeface="华文行楷" panose="02010800040101010101" pitchFamily="2" charset="-122"/>
                <a:ea typeface="华文行楷" panose="02010800040101010101" pitchFamily="2" charset="-122"/>
              </a:rPr>
              <a:t>·</a:t>
            </a:r>
            <a:r>
              <a:rPr lang="zh-CN" altLang="en-US" sz="4300" b="1" dirty="0">
                <a:solidFill>
                  <a:srgbClr val="C00000"/>
                </a:solidFill>
                <a:latin typeface="华文行楷" panose="02010800040101010101" pitchFamily="2" charset="-122"/>
                <a:ea typeface="华文行楷" panose="02010800040101010101" pitchFamily="2" charset="-122"/>
              </a:rPr>
              <a:t>论</a:t>
            </a:r>
            <a:endParaRPr lang="zh-CN" altLang="en-US" sz="4800" b="1" dirty="0">
              <a:solidFill>
                <a:srgbClr val="C00000"/>
              </a:solidFill>
            </a:endParaRPr>
          </a:p>
        </p:txBody>
      </p:sp>
      <p:pic>
        <p:nvPicPr>
          <p:cNvPr id="16" name="Picture 3" descr="C:\Users\Administrator\Desktop\党政机关\素材\党徽\Nipic_5916570_20120618220329321399.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9786" y="2112533"/>
            <a:ext cx="1786541" cy="162123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组合 29"/>
          <p:cNvGrpSpPr/>
          <p:nvPr/>
        </p:nvGrpSpPr>
        <p:grpSpPr>
          <a:xfrm>
            <a:off x="6222191" y="1754214"/>
            <a:ext cx="952436" cy="952781"/>
            <a:chOff x="3686418" y="1491630"/>
            <a:chExt cx="1245622" cy="1245622"/>
          </a:xfrm>
        </p:grpSpPr>
        <p:grpSp>
          <p:nvGrpSpPr>
            <p:cNvPr id="3" name="组合 30"/>
            <p:cNvGrpSpPr/>
            <p:nvPr/>
          </p:nvGrpSpPr>
          <p:grpSpPr>
            <a:xfrm>
              <a:off x="3686418" y="1491630"/>
              <a:ext cx="1245622" cy="1245622"/>
              <a:chOff x="3597091" y="1563638"/>
              <a:chExt cx="1245622" cy="1245622"/>
            </a:xfrm>
          </p:grpSpPr>
          <p:sp>
            <p:nvSpPr>
              <p:cNvPr id="33" name="椭圆 32"/>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34" name="椭圆 33"/>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32" name="标题 4"/>
            <p:cNvSpPr txBox="1">
              <a:spLocks/>
            </p:cNvSpPr>
            <p:nvPr/>
          </p:nvSpPr>
          <p:spPr>
            <a:xfrm>
              <a:off x="3891047"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华康俪金黑W8(P)" pitchFamily="34" charset="-122"/>
                  <a:ea typeface="华康俪金黑W8(P)" pitchFamily="34" charset="-122"/>
                  <a:cs typeface="+mn-cs"/>
                </a:rPr>
                <a:t>谁</a:t>
              </a:r>
              <a:endParaRPr lang="zh-CN" altLang="en-US" sz="4000" b="1" dirty="0">
                <a:solidFill>
                  <a:schemeClr val="bg1"/>
                </a:solidFill>
                <a:effectLst>
                  <a:outerShdw blurRad="38100" dist="38100" dir="2700000" algn="tl">
                    <a:srgbClr val="000000">
                      <a:alpha val="43137"/>
                    </a:srgbClr>
                  </a:outerShdw>
                </a:effectLst>
                <a:latin typeface="华康俪金黑W8(P)" pitchFamily="34" charset="-122"/>
                <a:ea typeface="华康俪金黑W8(P)" pitchFamily="34" charset="-122"/>
                <a:cs typeface="+mn-cs"/>
              </a:endParaRPr>
            </a:p>
          </p:txBody>
        </p:sp>
      </p:grpSp>
      <p:grpSp>
        <p:nvGrpSpPr>
          <p:cNvPr id="4" name="组合 37"/>
          <p:cNvGrpSpPr/>
          <p:nvPr/>
        </p:nvGrpSpPr>
        <p:grpSpPr>
          <a:xfrm>
            <a:off x="4220705" y="1754214"/>
            <a:ext cx="952436" cy="952781"/>
            <a:chOff x="3686418" y="1491630"/>
            <a:chExt cx="1245622" cy="1245622"/>
          </a:xfrm>
        </p:grpSpPr>
        <p:grpSp>
          <p:nvGrpSpPr>
            <p:cNvPr id="5" name="组合 38"/>
            <p:cNvGrpSpPr/>
            <p:nvPr/>
          </p:nvGrpSpPr>
          <p:grpSpPr>
            <a:xfrm>
              <a:off x="3686418" y="1491630"/>
              <a:ext cx="1245622" cy="1245622"/>
              <a:chOff x="3597091" y="1563638"/>
              <a:chExt cx="1245622" cy="1245622"/>
            </a:xfrm>
          </p:grpSpPr>
          <p:sp>
            <p:nvSpPr>
              <p:cNvPr id="28" name="椭圆 27"/>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29" name="椭圆 28"/>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27" name="标题 4"/>
            <p:cNvSpPr txBox="1">
              <a:spLocks/>
            </p:cNvSpPr>
            <p:nvPr/>
          </p:nvSpPr>
          <p:spPr>
            <a:xfrm>
              <a:off x="3867659" y="1645955"/>
              <a:ext cx="970891"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华康俪金黑W8(P)" pitchFamily="34" charset="-122"/>
                  <a:ea typeface="华康俪金黑W8(P)" pitchFamily="34" charset="-122"/>
                  <a:cs typeface="+mn-cs"/>
                </a:rPr>
                <a:t>扶</a:t>
              </a:r>
              <a:endParaRPr lang="zh-CN" altLang="en-US" sz="4000" b="1" dirty="0">
                <a:solidFill>
                  <a:schemeClr val="bg1"/>
                </a:solidFill>
                <a:effectLst>
                  <a:outerShdw blurRad="38100" dist="38100" dir="2700000" algn="tl">
                    <a:srgbClr val="000000">
                      <a:alpha val="43137"/>
                    </a:srgbClr>
                  </a:outerShdw>
                </a:effectLst>
                <a:latin typeface="华康俪金黑W8(P)" pitchFamily="34" charset="-122"/>
                <a:ea typeface="华康俪金黑W8(P)" pitchFamily="34" charset="-122"/>
                <a:cs typeface="+mn-cs"/>
              </a:endParaRPr>
            </a:p>
          </p:txBody>
        </p:sp>
      </p:grpSp>
      <p:grpSp>
        <p:nvGrpSpPr>
          <p:cNvPr id="6" name="组合 42"/>
          <p:cNvGrpSpPr/>
          <p:nvPr/>
        </p:nvGrpSpPr>
        <p:grpSpPr>
          <a:xfrm>
            <a:off x="5221185" y="1754214"/>
            <a:ext cx="952436" cy="952781"/>
            <a:chOff x="3686418" y="1491630"/>
            <a:chExt cx="1245622" cy="1245622"/>
          </a:xfrm>
        </p:grpSpPr>
        <p:grpSp>
          <p:nvGrpSpPr>
            <p:cNvPr id="7" name="组合 43"/>
            <p:cNvGrpSpPr/>
            <p:nvPr/>
          </p:nvGrpSpPr>
          <p:grpSpPr>
            <a:xfrm>
              <a:off x="3686418" y="1491630"/>
              <a:ext cx="1245622" cy="1245622"/>
              <a:chOff x="3597091" y="1563638"/>
              <a:chExt cx="1245622" cy="1245622"/>
            </a:xfrm>
          </p:grpSpPr>
          <p:sp>
            <p:nvSpPr>
              <p:cNvPr id="24" name="椭圆 23"/>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25" name="椭圆 24"/>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23" name="标题 4"/>
            <p:cNvSpPr txBox="1">
              <a:spLocks/>
            </p:cNvSpPr>
            <p:nvPr/>
          </p:nvSpPr>
          <p:spPr>
            <a:xfrm>
              <a:off x="3863174" y="1645955"/>
              <a:ext cx="970891"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华康俪金黑W8(P)" pitchFamily="34" charset="-122"/>
                  <a:ea typeface="华康俪金黑W8(P)" pitchFamily="34" charset="-122"/>
                  <a:cs typeface="+mn-cs"/>
                </a:rPr>
                <a:t>持</a:t>
              </a:r>
              <a:endParaRPr lang="zh-CN" altLang="en-US" sz="4000" b="1" dirty="0">
                <a:solidFill>
                  <a:schemeClr val="bg1"/>
                </a:solidFill>
                <a:effectLst>
                  <a:outerShdw blurRad="38100" dist="38100" dir="2700000" algn="tl">
                    <a:srgbClr val="000000">
                      <a:alpha val="43137"/>
                    </a:srgbClr>
                  </a:outerShdw>
                </a:effectLst>
                <a:latin typeface="华康俪金黑W8(P)" pitchFamily="34" charset="-122"/>
                <a:ea typeface="华康俪金黑W8(P)" pitchFamily="34" charset="-122"/>
                <a:cs typeface="+mn-cs"/>
              </a:endParaRPr>
            </a:p>
          </p:txBody>
        </p:sp>
      </p:grpSp>
    </p:spTree>
    <p:extLst>
      <p:ext uri="{BB962C8B-B14F-4D97-AF65-F5344CB8AC3E}">
        <p14:creationId xmlns:p14="http://schemas.microsoft.com/office/powerpoint/2010/main" xmlns="" val="1934276809"/>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34"/>
          <p:cNvSpPr>
            <a:spLocks noChangeShapeType="1"/>
          </p:cNvSpPr>
          <p:nvPr/>
        </p:nvSpPr>
        <p:spPr bwMode="auto">
          <a:xfrm>
            <a:off x="10873677" y="567730"/>
            <a:ext cx="64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30" name="Line 34"/>
          <p:cNvSpPr>
            <a:spLocks noChangeShapeType="1"/>
          </p:cNvSpPr>
          <p:nvPr/>
        </p:nvSpPr>
        <p:spPr bwMode="auto">
          <a:xfrm>
            <a:off x="10693677" y="720130"/>
            <a:ext cx="82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pic>
        <p:nvPicPr>
          <p:cNvPr id="8" name="图片 7"/>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
        <p:nvSpPr>
          <p:cNvPr id="9" name="矩形 8"/>
          <p:cNvSpPr/>
          <p:nvPr/>
        </p:nvSpPr>
        <p:spPr>
          <a:xfrm>
            <a:off x="7478690" y="2031518"/>
            <a:ext cx="3498232" cy="861744"/>
          </a:xfrm>
          <a:prstGeom prst="rect">
            <a:avLst/>
          </a:prstGeom>
          <a:noFill/>
          <a:ln>
            <a:noFill/>
          </a:ln>
          <a:effectLst/>
        </p:spPr>
        <p:txBody>
          <a:bodyPr wrap="square" lIns="121891" tIns="60945" rIns="121891" bIns="60945">
            <a:spAutoFit/>
          </a:bodyPr>
          <a:lstStyle/>
          <a:p>
            <a:r>
              <a:rPr lang="zh-CN" altLang="en-US" sz="2400" b="1" dirty="0" smtClean="0"/>
              <a:t>层层签订脱贫责任书、立下军令状</a:t>
            </a:r>
            <a:endParaRPr lang="zh-CN" altLang="en-US" sz="2400" b="1" dirty="0"/>
          </a:p>
        </p:txBody>
      </p:sp>
      <p:sp>
        <p:nvSpPr>
          <p:cNvPr id="11" name="矩形 10"/>
          <p:cNvSpPr/>
          <p:nvPr/>
        </p:nvSpPr>
        <p:spPr>
          <a:xfrm>
            <a:off x="4188956" y="3237729"/>
            <a:ext cx="7072807" cy="1046410"/>
          </a:xfrm>
          <a:prstGeom prst="rect">
            <a:avLst/>
          </a:prstGeom>
        </p:spPr>
        <p:txBody>
          <a:bodyPr wrap="square" lIns="121891" tIns="60945" rIns="121891" bIns="60945">
            <a:spAutoFit/>
          </a:bodyPr>
          <a:lstStyle/>
          <a:p>
            <a:r>
              <a:rPr lang="zh-CN" altLang="en-US" sz="2000" dirty="0" smtClean="0">
                <a:latin typeface="微软雅黑" pitchFamily="34" charset="-122"/>
                <a:ea typeface="微软雅黑" pitchFamily="34" charset="-122"/>
              </a:rPr>
              <a:t>要解决好“谁来扶”的问题，加快形成中央统筹、省（自治区、直辖市）负总责、市（地）县抓落实的扶贫开发工作机制，做到分工明确、责任清晰、任务到人、考核到位。 </a:t>
            </a:r>
            <a:endParaRPr lang="zh-CN" altLang="en-US" sz="2000" dirty="0">
              <a:latin typeface="微软雅黑" pitchFamily="34" charset="-122"/>
              <a:ea typeface="微软雅黑" pitchFamily="34" charset="-122"/>
            </a:endParaRPr>
          </a:p>
        </p:txBody>
      </p:sp>
      <p:sp>
        <p:nvSpPr>
          <p:cNvPr id="13" name="矩形 12"/>
          <p:cNvSpPr/>
          <p:nvPr/>
        </p:nvSpPr>
        <p:spPr>
          <a:xfrm>
            <a:off x="3975087" y="2923150"/>
            <a:ext cx="7439032" cy="96022"/>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14" name="矩形 13"/>
          <p:cNvSpPr/>
          <p:nvPr/>
        </p:nvSpPr>
        <p:spPr>
          <a:xfrm>
            <a:off x="4189401" y="4889654"/>
            <a:ext cx="6787520" cy="1231076"/>
          </a:xfrm>
          <a:prstGeom prst="rect">
            <a:avLst/>
          </a:prstGeom>
        </p:spPr>
        <p:txBody>
          <a:bodyPr wrap="square" lIns="121891" tIns="60945" rIns="121891" bIns="60945">
            <a:spAutoFit/>
          </a:bodyPr>
          <a:lstStyle/>
          <a:p>
            <a:r>
              <a:rPr lang="zh-CN" altLang="en-US" sz="1800" b="1" dirty="0" smtClean="0">
                <a:solidFill>
                  <a:schemeClr val="accent1"/>
                </a:solidFill>
                <a:latin typeface="微软雅黑" panose="020B0503020204020204" pitchFamily="34" charset="-122"/>
                <a:ea typeface="微软雅黑" panose="020B0503020204020204" pitchFamily="34" charset="-122"/>
              </a:rPr>
              <a:t>近年来，我国建立起脱贫攻坚责任体系。中央出台</a:t>
            </a:r>
            <a:r>
              <a:rPr lang="en-US" altLang="zh-CN" sz="1800" b="1" dirty="0" smtClean="0">
                <a:solidFill>
                  <a:schemeClr val="accent1"/>
                </a:solidFill>
                <a:latin typeface="微软雅黑" panose="020B0503020204020204" pitchFamily="34" charset="-122"/>
                <a:ea typeface="微软雅黑" panose="020B0503020204020204" pitchFamily="34" charset="-122"/>
              </a:rPr>
              <a:t>《</a:t>
            </a:r>
            <a:r>
              <a:rPr lang="zh-CN" altLang="en-US" sz="1800" b="1" dirty="0" smtClean="0">
                <a:solidFill>
                  <a:schemeClr val="accent1"/>
                </a:solidFill>
                <a:latin typeface="微软雅黑" panose="020B0503020204020204" pitchFamily="34" charset="-122"/>
                <a:ea typeface="微软雅黑" panose="020B0503020204020204" pitchFamily="34" charset="-122"/>
              </a:rPr>
              <a:t>省级党委和政府扶贫开发工作成效考核办法</a:t>
            </a:r>
            <a:r>
              <a:rPr lang="en-US" altLang="zh-CN" sz="1800" b="1" dirty="0" smtClean="0">
                <a:solidFill>
                  <a:schemeClr val="accent1"/>
                </a:solidFill>
                <a:latin typeface="微软雅黑" panose="020B0503020204020204" pitchFamily="34" charset="-122"/>
                <a:ea typeface="微软雅黑" panose="020B0503020204020204" pitchFamily="34" charset="-122"/>
              </a:rPr>
              <a:t>》</a:t>
            </a:r>
            <a:r>
              <a:rPr lang="zh-CN" altLang="en-US" sz="1800" b="1" dirty="0" smtClean="0">
                <a:solidFill>
                  <a:schemeClr val="accent1"/>
                </a:solidFill>
                <a:latin typeface="微软雅黑" panose="020B0503020204020204" pitchFamily="34" charset="-122"/>
                <a:ea typeface="微软雅黑" panose="020B0503020204020204" pitchFamily="34" charset="-122"/>
              </a:rPr>
              <a:t>，脱贫攻坚任务重的省份的党政主要负责人向中央签署脱贫责任书，层层签订脱贫责任书、立下军令状，形成省市县乡村五级书记抓扶贫工作格局。</a:t>
            </a:r>
            <a:endParaRPr lang="zh-CN" altLang="en-US" sz="1800" b="1" dirty="0">
              <a:solidFill>
                <a:schemeClr val="accent1"/>
              </a:solidFill>
              <a:latin typeface="微软雅黑" panose="020B0503020204020204" pitchFamily="34" charset="-122"/>
              <a:ea typeface="微软雅黑" panose="020B0503020204020204" pitchFamily="34" charset="-122"/>
            </a:endParaRPr>
          </a:p>
        </p:txBody>
      </p:sp>
      <p:sp>
        <p:nvSpPr>
          <p:cNvPr id="15" name="矩形 14"/>
          <p:cNvSpPr/>
          <p:nvPr/>
        </p:nvSpPr>
        <p:spPr>
          <a:xfrm>
            <a:off x="969045" y="4529144"/>
            <a:ext cx="2439071" cy="784800"/>
          </a:xfrm>
          <a:prstGeom prst="rect">
            <a:avLst/>
          </a:prstGeom>
          <a:effectLst>
            <a:outerShdw blurRad="50800" dist="38100" dir="2700000" algn="tl" rotWithShape="0">
              <a:prstClr val="black">
                <a:alpha val="40000"/>
              </a:prstClr>
            </a:outerShdw>
          </a:effectLst>
        </p:spPr>
        <p:txBody>
          <a:bodyPr wrap="none" lIns="121891" tIns="60945" rIns="121891" bIns="60945">
            <a:spAutoFit/>
          </a:bodyPr>
          <a:lstStyle/>
          <a:p>
            <a:r>
              <a:rPr lang="zh-CN" altLang="en-US" sz="3200" dirty="0" smtClean="0">
                <a:solidFill>
                  <a:srgbClr val="000000"/>
                </a:solidFill>
                <a:latin typeface="华文行楷" panose="02010800040101010101" pitchFamily="2" charset="-122"/>
                <a:ea typeface="华文行楷" panose="02010800040101010101" pitchFamily="2" charset="-122"/>
              </a:rPr>
              <a:t>习近平</a:t>
            </a:r>
            <a:r>
              <a:rPr lang="en-US" altLang="zh-CN" sz="3200" dirty="0">
                <a:solidFill>
                  <a:srgbClr val="000000"/>
                </a:solidFill>
                <a:latin typeface="华文行楷" panose="02010800040101010101" pitchFamily="2" charset="-122"/>
                <a:ea typeface="华文行楷" panose="02010800040101010101" pitchFamily="2" charset="-122"/>
              </a:rPr>
              <a:t>·</a:t>
            </a:r>
            <a:r>
              <a:rPr lang="zh-CN" altLang="en-US" sz="4300" b="1" dirty="0">
                <a:solidFill>
                  <a:srgbClr val="C00000"/>
                </a:solidFill>
                <a:latin typeface="华文行楷" panose="02010800040101010101" pitchFamily="2" charset="-122"/>
                <a:ea typeface="华文行楷" panose="02010800040101010101" pitchFamily="2" charset="-122"/>
              </a:rPr>
              <a:t>论</a:t>
            </a:r>
            <a:endParaRPr lang="zh-CN" altLang="en-US" sz="4800" b="1" dirty="0">
              <a:solidFill>
                <a:srgbClr val="C00000"/>
              </a:solidFill>
            </a:endParaRPr>
          </a:p>
        </p:txBody>
      </p:sp>
      <p:pic>
        <p:nvPicPr>
          <p:cNvPr id="16" name="Picture 3" descr="C:\Users\Administrator\Desktop\党政机关\素材\党徽\Nipic_5916570_20120618220329321399.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9786" y="2112533"/>
            <a:ext cx="1786541" cy="162123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组合 29"/>
          <p:cNvGrpSpPr/>
          <p:nvPr/>
        </p:nvGrpSpPr>
        <p:grpSpPr>
          <a:xfrm>
            <a:off x="6222191" y="1754214"/>
            <a:ext cx="952436" cy="952781"/>
            <a:chOff x="3686418" y="1491630"/>
            <a:chExt cx="1245622" cy="1245622"/>
          </a:xfrm>
        </p:grpSpPr>
        <p:grpSp>
          <p:nvGrpSpPr>
            <p:cNvPr id="3" name="组合 30"/>
            <p:cNvGrpSpPr/>
            <p:nvPr/>
          </p:nvGrpSpPr>
          <p:grpSpPr>
            <a:xfrm>
              <a:off x="3686418" y="1491630"/>
              <a:ext cx="1245622" cy="1245622"/>
              <a:chOff x="3597091" y="1563638"/>
              <a:chExt cx="1245622" cy="1245622"/>
            </a:xfrm>
          </p:grpSpPr>
          <p:sp>
            <p:nvSpPr>
              <p:cNvPr id="33" name="椭圆 32"/>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34" name="椭圆 33"/>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32" name="标题 4"/>
            <p:cNvSpPr txBox="1">
              <a:spLocks/>
            </p:cNvSpPr>
            <p:nvPr/>
          </p:nvSpPr>
          <p:spPr>
            <a:xfrm>
              <a:off x="3891047" y="1645955"/>
              <a:ext cx="970891"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华康俪金黑W8(P)" pitchFamily="34" charset="-122"/>
                  <a:ea typeface="华康俪金黑W8(P)" pitchFamily="34" charset="-122"/>
                </a:rPr>
                <a:t>扶</a:t>
              </a:r>
              <a:endParaRPr lang="zh-CN" altLang="en-US" sz="4000" b="1" dirty="0">
                <a:solidFill>
                  <a:schemeClr val="bg1"/>
                </a:solidFill>
                <a:effectLst>
                  <a:outerShdw blurRad="38100" dist="38100" dir="2700000" algn="tl">
                    <a:srgbClr val="000000">
                      <a:alpha val="43137"/>
                    </a:srgbClr>
                  </a:outerShdw>
                </a:effectLst>
                <a:latin typeface="华康俪金黑W8(P)" pitchFamily="34" charset="-122"/>
                <a:ea typeface="华康俪金黑W8(P)" pitchFamily="34" charset="-122"/>
              </a:endParaRPr>
            </a:p>
          </p:txBody>
        </p:sp>
      </p:grpSp>
      <p:grpSp>
        <p:nvGrpSpPr>
          <p:cNvPr id="4" name="组合 37"/>
          <p:cNvGrpSpPr/>
          <p:nvPr/>
        </p:nvGrpSpPr>
        <p:grpSpPr>
          <a:xfrm>
            <a:off x="4220705" y="1754214"/>
            <a:ext cx="952436" cy="952781"/>
            <a:chOff x="3686418" y="1491630"/>
            <a:chExt cx="1245622" cy="1245622"/>
          </a:xfrm>
        </p:grpSpPr>
        <p:grpSp>
          <p:nvGrpSpPr>
            <p:cNvPr id="5" name="组合 38"/>
            <p:cNvGrpSpPr/>
            <p:nvPr/>
          </p:nvGrpSpPr>
          <p:grpSpPr>
            <a:xfrm>
              <a:off x="3686418" y="1491630"/>
              <a:ext cx="1245622" cy="1245622"/>
              <a:chOff x="3597091" y="1563638"/>
              <a:chExt cx="1245622" cy="1245622"/>
            </a:xfrm>
          </p:grpSpPr>
          <p:sp>
            <p:nvSpPr>
              <p:cNvPr id="28" name="椭圆 27"/>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29" name="椭圆 28"/>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27" name="标题 4"/>
            <p:cNvSpPr txBox="1">
              <a:spLocks/>
            </p:cNvSpPr>
            <p:nvPr/>
          </p:nvSpPr>
          <p:spPr>
            <a:xfrm>
              <a:off x="3867659" y="1645955"/>
              <a:ext cx="970891"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华康俪金黑W8(P)" pitchFamily="34" charset="-122"/>
                  <a:ea typeface="华康俪金黑W8(P)" pitchFamily="34" charset="-122"/>
                </a:rPr>
                <a:t>谁</a:t>
              </a:r>
            </a:p>
          </p:txBody>
        </p:sp>
      </p:grpSp>
      <p:grpSp>
        <p:nvGrpSpPr>
          <p:cNvPr id="6" name="组合 42"/>
          <p:cNvGrpSpPr/>
          <p:nvPr/>
        </p:nvGrpSpPr>
        <p:grpSpPr>
          <a:xfrm>
            <a:off x="5221185" y="1754214"/>
            <a:ext cx="952436" cy="952781"/>
            <a:chOff x="3686418" y="1491630"/>
            <a:chExt cx="1245622" cy="1245622"/>
          </a:xfrm>
        </p:grpSpPr>
        <p:grpSp>
          <p:nvGrpSpPr>
            <p:cNvPr id="7" name="组合 43"/>
            <p:cNvGrpSpPr/>
            <p:nvPr/>
          </p:nvGrpSpPr>
          <p:grpSpPr>
            <a:xfrm>
              <a:off x="3686418" y="1491630"/>
              <a:ext cx="1245622" cy="1245622"/>
              <a:chOff x="3597091" y="1563638"/>
              <a:chExt cx="1245622" cy="1245622"/>
            </a:xfrm>
          </p:grpSpPr>
          <p:sp>
            <p:nvSpPr>
              <p:cNvPr id="24" name="椭圆 23"/>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25" name="椭圆 24"/>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23" name="标题 4"/>
            <p:cNvSpPr txBox="1">
              <a:spLocks/>
            </p:cNvSpPr>
            <p:nvPr/>
          </p:nvSpPr>
          <p:spPr>
            <a:xfrm>
              <a:off x="3863174" y="1645955"/>
              <a:ext cx="970891"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华康俪金黑W8(P)" pitchFamily="34" charset="-122"/>
                  <a:ea typeface="华康俪金黑W8(P)" pitchFamily="34" charset="-122"/>
                  <a:cs typeface="+mn-cs"/>
                </a:rPr>
                <a:t>来</a:t>
              </a:r>
              <a:endParaRPr lang="zh-CN" altLang="en-US" sz="4000" b="1" dirty="0">
                <a:solidFill>
                  <a:schemeClr val="bg1"/>
                </a:solidFill>
                <a:effectLst>
                  <a:outerShdw blurRad="38100" dist="38100" dir="2700000" algn="tl">
                    <a:srgbClr val="000000">
                      <a:alpha val="43137"/>
                    </a:srgbClr>
                  </a:outerShdw>
                </a:effectLst>
                <a:latin typeface="华康俪金黑W8(P)" pitchFamily="34" charset="-122"/>
                <a:ea typeface="华康俪金黑W8(P)" pitchFamily="34" charset="-122"/>
                <a:cs typeface="+mn-cs"/>
              </a:endParaRPr>
            </a:p>
          </p:txBody>
        </p:sp>
      </p:grpSp>
    </p:spTree>
    <p:extLst>
      <p:ext uri="{BB962C8B-B14F-4D97-AF65-F5344CB8AC3E}">
        <p14:creationId xmlns:p14="http://schemas.microsoft.com/office/powerpoint/2010/main" xmlns="" val="1934276809"/>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34"/>
          <p:cNvSpPr>
            <a:spLocks noChangeShapeType="1"/>
          </p:cNvSpPr>
          <p:nvPr/>
        </p:nvSpPr>
        <p:spPr bwMode="auto">
          <a:xfrm>
            <a:off x="10873677" y="567730"/>
            <a:ext cx="64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30" name="Line 34"/>
          <p:cNvSpPr>
            <a:spLocks noChangeShapeType="1"/>
          </p:cNvSpPr>
          <p:nvPr/>
        </p:nvSpPr>
        <p:spPr bwMode="auto">
          <a:xfrm>
            <a:off x="10693677" y="720130"/>
            <a:ext cx="82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pic>
        <p:nvPicPr>
          <p:cNvPr id="8" name="图片 7"/>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
        <p:nvSpPr>
          <p:cNvPr id="9" name="矩形 8"/>
          <p:cNvSpPr/>
          <p:nvPr/>
        </p:nvSpPr>
        <p:spPr>
          <a:xfrm>
            <a:off x="7478689" y="2031518"/>
            <a:ext cx="3620951" cy="492412"/>
          </a:xfrm>
          <a:prstGeom prst="rect">
            <a:avLst/>
          </a:prstGeom>
          <a:noFill/>
          <a:ln>
            <a:noFill/>
          </a:ln>
          <a:effectLst/>
        </p:spPr>
        <p:txBody>
          <a:bodyPr wrap="square" lIns="121891" tIns="60945" rIns="121891" bIns="60945">
            <a:spAutoFit/>
          </a:bodyPr>
          <a:lstStyle/>
          <a:p>
            <a:r>
              <a:rPr lang="zh-CN" altLang="en-US" sz="2400" b="1" dirty="0" smtClean="0"/>
              <a:t>推进精准帮扶工作</a:t>
            </a:r>
            <a:endParaRPr lang="zh-CN" altLang="en-US" sz="2400" b="1" dirty="0"/>
          </a:p>
        </p:txBody>
      </p:sp>
      <p:sp>
        <p:nvSpPr>
          <p:cNvPr id="11" name="矩形 10"/>
          <p:cNvSpPr/>
          <p:nvPr/>
        </p:nvSpPr>
        <p:spPr>
          <a:xfrm>
            <a:off x="4188956" y="3237729"/>
            <a:ext cx="7072807" cy="1354187"/>
          </a:xfrm>
          <a:prstGeom prst="rect">
            <a:avLst/>
          </a:prstGeom>
        </p:spPr>
        <p:txBody>
          <a:bodyPr wrap="square" lIns="121891" tIns="60945" rIns="121891" bIns="60945">
            <a:spAutoFit/>
          </a:bodyPr>
          <a:lstStyle/>
          <a:p>
            <a:r>
              <a:rPr lang="zh-CN" altLang="en-US" sz="2000" dirty="0" smtClean="0">
                <a:latin typeface="微软雅黑" pitchFamily="34" charset="-122"/>
                <a:ea typeface="微软雅黑" pitchFamily="34" charset="-122"/>
              </a:rPr>
              <a:t>要解决好“怎么扶”的问题，按照贫困地区和贫困人口的具体情况，实施“五个一批工程”。要提高扶贫措施有效性，核心是因地制宜、因人因户因村施策，突出产业扶贫，提高组织化程度，培育带动贫困人口脱贫的经济实体。 </a:t>
            </a:r>
            <a:endParaRPr lang="zh-CN" altLang="en-US" sz="2000" dirty="0">
              <a:latin typeface="微软雅黑" pitchFamily="34" charset="-122"/>
              <a:ea typeface="微软雅黑" pitchFamily="34" charset="-122"/>
            </a:endParaRPr>
          </a:p>
        </p:txBody>
      </p:sp>
      <p:sp>
        <p:nvSpPr>
          <p:cNvPr id="13" name="矩形 12"/>
          <p:cNvSpPr/>
          <p:nvPr/>
        </p:nvSpPr>
        <p:spPr>
          <a:xfrm>
            <a:off x="3975087" y="2923150"/>
            <a:ext cx="7439032" cy="96022"/>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14" name="矩形 13"/>
          <p:cNvSpPr/>
          <p:nvPr/>
        </p:nvSpPr>
        <p:spPr>
          <a:xfrm>
            <a:off x="4189401" y="4961662"/>
            <a:ext cx="6787520" cy="1231076"/>
          </a:xfrm>
          <a:prstGeom prst="rect">
            <a:avLst/>
          </a:prstGeom>
        </p:spPr>
        <p:txBody>
          <a:bodyPr wrap="square" lIns="121891" tIns="60945" rIns="121891" bIns="60945">
            <a:spAutoFit/>
          </a:bodyPr>
          <a:lstStyle/>
          <a:p>
            <a:r>
              <a:rPr lang="zh-CN" altLang="en-US" sz="1800" b="1" dirty="0" smtClean="0">
                <a:solidFill>
                  <a:schemeClr val="accent1"/>
                </a:solidFill>
                <a:latin typeface="微软雅黑" panose="020B0503020204020204" pitchFamily="34" charset="-122"/>
                <a:ea typeface="微软雅黑" panose="020B0503020204020204" pitchFamily="34" charset="-122"/>
              </a:rPr>
              <a:t>自实施精准扶贫以来，中央和国家机关各部门共出台</a:t>
            </a:r>
            <a:r>
              <a:rPr lang="en-US" altLang="zh-CN" sz="1800" b="1" dirty="0" smtClean="0">
                <a:solidFill>
                  <a:schemeClr val="accent1"/>
                </a:solidFill>
                <a:latin typeface="微软雅黑" panose="020B0503020204020204" pitchFamily="34" charset="-122"/>
                <a:ea typeface="微软雅黑" panose="020B0503020204020204" pitchFamily="34" charset="-122"/>
              </a:rPr>
              <a:t>100</a:t>
            </a:r>
            <a:r>
              <a:rPr lang="zh-CN" altLang="en-US" sz="1800" b="1" dirty="0" smtClean="0">
                <a:solidFill>
                  <a:schemeClr val="accent1"/>
                </a:solidFill>
                <a:latin typeface="微软雅黑" panose="020B0503020204020204" pitchFamily="34" charset="-122"/>
                <a:ea typeface="微软雅黑" panose="020B0503020204020204" pitchFamily="34" charset="-122"/>
              </a:rPr>
              <a:t>多个政策文件或实施方案，各地方相继出台和完善“</a:t>
            </a:r>
            <a:r>
              <a:rPr lang="en-US" altLang="zh-CN" sz="1800" b="1" dirty="0" smtClean="0">
                <a:solidFill>
                  <a:schemeClr val="accent1"/>
                </a:solidFill>
                <a:latin typeface="微软雅黑" panose="020B0503020204020204" pitchFamily="34" charset="-122"/>
                <a:ea typeface="微软雅黑" panose="020B0503020204020204" pitchFamily="34" charset="-122"/>
              </a:rPr>
              <a:t>1+N”</a:t>
            </a:r>
            <a:r>
              <a:rPr lang="zh-CN" altLang="en-US" sz="1800" b="1" dirty="0" smtClean="0">
                <a:solidFill>
                  <a:schemeClr val="accent1"/>
                </a:solidFill>
                <a:latin typeface="微软雅黑" panose="020B0503020204020204" pitchFamily="34" charset="-122"/>
                <a:ea typeface="微软雅黑" panose="020B0503020204020204" pitchFamily="34" charset="-122"/>
              </a:rPr>
              <a:t>的脱贫攻坚系列文件。需求导向、导员参与、有效对接的扶贫脱贫帮扶体系业已形成。</a:t>
            </a:r>
            <a:endParaRPr lang="zh-CN" altLang="en-US" sz="1800" b="1" dirty="0">
              <a:solidFill>
                <a:schemeClr val="accent1"/>
              </a:solidFill>
              <a:latin typeface="微软雅黑" panose="020B0503020204020204" pitchFamily="34" charset="-122"/>
              <a:ea typeface="微软雅黑" panose="020B0503020204020204" pitchFamily="34" charset="-122"/>
            </a:endParaRPr>
          </a:p>
        </p:txBody>
      </p:sp>
      <p:sp>
        <p:nvSpPr>
          <p:cNvPr id="15" name="矩形 14"/>
          <p:cNvSpPr/>
          <p:nvPr/>
        </p:nvSpPr>
        <p:spPr>
          <a:xfrm>
            <a:off x="969045" y="4529144"/>
            <a:ext cx="2439071" cy="784800"/>
          </a:xfrm>
          <a:prstGeom prst="rect">
            <a:avLst/>
          </a:prstGeom>
          <a:effectLst>
            <a:outerShdw blurRad="50800" dist="38100" dir="2700000" algn="tl" rotWithShape="0">
              <a:prstClr val="black">
                <a:alpha val="40000"/>
              </a:prstClr>
            </a:outerShdw>
          </a:effectLst>
        </p:spPr>
        <p:txBody>
          <a:bodyPr wrap="none" lIns="121891" tIns="60945" rIns="121891" bIns="60945">
            <a:spAutoFit/>
          </a:bodyPr>
          <a:lstStyle/>
          <a:p>
            <a:r>
              <a:rPr lang="zh-CN" altLang="en-US" sz="3200" smtClean="0">
                <a:solidFill>
                  <a:srgbClr val="000000"/>
                </a:solidFill>
                <a:latin typeface="华文行楷" panose="02010800040101010101" pitchFamily="2" charset="-122"/>
                <a:ea typeface="华文行楷" panose="02010800040101010101" pitchFamily="2" charset="-122"/>
              </a:rPr>
              <a:t>习近平</a:t>
            </a:r>
            <a:r>
              <a:rPr lang="en-US" altLang="zh-CN" sz="3200" dirty="0">
                <a:solidFill>
                  <a:srgbClr val="000000"/>
                </a:solidFill>
                <a:latin typeface="华文行楷" panose="02010800040101010101" pitchFamily="2" charset="-122"/>
                <a:ea typeface="华文行楷" panose="02010800040101010101" pitchFamily="2" charset="-122"/>
              </a:rPr>
              <a:t>·</a:t>
            </a:r>
            <a:r>
              <a:rPr lang="zh-CN" altLang="en-US" sz="4300" b="1" dirty="0">
                <a:solidFill>
                  <a:srgbClr val="C00000"/>
                </a:solidFill>
                <a:latin typeface="华文行楷" panose="02010800040101010101" pitchFamily="2" charset="-122"/>
                <a:ea typeface="华文行楷" panose="02010800040101010101" pitchFamily="2" charset="-122"/>
              </a:rPr>
              <a:t>论</a:t>
            </a:r>
            <a:endParaRPr lang="zh-CN" altLang="en-US" sz="4800" b="1" dirty="0">
              <a:solidFill>
                <a:srgbClr val="C00000"/>
              </a:solidFill>
            </a:endParaRPr>
          </a:p>
        </p:txBody>
      </p:sp>
      <p:pic>
        <p:nvPicPr>
          <p:cNvPr id="16" name="Picture 3" descr="C:\Users\Administrator\Desktop\党政机关\素材\党徽\Nipic_5916570_20120618220329321399.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9786" y="2112533"/>
            <a:ext cx="1786541" cy="162123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组合 29"/>
          <p:cNvGrpSpPr/>
          <p:nvPr/>
        </p:nvGrpSpPr>
        <p:grpSpPr>
          <a:xfrm>
            <a:off x="6222191" y="1754214"/>
            <a:ext cx="952436" cy="952781"/>
            <a:chOff x="3686418" y="1491630"/>
            <a:chExt cx="1245622" cy="1245622"/>
          </a:xfrm>
        </p:grpSpPr>
        <p:grpSp>
          <p:nvGrpSpPr>
            <p:cNvPr id="3" name="组合 30"/>
            <p:cNvGrpSpPr/>
            <p:nvPr/>
          </p:nvGrpSpPr>
          <p:grpSpPr>
            <a:xfrm>
              <a:off x="3686418" y="1491630"/>
              <a:ext cx="1245622" cy="1245622"/>
              <a:chOff x="3597091" y="1563638"/>
              <a:chExt cx="1245622" cy="1245622"/>
            </a:xfrm>
          </p:grpSpPr>
          <p:sp>
            <p:nvSpPr>
              <p:cNvPr id="33" name="椭圆 32"/>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34" name="椭圆 33"/>
              <p:cNvSpPr/>
              <p:nvPr/>
            </p:nvSpPr>
            <p:spPr>
              <a:xfrm>
                <a:off x="3666832" y="1633380"/>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32" name="标题 4"/>
            <p:cNvSpPr txBox="1">
              <a:spLocks/>
            </p:cNvSpPr>
            <p:nvPr/>
          </p:nvSpPr>
          <p:spPr>
            <a:xfrm>
              <a:off x="3891047" y="1645955"/>
              <a:ext cx="970891"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华康俪金黑W8(P)" pitchFamily="34" charset="-122"/>
                  <a:ea typeface="华康俪金黑W8(P)" pitchFamily="34" charset="-122"/>
                </a:rPr>
                <a:t>扶</a:t>
              </a:r>
              <a:endParaRPr lang="zh-CN" altLang="en-US" sz="4000" b="1" dirty="0">
                <a:solidFill>
                  <a:schemeClr val="bg1"/>
                </a:solidFill>
                <a:effectLst>
                  <a:outerShdw blurRad="38100" dist="38100" dir="2700000" algn="tl">
                    <a:srgbClr val="000000">
                      <a:alpha val="43137"/>
                    </a:srgbClr>
                  </a:outerShdw>
                </a:effectLst>
                <a:latin typeface="华康俪金黑W8(P)" pitchFamily="34" charset="-122"/>
                <a:ea typeface="华康俪金黑W8(P)" pitchFamily="34" charset="-122"/>
              </a:endParaRPr>
            </a:p>
          </p:txBody>
        </p:sp>
      </p:grpSp>
      <p:grpSp>
        <p:nvGrpSpPr>
          <p:cNvPr id="4" name="组合 37"/>
          <p:cNvGrpSpPr/>
          <p:nvPr/>
        </p:nvGrpSpPr>
        <p:grpSpPr>
          <a:xfrm>
            <a:off x="4220705" y="1754214"/>
            <a:ext cx="952436" cy="952781"/>
            <a:chOff x="3686418" y="1491630"/>
            <a:chExt cx="1245622" cy="1245622"/>
          </a:xfrm>
        </p:grpSpPr>
        <p:grpSp>
          <p:nvGrpSpPr>
            <p:cNvPr id="5" name="组合 38"/>
            <p:cNvGrpSpPr/>
            <p:nvPr/>
          </p:nvGrpSpPr>
          <p:grpSpPr>
            <a:xfrm>
              <a:off x="3686418" y="1491630"/>
              <a:ext cx="1245622" cy="1245622"/>
              <a:chOff x="3597091" y="1563638"/>
              <a:chExt cx="1245622" cy="1245622"/>
            </a:xfrm>
          </p:grpSpPr>
          <p:sp>
            <p:nvSpPr>
              <p:cNvPr id="28" name="椭圆 27"/>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29" name="椭圆 28"/>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27" name="标题 4"/>
            <p:cNvSpPr txBox="1">
              <a:spLocks/>
            </p:cNvSpPr>
            <p:nvPr/>
          </p:nvSpPr>
          <p:spPr>
            <a:xfrm>
              <a:off x="3867659" y="1645955"/>
              <a:ext cx="970891"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华康俪金黑W8(P)" pitchFamily="34" charset="-122"/>
                  <a:ea typeface="华康俪金黑W8(P)" pitchFamily="34" charset="-122"/>
                </a:rPr>
                <a:t>怎</a:t>
              </a:r>
            </a:p>
          </p:txBody>
        </p:sp>
      </p:grpSp>
      <p:grpSp>
        <p:nvGrpSpPr>
          <p:cNvPr id="6" name="组合 42"/>
          <p:cNvGrpSpPr/>
          <p:nvPr/>
        </p:nvGrpSpPr>
        <p:grpSpPr>
          <a:xfrm>
            <a:off x="5221185" y="1754214"/>
            <a:ext cx="952436" cy="952781"/>
            <a:chOff x="3686418" y="1491630"/>
            <a:chExt cx="1245622" cy="1245622"/>
          </a:xfrm>
        </p:grpSpPr>
        <p:grpSp>
          <p:nvGrpSpPr>
            <p:cNvPr id="7" name="组合 43"/>
            <p:cNvGrpSpPr/>
            <p:nvPr/>
          </p:nvGrpSpPr>
          <p:grpSpPr>
            <a:xfrm>
              <a:off x="3686418" y="1491630"/>
              <a:ext cx="1245622" cy="1245622"/>
              <a:chOff x="3597091" y="1563638"/>
              <a:chExt cx="1245622" cy="1245622"/>
            </a:xfrm>
          </p:grpSpPr>
          <p:sp>
            <p:nvSpPr>
              <p:cNvPr id="24" name="椭圆 23"/>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25" name="椭圆 24"/>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23" name="标题 4"/>
            <p:cNvSpPr txBox="1">
              <a:spLocks/>
            </p:cNvSpPr>
            <p:nvPr/>
          </p:nvSpPr>
          <p:spPr>
            <a:xfrm>
              <a:off x="3863174" y="1645955"/>
              <a:ext cx="970891"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华康俪金黑W8(P)" pitchFamily="34" charset="-122"/>
                  <a:ea typeface="华康俪金黑W8(P)" pitchFamily="34" charset="-122"/>
                  <a:cs typeface="+mn-cs"/>
                </a:rPr>
                <a:t>么</a:t>
              </a:r>
              <a:endParaRPr lang="zh-CN" altLang="en-US" sz="4000" b="1" dirty="0">
                <a:solidFill>
                  <a:schemeClr val="bg1"/>
                </a:solidFill>
                <a:effectLst>
                  <a:outerShdw blurRad="38100" dist="38100" dir="2700000" algn="tl">
                    <a:srgbClr val="000000">
                      <a:alpha val="43137"/>
                    </a:srgbClr>
                  </a:outerShdw>
                </a:effectLst>
                <a:latin typeface="华康俪金黑W8(P)" pitchFamily="34" charset="-122"/>
                <a:ea typeface="华康俪金黑W8(P)" pitchFamily="34" charset="-122"/>
                <a:cs typeface="+mn-cs"/>
              </a:endParaRPr>
            </a:p>
          </p:txBody>
        </p:sp>
      </p:grpSp>
    </p:spTree>
    <p:extLst>
      <p:ext uri="{BB962C8B-B14F-4D97-AF65-F5344CB8AC3E}">
        <p14:creationId xmlns:p14="http://schemas.microsoft.com/office/powerpoint/2010/main" xmlns="" val="1934276809"/>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34"/>
          <p:cNvSpPr>
            <a:spLocks noChangeShapeType="1"/>
          </p:cNvSpPr>
          <p:nvPr/>
        </p:nvSpPr>
        <p:spPr bwMode="auto">
          <a:xfrm>
            <a:off x="10873677" y="567730"/>
            <a:ext cx="64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30" name="Line 34"/>
          <p:cNvSpPr>
            <a:spLocks noChangeShapeType="1"/>
          </p:cNvSpPr>
          <p:nvPr/>
        </p:nvSpPr>
        <p:spPr bwMode="auto">
          <a:xfrm>
            <a:off x="10693677" y="720130"/>
            <a:ext cx="82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pic>
        <p:nvPicPr>
          <p:cNvPr id="8" name="图片 7"/>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
        <p:nvSpPr>
          <p:cNvPr id="9" name="矩形 8"/>
          <p:cNvSpPr/>
          <p:nvPr/>
        </p:nvSpPr>
        <p:spPr>
          <a:xfrm>
            <a:off x="7478689" y="2031518"/>
            <a:ext cx="3620951" cy="492412"/>
          </a:xfrm>
          <a:prstGeom prst="rect">
            <a:avLst/>
          </a:prstGeom>
          <a:noFill/>
          <a:ln>
            <a:noFill/>
          </a:ln>
          <a:effectLst/>
        </p:spPr>
        <p:txBody>
          <a:bodyPr wrap="square" lIns="121891" tIns="60945" rIns="121891" bIns="60945">
            <a:spAutoFit/>
          </a:bodyPr>
          <a:lstStyle/>
          <a:p>
            <a:r>
              <a:rPr lang="zh-CN" altLang="en-US" sz="2400" b="1" dirty="0" smtClean="0"/>
              <a:t>严格实施考核评估制度</a:t>
            </a:r>
            <a:endParaRPr lang="zh-CN" altLang="en-US" sz="2400" b="1" dirty="0"/>
          </a:p>
        </p:txBody>
      </p:sp>
      <p:sp>
        <p:nvSpPr>
          <p:cNvPr id="11" name="矩形 10"/>
          <p:cNvSpPr/>
          <p:nvPr/>
        </p:nvSpPr>
        <p:spPr>
          <a:xfrm>
            <a:off x="4188956" y="3237729"/>
            <a:ext cx="7072807" cy="1661963"/>
          </a:xfrm>
          <a:prstGeom prst="rect">
            <a:avLst/>
          </a:prstGeom>
        </p:spPr>
        <p:txBody>
          <a:bodyPr wrap="square" lIns="121891" tIns="60945" rIns="121891" bIns="60945">
            <a:spAutoFit/>
          </a:bodyPr>
          <a:lstStyle/>
          <a:p>
            <a:r>
              <a:rPr lang="zh-CN" altLang="en-US" sz="2000" dirty="0" smtClean="0">
                <a:latin typeface="微软雅黑" pitchFamily="34" charset="-122"/>
                <a:ea typeface="微软雅黑" pitchFamily="34" charset="-122"/>
              </a:rPr>
              <a:t>精准扶贫是为了精准脱贫。要设定时间表，实现有序退出，既要防止拖延病，又要防止急躁症。要留出缓冲期，在一定时间内实行摘帽不摘政策。要实行严格评估，按照摘帽标准验收。要实行逐户销号，做到脱贫到人，脱没脱贫要同群众一起算账，要群众认账。  </a:t>
            </a:r>
            <a:endParaRPr lang="zh-CN" altLang="en-US" sz="2000" dirty="0">
              <a:latin typeface="微软雅黑" pitchFamily="34" charset="-122"/>
              <a:ea typeface="微软雅黑" pitchFamily="34" charset="-122"/>
            </a:endParaRPr>
          </a:p>
        </p:txBody>
      </p:sp>
      <p:sp>
        <p:nvSpPr>
          <p:cNvPr id="13" name="矩形 12"/>
          <p:cNvSpPr/>
          <p:nvPr/>
        </p:nvSpPr>
        <p:spPr>
          <a:xfrm>
            <a:off x="3975087" y="2923150"/>
            <a:ext cx="7439032" cy="96022"/>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14" name="矩形 13"/>
          <p:cNvSpPr/>
          <p:nvPr/>
        </p:nvSpPr>
        <p:spPr>
          <a:xfrm>
            <a:off x="4189401" y="5166653"/>
            <a:ext cx="6787520" cy="954077"/>
          </a:xfrm>
          <a:prstGeom prst="rect">
            <a:avLst/>
          </a:prstGeom>
        </p:spPr>
        <p:txBody>
          <a:bodyPr wrap="square" lIns="121891" tIns="60945" rIns="121891" bIns="60945">
            <a:spAutoFit/>
          </a:bodyPr>
          <a:lstStyle/>
          <a:p>
            <a:r>
              <a:rPr lang="en-US" altLang="zh-CN" sz="1800" b="1" dirty="0" smtClean="0">
                <a:solidFill>
                  <a:schemeClr val="accent1"/>
                </a:solidFill>
                <a:latin typeface="微软雅黑" panose="020B0503020204020204" pitchFamily="34" charset="-122"/>
                <a:ea typeface="微软雅黑" panose="020B0503020204020204" pitchFamily="34" charset="-122"/>
              </a:rPr>
              <a:t>2016</a:t>
            </a:r>
            <a:r>
              <a:rPr lang="zh-CN" altLang="en-US" sz="1800" b="1" dirty="0" smtClean="0">
                <a:solidFill>
                  <a:schemeClr val="accent1"/>
                </a:solidFill>
                <a:latin typeface="微软雅黑" panose="020B0503020204020204" pitchFamily="34" charset="-122"/>
                <a:ea typeface="微软雅黑" panose="020B0503020204020204" pitchFamily="34" charset="-122"/>
              </a:rPr>
              <a:t>年</a:t>
            </a:r>
            <a:r>
              <a:rPr lang="en-US" altLang="zh-CN" sz="1800" b="1" dirty="0" smtClean="0">
                <a:solidFill>
                  <a:schemeClr val="accent1"/>
                </a:solidFill>
                <a:latin typeface="微软雅黑" panose="020B0503020204020204" pitchFamily="34" charset="-122"/>
                <a:ea typeface="微软雅黑" panose="020B0503020204020204" pitchFamily="34" charset="-122"/>
              </a:rPr>
              <a:t>4</a:t>
            </a:r>
            <a:r>
              <a:rPr lang="zh-CN" altLang="en-US" sz="1800" b="1" dirty="0" smtClean="0">
                <a:solidFill>
                  <a:schemeClr val="accent1"/>
                </a:solidFill>
                <a:latin typeface="微软雅黑" panose="020B0503020204020204" pitchFamily="34" charset="-122"/>
                <a:ea typeface="微软雅黑" panose="020B0503020204020204" pitchFamily="34" charset="-122"/>
              </a:rPr>
              <a:t>月，中办、国办印发</a:t>
            </a:r>
            <a:r>
              <a:rPr lang="en-US" altLang="zh-CN" sz="1800" b="1" dirty="0" smtClean="0">
                <a:solidFill>
                  <a:schemeClr val="accent1"/>
                </a:solidFill>
                <a:latin typeface="微软雅黑" panose="020B0503020204020204" pitchFamily="34" charset="-122"/>
                <a:ea typeface="微软雅黑" panose="020B0503020204020204" pitchFamily="34" charset="-122"/>
              </a:rPr>
              <a:t>《</a:t>
            </a:r>
            <a:r>
              <a:rPr lang="zh-CN" altLang="en-US" sz="1800" b="1" dirty="0" smtClean="0">
                <a:solidFill>
                  <a:schemeClr val="accent1"/>
                </a:solidFill>
                <a:latin typeface="微软雅黑" panose="020B0503020204020204" pitchFamily="34" charset="-122"/>
                <a:ea typeface="微软雅黑" panose="020B0503020204020204" pitchFamily="34" charset="-122"/>
              </a:rPr>
              <a:t>关于建立贫困退出的意见</a:t>
            </a:r>
            <a:r>
              <a:rPr lang="en-US" altLang="zh-CN" sz="1800" b="1" dirty="0" smtClean="0">
                <a:solidFill>
                  <a:schemeClr val="accent1"/>
                </a:solidFill>
                <a:latin typeface="微软雅黑" panose="020B0503020204020204" pitchFamily="34" charset="-122"/>
                <a:ea typeface="微软雅黑" panose="020B0503020204020204" pitchFamily="34" charset="-122"/>
              </a:rPr>
              <a:t>》</a:t>
            </a:r>
            <a:r>
              <a:rPr lang="zh-CN" altLang="en-US" sz="1800" b="1" dirty="0" smtClean="0">
                <a:solidFill>
                  <a:schemeClr val="accent1"/>
                </a:solidFill>
                <a:latin typeface="微软雅黑" panose="020B0503020204020204" pitchFamily="34" charset="-122"/>
                <a:ea typeface="微软雅黑" panose="020B0503020204020204" pitchFamily="34" charset="-122"/>
              </a:rPr>
              <a:t>对贫困户、贫困村、贫困县退出的标准、程序和相关要求做出细致规定，为贫困人口退出提供制度保障。 </a:t>
            </a:r>
            <a:endParaRPr lang="zh-CN" altLang="en-US" sz="1800" b="1" dirty="0">
              <a:solidFill>
                <a:schemeClr val="accent1"/>
              </a:solidFill>
              <a:latin typeface="微软雅黑" panose="020B0503020204020204" pitchFamily="34" charset="-122"/>
              <a:ea typeface="微软雅黑" panose="020B0503020204020204" pitchFamily="34" charset="-122"/>
            </a:endParaRPr>
          </a:p>
        </p:txBody>
      </p:sp>
      <p:sp>
        <p:nvSpPr>
          <p:cNvPr id="15" name="矩形 14"/>
          <p:cNvSpPr/>
          <p:nvPr/>
        </p:nvSpPr>
        <p:spPr>
          <a:xfrm>
            <a:off x="969045" y="4529144"/>
            <a:ext cx="2439071" cy="784800"/>
          </a:xfrm>
          <a:prstGeom prst="rect">
            <a:avLst/>
          </a:prstGeom>
          <a:effectLst>
            <a:outerShdw blurRad="50800" dist="38100" dir="2700000" algn="tl" rotWithShape="0">
              <a:prstClr val="black">
                <a:alpha val="40000"/>
              </a:prstClr>
            </a:outerShdw>
          </a:effectLst>
        </p:spPr>
        <p:txBody>
          <a:bodyPr wrap="none" lIns="121891" tIns="60945" rIns="121891" bIns="60945">
            <a:spAutoFit/>
          </a:bodyPr>
          <a:lstStyle/>
          <a:p>
            <a:r>
              <a:rPr lang="zh-CN" altLang="en-US" sz="3200" smtClean="0">
                <a:solidFill>
                  <a:srgbClr val="000000"/>
                </a:solidFill>
                <a:latin typeface="华文行楷" panose="02010800040101010101" pitchFamily="2" charset="-122"/>
                <a:ea typeface="华文行楷" panose="02010800040101010101" pitchFamily="2" charset="-122"/>
              </a:rPr>
              <a:t>习近平</a:t>
            </a:r>
            <a:r>
              <a:rPr lang="en-US" altLang="zh-CN" sz="3200" dirty="0">
                <a:solidFill>
                  <a:srgbClr val="000000"/>
                </a:solidFill>
                <a:latin typeface="华文行楷" panose="02010800040101010101" pitchFamily="2" charset="-122"/>
                <a:ea typeface="华文行楷" panose="02010800040101010101" pitchFamily="2" charset="-122"/>
              </a:rPr>
              <a:t>·</a:t>
            </a:r>
            <a:r>
              <a:rPr lang="zh-CN" altLang="en-US" sz="4300" b="1" dirty="0">
                <a:solidFill>
                  <a:srgbClr val="C00000"/>
                </a:solidFill>
                <a:latin typeface="华文行楷" panose="02010800040101010101" pitchFamily="2" charset="-122"/>
                <a:ea typeface="华文行楷" panose="02010800040101010101" pitchFamily="2" charset="-122"/>
              </a:rPr>
              <a:t>论</a:t>
            </a:r>
            <a:endParaRPr lang="zh-CN" altLang="en-US" sz="4800" b="1" dirty="0">
              <a:solidFill>
                <a:srgbClr val="C00000"/>
              </a:solidFill>
            </a:endParaRPr>
          </a:p>
        </p:txBody>
      </p:sp>
      <p:pic>
        <p:nvPicPr>
          <p:cNvPr id="16" name="Picture 3" descr="C:\Users\Administrator\Desktop\党政机关\素材\党徽\Nipic_5916570_20120618220329321399.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9786" y="2112533"/>
            <a:ext cx="1786541" cy="162123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组合 29"/>
          <p:cNvGrpSpPr/>
          <p:nvPr/>
        </p:nvGrpSpPr>
        <p:grpSpPr>
          <a:xfrm>
            <a:off x="6222191" y="1754214"/>
            <a:ext cx="952436" cy="952781"/>
            <a:chOff x="3686418" y="1491630"/>
            <a:chExt cx="1245622" cy="1245622"/>
          </a:xfrm>
        </p:grpSpPr>
        <p:grpSp>
          <p:nvGrpSpPr>
            <p:cNvPr id="3" name="组合 30"/>
            <p:cNvGrpSpPr/>
            <p:nvPr/>
          </p:nvGrpSpPr>
          <p:grpSpPr>
            <a:xfrm>
              <a:off x="3686418" y="1491630"/>
              <a:ext cx="1245622" cy="1245622"/>
              <a:chOff x="3597091" y="1563638"/>
              <a:chExt cx="1245622" cy="1245622"/>
            </a:xfrm>
          </p:grpSpPr>
          <p:sp>
            <p:nvSpPr>
              <p:cNvPr id="33" name="椭圆 32"/>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34" name="椭圆 33"/>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32" name="标题 4"/>
            <p:cNvSpPr txBox="1">
              <a:spLocks/>
            </p:cNvSpPr>
            <p:nvPr/>
          </p:nvSpPr>
          <p:spPr>
            <a:xfrm>
              <a:off x="3891047" y="1645955"/>
              <a:ext cx="970891"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华康俪金黑W8(P)" pitchFamily="34" charset="-122"/>
                  <a:ea typeface="华康俪金黑W8(P)" pitchFamily="34" charset="-122"/>
                </a:rPr>
                <a:t>退</a:t>
              </a:r>
              <a:endParaRPr lang="zh-CN" altLang="en-US" sz="4000" b="1" dirty="0">
                <a:solidFill>
                  <a:schemeClr val="bg1"/>
                </a:solidFill>
                <a:effectLst>
                  <a:outerShdw blurRad="38100" dist="38100" dir="2700000" algn="tl">
                    <a:srgbClr val="000000">
                      <a:alpha val="43137"/>
                    </a:srgbClr>
                  </a:outerShdw>
                </a:effectLst>
                <a:latin typeface="华康俪金黑W8(P)" pitchFamily="34" charset="-122"/>
                <a:ea typeface="华康俪金黑W8(P)" pitchFamily="34" charset="-122"/>
              </a:endParaRPr>
            </a:p>
          </p:txBody>
        </p:sp>
      </p:grpSp>
      <p:grpSp>
        <p:nvGrpSpPr>
          <p:cNvPr id="4" name="组合 37"/>
          <p:cNvGrpSpPr/>
          <p:nvPr/>
        </p:nvGrpSpPr>
        <p:grpSpPr>
          <a:xfrm>
            <a:off x="4220705" y="1754214"/>
            <a:ext cx="952436" cy="952781"/>
            <a:chOff x="3686418" y="1491630"/>
            <a:chExt cx="1245622" cy="1245622"/>
          </a:xfrm>
        </p:grpSpPr>
        <p:grpSp>
          <p:nvGrpSpPr>
            <p:cNvPr id="5" name="组合 38"/>
            <p:cNvGrpSpPr/>
            <p:nvPr/>
          </p:nvGrpSpPr>
          <p:grpSpPr>
            <a:xfrm>
              <a:off x="3686418" y="1491630"/>
              <a:ext cx="1245622" cy="1245622"/>
              <a:chOff x="3597091" y="1563638"/>
              <a:chExt cx="1245622" cy="1245622"/>
            </a:xfrm>
          </p:grpSpPr>
          <p:sp>
            <p:nvSpPr>
              <p:cNvPr id="28" name="椭圆 27"/>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29" name="椭圆 28"/>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27" name="标题 4"/>
            <p:cNvSpPr txBox="1">
              <a:spLocks/>
            </p:cNvSpPr>
            <p:nvPr/>
          </p:nvSpPr>
          <p:spPr>
            <a:xfrm>
              <a:off x="3867659" y="1645955"/>
              <a:ext cx="970891"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华康俪金黑W8(P)" pitchFamily="34" charset="-122"/>
                  <a:ea typeface="华康俪金黑W8(P)" pitchFamily="34" charset="-122"/>
                </a:rPr>
                <a:t>如</a:t>
              </a:r>
            </a:p>
          </p:txBody>
        </p:sp>
      </p:grpSp>
      <p:grpSp>
        <p:nvGrpSpPr>
          <p:cNvPr id="6" name="组合 42"/>
          <p:cNvGrpSpPr/>
          <p:nvPr/>
        </p:nvGrpSpPr>
        <p:grpSpPr>
          <a:xfrm>
            <a:off x="5221185" y="1754214"/>
            <a:ext cx="952436" cy="952781"/>
            <a:chOff x="3686418" y="1491630"/>
            <a:chExt cx="1245622" cy="1245622"/>
          </a:xfrm>
        </p:grpSpPr>
        <p:grpSp>
          <p:nvGrpSpPr>
            <p:cNvPr id="7" name="组合 43"/>
            <p:cNvGrpSpPr/>
            <p:nvPr/>
          </p:nvGrpSpPr>
          <p:grpSpPr>
            <a:xfrm>
              <a:off x="3686418" y="1491630"/>
              <a:ext cx="1245622" cy="1245622"/>
              <a:chOff x="3597091" y="1563638"/>
              <a:chExt cx="1245622" cy="1245622"/>
            </a:xfrm>
          </p:grpSpPr>
          <p:sp>
            <p:nvSpPr>
              <p:cNvPr id="24" name="椭圆 23"/>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25" name="椭圆 24"/>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23" name="标题 4"/>
            <p:cNvSpPr txBox="1">
              <a:spLocks/>
            </p:cNvSpPr>
            <p:nvPr/>
          </p:nvSpPr>
          <p:spPr>
            <a:xfrm>
              <a:off x="3863174" y="1645955"/>
              <a:ext cx="970891"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华康俪金黑W8(P)" pitchFamily="34" charset="-122"/>
                  <a:ea typeface="华康俪金黑W8(P)" pitchFamily="34" charset="-122"/>
                  <a:cs typeface="+mn-cs"/>
                </a:rPr>
                <a:t>何</a:t>
              </a:r>
              <a:endParaRPr lang="zh-CN" altLang="en-US" sz="4000" b="1" dirty="0">
                <a:solidFill>
                  <a:schemeClr val="bg1"/>
                </a:solidFill>
                <a:effectLst>
                  <a:outerShdw blurRad="38100" dist="38100" dir="2700000" algn="tl">
                    <a:srgbClr val="000000">
                      <a:alpha val="43137"/>
                    </a:srgbClr>
                  </a:outerShdw>
                </a:effectLst>
                <a:latin typeface="华康俪金黑W8(P)" pitchFamily="34" charset="-122"/>
                <a:ea typeface="华康俪金黑W8(P)" pitchFamily="34" charset="-122"/>
                <a:cs typeface="+mn-cs"/>
              </a:endParaRPr>
            </a:p>
          </p:txBody>
        </p:sp>
      </p:grpSp>
    </p:spTree>
    <p:extLst>
      <p:ext uri="{BB962C8B-B14F-4D97-AF65-F5344CB8AC3E}">
        <p14:creationId xmlns:p14="http://schemas.microsoft.com/office/powerpoint/2010/main" xmlns="" val="1934276809"/>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34"/>
          <p:cNvSpPr>
            <a:spLocks noChangeShapeType="1"/>
          </p:cNvSpPr>
          <p:nvPr/>
        </p:nvSpPr>
        <p:spPr bwMode="auto">
          <a:xfrm>
            <a:off x="10873677" y="567730"/>
            <a:ext cx="64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30" name="Line 34"/>
          <p:cNvSpPr>
            <a:spLocks noChangeShapeType="1"/>
          </p:cNvSpPr>
          <p:nvPr/>
        </p:nvSpPr>
        <p:spPr bwMode="auto">
          <a:xfrm>
            <a:off x="10693677" y="720130"/>
            <a:ext cx="82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pic>
        <p:nvPicPr>
          <p:cNvPr id="8" name="图片 7"/>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cxnSp>
        <p:nvCxnSpPr>
          <p:cNvPr id="9" name="直接箭头连接符 8"/>
          <p:cNvCxnSpPr/>
          <p:nvPr/>
        </p:nvCxnSpPr>
        <p:spPr>
          <a:xfrm>
            <a:off x="3690682" y="3723959"/>
            <a:ext cx="720000"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4630184" y="1653214"/>
            <a:ext cx="6133515" cy="1230663"/>
          </a:xfrm>
          <a:prstGeom prst="roundRect">
            <a:avLst/>
          </a:pr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13" name="圆角矩形 12"/>
          <p:cNvSpPr/>
          <p:nvPr/>
        </p:nvSpPr>
        <p:spPr>
          <a:xfrm>
            <a:off x="4630184" y="4564042"/>
            <a:ext cx="6133515" cy="1230663"/>
          </a:xfrm>
          <a:prstGeom prst="roundRect">
            <a:avLst/>
          </a:pr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14" name="文本框 13"/>
          <p:cNvSpPr txBox="1"/>
          <p:nvPr/>
        </p:nvSpPr>
        <p:spPr>
          <a:xfrm>
            <a:off x="4858341" y="1946007"/>
            <a:ext cx="5677200" cy="646331"/>
          </a:xfrm>
          <a:prstGeom prst="rect">
            <a:avLst/>
          </a:prstGeom>
          <a:noFill/>
          <a:effectLst/>
        </p:spPr>
        <p:txBody>
          <a:bodyPr wrap="square" rtlCol="0">
            <a:spAutoFit/>
          </a:bodyPr>
          <a:lstStyle>
            <a:defPPr>
              <a:defRPr lang="zh-CN"/>
            </a:defPPr>
            <a:lvl1pPr>
              <a:defRPr sz="3600">
                <a:solidFill>
                  <a:srgbClr val="FFFF00"/>
                </a:solidFill>
                <a:effectLst>
                  <a:glow rad="101600">
                    <a:srgbClr val="C00000"/>
                  </a:glow>
                  <a:outerShdw blurRad="203200" dist="101600" dir="5400000" algn="tl" rotWithShape="0">
                    <a:prstClr val="black">
                      <a:alpha val="60000"/>
                    </a:prstClr>
                  </a:outerShdw>
                </a:effectLst>
                <a:latin typeface="方正兰亭粗黑_GBK" panose="02000000000000000000" pitchFamily="2" charset="-122"/>
                <a:ea typeface="方正兰亭粗黑_GBK" panose="02000000000000000000" pitchFamily="2" charset="-122"/>
              </a:defRPr>
            </a:lvl1pPr>
          </a:lstStyle>
          <a:p>
            <a:pPr algn="just"/>
            <a:r>
              <a:rPr lang="zh-CN" altLang="en-US" sz="1800" dirty="0" smtClean="0">
                <a:solidFill>
                  <a:schemeClr val="tx1"/>
                </a:solidFill>
                <a:effectLst/>
                <a:latin typeface="方正兰亭中黑_GBK" panose="02000000000000000000" pitchFamily="2" charset="-122"/>
                <a:ea typeface="方正兰亭中黑_GBK" panose="02000000000000000000" pitchFamily="2" charset="-122"/>
              </a:rPr>
              <a:t>习近平</a:t>
            </a:r>
            <a:r>
              <a:rPr lang="zh-CN" altLang="en-US" sz="1800" dirty="0">
                <a:solidFill>
                  <a:schemeClr val="tx1"/>
                </a:solidFill>
                <a:effectLst/>
                <a:latin typeface="方正兰亭中黑_GBK" panose="02000000000000000000" pitchFamily="2" charset="-122"/>
                <a:ea typeface="方正兰亭中黑_GBK" panose="02000000000000000000" pitchFamily="2" charset="-122"/>
              </a:rPr>
              <a:t>精准扶贫思想中的“扶真贫、真扶贫、真脱贫”要求为脱贫攻坚阶段扶贫开发明确了工作目标</a:t>
            </a:r>
            <a:r>
              <a:rPr lang="zh-CN" altLang="en-US" sz="1800" dirty="0" smtClean="0">
                <a:solidFill>
                  <a:schemeClr val="tx1"/>
                </a:solidFill>
                <a:effectLst/>
                <a:latin typeface="方正兰亭中黑_GBK" panose="02000000000000000000" pitchFamily="2" charset="-122"/>
                <a:ea typeface="方正兰亭中黑_GBK" panose="02000000000000000000" pitchFamily="2" charset="-122"/>
              </a:rPr>
              <a:t>；</a:t>
            </a:r>
            <a:endParaRPr lang="zh-CN" altLang="en-US" sz="1800" dirty="0">
              <a:solidFill>
                <a:schemeClr val="accent1"/>
              </a:solidFill>
              <a:effectLst/>
              <a:latin typeface="方正兰亭中黑_GBK" panose="02000000000000000000" pitchFamily="2" charset="-122"/>
              <a:ea typeface="方正兰亭中黑_GBK" panose="02000000000000000000" pitchFamily="2" charset="-122"/>
            </a:endParaRPr>
          </a:p>
        </p:txBody>
      </p:sp>
      <p:sp>
        <p:nvSpPr>
          <p:cNvPr id="15" name="文本框 14"/>
          <p:cNvSpPr txBox="1"/>
          <p:nvPr/>
        </p:nvSpPr>
        <p:spPr>
          <a:xfrm>
            <a:off x="4858341" y="3262294"/>
            <a:ext cx="5677200" cy="923330"/>
          </a:xfrm>
          <a:prstGeom prst="rect">
            <a:avLst/>
          </a:prstGeom>
          <a:noFill/>
          <a:effectLst/>
        </p:spPr>
        <p:txBody>
          <a:bodyPr wrap="square" rtlCol="0">
            <a:spAutoFit/>
          </a:bodyPr>
          <a:lstStyle>
            <a:defPPr>
              <a:defRPr lang="zh-CN"/>
            </a:defPPr>
            <a:lvl1pPr algn="just">
              <a:defRPr sz="1600">
                <a:solidFill>
                  <a:schemeClr val="bg1"/>
                </a:solidFill>
                <a:effectLst/>
                <a:latin typeface="方正兰亭中黑_GBK" panose="02000000000000000000" pitchFamily="2" charset="-122"/>
                <a:ea typeface="方正兰亭中黑_GBK" panose="02000000000000000000" pitchFamily="2" charset="-122"/>
              </a:defRPr>
            </a:lvl1pPr>
          </a:lstStyle>
          <a:p>
            <a:r>
              <a:rPr lang="zh-CN" altLang="en-US" sz="1800" dirty="0">
                <a:solidFill>
                  <a:schemeClr val="tx1"/>
                </a:solidFill>
              </a:rPr>
              <a:t>“六个精准”论述为扶贫工作方式转变提供了方向和着力点，“五个一批”脱贫路径论述为扶贫工作指明了工作重点任务</a:t>
            </a:r>
            <a:r>
              <a:rPr lang="zh-CN" altLang="en-US" sz="1800" dirty="0" smtClean="0">
                <a:solidFill>
                  <a:schemeClr val="tx1"/>
                </a:solidFill>
              </a:rPr>
              <a:t>；</a:t>
            </a:r>
            <a:endParaRPr lang="zh-CN" altLang="en-US" sz="1800" dirty="0">
              <a:solidFill>
                <a:schemeClr val="accent1"/>
              </a:solidFill>
            </a:endParaRPr>
          </a:p>
        </p:txBody>
      </p:sp>
      <p:sp>
        <p:nvSpPr>
          <p:cNvPr id="16" name="文本框 15"/>
          <p:cNvSpPr txBox="1"/>
          <p:nvPr/>
        </p:nvSpPr>
        <p:spPr>
          <a:xfrm>
            <a:off x="4858341" y="4826327"/>
            <a:ext cx="5677200" cy="646331"/>
          </a:xfrm>
          <a:prstGeom prst="rect">
            <a:avLst/>
          </a:prstGeom>
          <a:noFill/>
          <a:effectLst/>
        </p:spPr>
        <p:txBody>
          <a:bodyPr wrap="square" rtlCol="0">
            <a:spAutoFit/>
          </a:bodyPr>
          <a:lstStyle>
            <a:defPPr>
              <a:defRPr lang="zh-CN"/>
            </a:defPPr>
            <a:lvl1pPr algn="just">
              <a:defRPr sz="1600">
                <a:solidFill>
                  <a:schemeClr val="bg1"/>
                </a:solidFill>
                <a:effectLst/>
                <a:latin typeface="方正兰亭中黑_GBK" panose="02000000000000000000" pitchFamily="2" charset="-122"/>
                <a:ea typeface="方正兰亭中黑_GBK" panose="02000000000000000000" pitchFamily="2" charset="-122"/>
              </a:defRPr>
            </a:lvl1pPr>
          </a:lstStyle>
          <a:p>
            <a:r>
              <a:rPr lang="zh-CN" altLang="en-US" sz="1800" dirty="0">
                <a:solidFill>
                  <a:schemeClr val="tx1"/>
                </a:solidFill>
              </a:rPr>
              <a:t>对“扶持谁、谁来扶、怎么扶、如何退”问题的阐述为扶贫开发体制机制创新、建构等都具有极大的指导价值</a:t>
            </a:r>
            <a:r>
              <a:rPr lang="zh-CN" altLang="en-US" sz="1800" dirty="0" smtClean="0">
                <a:solidFill>
                  <a:schemeClr val="tx1"/>
                </a:solidFill>
              </a:rPr>
              <a:t>。</a:t>
            </a:r>
            <a:endParaRPr lang="zh-CN" altLang="en-US" sz="1800" dirty="0">
              <a:solidFill>
                <a:schemeClr val="accent1"/>
              </a:solidFill>
            </a:endParaRPr>
          </a:p>
        </p:txBody>
      </p:sp>
      <p:sp>
        <p:nvSpPr>
          <p:cNvPr id="17" name="圆角矩形 16"/>
          <p:cNvSpPr/>
          <p:nvPr/>
        </p:nvSpPr>
        <p:spPr>
          <a:xfrm>
            <a:off x="4630184" y="3108628"/>
            <a:ext cx="6133515" cy="1230663"/>
          </a:xfrm>
          <a:prstGeom prst="roundRect">
            <a:avLst/>
          </a:pr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cxnSp>
        <p:nvCxnSpPr>
          <p:cNvPr id="19" name="直接箭头连接符 18"/>
          <p:cNvCxnSpPr/>
          <p:nvPr/>
        </p:nvCxnSpPr>
        <p:spPr>
          <a:xfrm rot="19800000">
            <a:off x="3426942" y="2493614"/>
            <a:ext cx="1008000"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rot="1800000" flipV="1">
            <a:off x="3426942" y="4954305"/>
            <a:ext cx="1008000"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grpSp>
        <p:nvGrpSpPr>
          <p:cNvPr id="2" name="组合 20"/>
          <p:cNvGrpSpPr/>
          <p:nvPr/>
        </p:nvGrpSpPr>
        <p:grpSpPr>
          <a:xfrm>
            <a:off x="720477" y="2344246"/>
            <a:ext cx="2379455" cy="2667969"/>
            <a:chOff x="4906273" y="2482581"/>
            <a:chExt cx="2379455" cy="2667969"/>
          </a:xfrm>
        </p:grpSpPr>
        <p:sp>
          <p:nvSpPr>
            <p:cNvPr id="22" name="Freeform 5"/>
            <p:cNvSpPr>
              <a:spLocks/>
            </p:cNvSpPr>
            <p:nvPr/>
          </p:nvSpPr>
          <p:spPr bwMode="auto">
            <a:xfrm>
              <a:off x="4906273" y="2482581"/>
              <a:ext cx="2379455" cy="2667969"/>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flip="none" rotWithShape="1">
              <a:gsLst>
                <a:gs pos="0">
                  <a:srgbClr val="B40000"/>
                </a:gs>
                <a:gs pos="100000">
                  <a:srgbClr val="FFFF00"/>
                </a:gs>
                <a:gs pos="67000">
                  <a:srgbClr val="FF0000"/>
                </a:gs>
              </a:gsLst>
              <a:lin ang="162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22"/>
            <p:cNvSpPr/>
            <p:nvPr/>
          </p:nvSpPr>
          <p:spPr>
            <a:xfrm>
              <a:off x="4993996" y="3812534"/>
              <a:ext cx="2287802" cy="646331"/>
            </a:xfrm>
            <a:prstGeom prst="rect">
              <a:avLst/>
            </a:prstGeom>
            <a:noFill/>
            <a:effectLst/>
          </p:spPr>
          <p:txBody>
            <a:bodyPr wrap="square" rtlCol="0">
              <a:spAutoFit/>
            </a:bodyPr>
            <a:lstStyle/>
            <a:p>
              <a:pPr algn="ctr"/>
              <a:r>
                <a:rPr lang="zh-CN" altLang="en-US" sz="3600" b="1" dirty="0" smtClean="0">
                  <a:gradFill>
                    <a:gsLst>
                      <a:gs pos="0">
                        <a:srgbClr val="FFC000"/>
                      </a:gs>
                      <a:gs pos="33000">
                        <a:srgbClr val="FFFF99"/>
                      </a:gs>
                      <a:gs pos="66000">
                        <a:srgbClr val="F2B800"/>
                      </a:gs>
                      <a:gs pos="100000">
                        <a:srgbClr val="FFFF00"/>
                      </a:gs>
                    </a:gsLst>
                    <a:lin ang="5400000" scaled="0"/>
                  </a:gradFill>
                  <a:effectLst>
                    <a:outerShdw blurRad="152400" dist="152400" dir="2700000" algn="tl" rotWithShape="0">
                      <a:prstClr val="black">
                        <a:alpha val="60000"/>
                      </a:prstClr>
                    </a:outerShdw>
                  </a:effectLst>
                  <a:latin typeface="微软雅黑" panose="020B0503020204020204" pitchFamily="34" charset="-122"/>
                  <a:ea typeface="微软雅黑" panose="020B0503020204020204" pitchFamily="34" charset="-122"/>
                </a:rPr>
                <a:t>行动指南</a:t>
              </a:r>
              <a:endParaRPr lang="zh-CN" altLang="en-US" sz="3600" b="1" dirty="0">
                <a:gradFill>
                  <a:gsLst>
                    <a:gs pos="0">
                      <a:srgbClr val="FFC000"/>
                    </a:gs>
                    <a:gs pos="33000">
                      <a:srgbClr val="FFFF99"/>
                    </a:gs>
                    <a:gs pos="66000">
                      <a:srgbClr val="F2B800"/>
                    </a:gs>
                    <a:gs pos="100000">
                      <a:srgbClr val="FFFF00"/>
                    </a:gs>
                  </a:gsLst>
                  <a:lin ang="5400000" scaled="0"/>
                </a:gradFill>
                <a:effectLst>
                  <a:outerShdw blurRad="152400" dist="152400" dir="2700000" algn="tl" rotWithShape="0">
                    <a:prstClr val="black">
                      <a:alpha val="60000"/>
                    </a:prstClr>
                  </a:outerShdw>
                </a:effectLst>
                <a:latin typeface="微软雅黑" panose="020B0503020204020204" pitchFamily="34" charset="-122"/>
                <a:ea typeface="微软雅黑" panose="020B0503020204020204" pitchFamily="34" charset="-122"/>
              </a:endParaRPr>
            </a:p>
          </p:txBody>
        </p:sp>
        <p:pic>
          <p:nvPicPr>
            <p:cNvPr id="24" name="图片 23"/>
            <p:cNvPicPr>
              <a:picLocks noChangeAspect="1"/>
            </p:cNvPicPr>
            <p:nvPr/>
          </p:nvPicPr>
          <p:blipFill>
            <a:blip r:embed="rId6" cstate="print">
              <a:extLst>
                <a:ext uri="{BEBA8EAE-BF5A-486C-A8C5-ECC9F3942E4B}">
                  <a14:imgProps xmlns:a14="http://schemas.microsoft.com/office/drawing/2010/main" xmlns="">
                    <a14:imgLayer r:embed="rId7">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5508815" y="2837580"/>
              <a:ext cx="1066795" cy="907346"/>
            </a:xfrm>
            <a:prstGeom prst="rect">
              <a:avLst/>
            </a:prstGeom>
          </p:spPr>
        </p:pic>
      </p:grpSp>
      <p:sp>
        <p:nvSpPr>
          <p:cNvPr id="25" name="Rectangle 44"/>
          <p:cNvSpPr>
            <a:spLocks noChangeArrowheads="1"/>
          </p:cNvSpPr>
          <p:nvPr/>
        </p:nvSpPr>
        <p:spPr bwMode="auto">
          <a:xfrm>
            <a:off x="760377" y="957244"/>
            <a:ext cx="7304916" cy="449301"/>
          </a:xfrm>
          <a:prstGeom prst="rect">
            <a:avLst/>
          </a:prstGeom>
          <a:noFill/>
          <a:ln w="9525" algn="ctr">
            <a:noFill/>
            <a:miter lim="800000"/>
            <a:headEnd/>
            <a:tailEnd/>
          </a:ln>
        </p:spPr>
        <p:txBody>
          <a:bodyPr wrap="square" lIns="109678" tIns="54838" rIns="109678" bIns="54838">
            <a:spAutoFit/>
          </a:bodyPr>
          <a:lstStyle/>
          <a:p>
            <a:pPr eaLnBrk="0" hangingPunct="0"/>
            <a:r>
              <a:rPr lang="zh-CN" altLang="en-US" sz="2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习近平精准扶贫</a:t>
            </a:r>
            <a:r>
              <a:rPr lang="zh-CN" altLang="en-US" sz="22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思想是脱贫</a:t>
            </a:r>
            <a:r>
              <a:rPr lang="zh-CN" altLang="en-US" sz="2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攻坚实践创新的行动指南</a:t>
            </a:r>
          </a:p>
        </p:txBody>
      </p:sp>
    </p:spTree>
    <p:extLst>
      <p:ext uri="{BB962C8B-B14F-4D97-AF65-F5344CB8AC3E}">
        <p14:creationId xmlns:p14="http://schemas.microsoft.com/office/powerpoint/2010/main" xmlns="" val="3030180152"/>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 grpId="0" animBg="1"/>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34"/>
          <p:cNvSpPr>
            <a:spLocks noChangeShapeType="1"/>
          </p:cNvSpPr>
          <p:nvPr/>
        </p:nvSpPr>
        <p:spPr bwMode="auto">
          <a:xfrm>
            <a:off x="10873677" y="567730"/>
            <a:ext cx="64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30" name="Line 34"/>
          <p:cNvSpPr>
            <a:spLocks noChangeShapeType="1"/>
          </p:cNvSpPr>
          <p:nvPr/>
        </p:nvSpPr>
        <p:spPr bwMode="auto">
          <a:xfrm>
            <a:off x="10693677" y="720130"/>
            <a:ext cx="82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pic>
        <p:nvPicPr>
          <p:cNvPr id="8" name="图片 7"/>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
        <p:nvSpPr>
          <p:cNvPr id="13" name="矩形 12"/>
          <p:cNvSpPr/>
          <p:nvPr/>
        </p:nvSpPr>
        <p:spPr>
          <a:xfrm>
            <a:off x="4393668" y="4599833"/>
            <a:ext cx="6807702" cy="1472018"/>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spcBef>
                <a:spcPct val="20000"/>
              </a:spcBef>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习近平同志指出，在实践中，我们形成了不少有益经验，概括起来主要是加强领导是根本、把握精准是要义、增加投入是保障、各方参与是合力、群众参与是基础。这些经验弥足珍贵，要长期坚持。</a:t>
            </a:r>
          </a:p>
        </p:txBody>
      </p:sp>
      <p:grpSp>
        <p:nvGrpSpPr>
          <p:cNvPr id="2" name="组合 1"/>
          <p:cNvGrpSpPr/>
          <p:nvPr/>
        </p:nvGrpSpPr>
        <p:grpSpPr>
          <a:xfrm>
            <a:off x="4393668" y="1959049"/>
            <a:ext cx="6814800" cy="2388866"/>
            <a:chOff x="4536901" y="2867768"/>
            <a:chExt cx="6814800" cy="2388866"/>
          </a:xfrm>
        </p:grpSpPr>
        <p:sp>
          <p:nvSpPr>
            <p:cNvPr id="14" name="矩形 13"/>
            <p:cNvSpPr/>
            <p:nvPr/>
          </p:nvSpPr>
          <p:spPr>
            <a:xfrm>
              <a:off x="4536901" y="2867768"/>
              <a:ext cx="6814800" cy="238886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endParaRPr lang="zh-CN" altLang="en-US" sz="1900" dirty="0">
                <a:solidFill>
                  <a:schemeClr val="tx1"/>
                </a:solidFill>
                <a:latin typeface="微软雅黑" panose="020B0503020204020204" pitchFamily="34" charset="-122"/>
                <a:ea typeface="微软雅黑" panose="020B0503020204020204" pitchFamily="34" charset="-122"/>
              </a:endParaRPr>
            </a:p>
          </p:txBody>
        </p:sp>
        <p:grpSp>
          <p:nvGrpSpPr>
            <p:cNvPr id="4" name="组合 14"/>
            <p:cNvGrpSpPr/>
            <p:nvPr/>
          </p:nvGrpSpPr>
          <p:grpSpPr>
            <a:xfrm>
              <a:off x="4778492" y="3026127"/>
              <a:ext cx="6455152" cy="646331"/>
              <a:chOff x="3535474" y="2230760"/>
              <a:chExt cx="4841994" cy="484636"/>
            </a:xfrm>
          </p:grpSpPr>
          <p:sp>
            <p:nvSpPr>
              <p:cNvPr id="26" name="矩形 25"/>
              <p:cNvSpPr/>
              <p:nvPr/>
            </p:nvSpPr>
            <p:spPr>
              <a:xfrm>
                <a:off x="3707904" y="2230760"/>
                <a:ext cx="4669564" cy="484636"/>
              </a:xfrm>
              <a:prstGeom prst="rect">
                <a:avLst/>
              </a:prstGeom>
            </p:spPr>
            <p:txBody>
              <a:bodyPr wrap="square">
                <a:spAutoFit/>
              </a:bodyPr>
              <a:lstStyle/>
              <a:p>
                <a:r>
                  <a:rPr lang="zh-CN" altLang="en-US" sz="1800" dirty="0">
                    <a:latin typeface="微软雅黑" panose="020B0503020204020204" pitchFamily="34" charset="-122"/>
                    <a:ea typeface="微软雅黑" panose="020B0503020204020204" pitchFamily="34" charset="-122"/>
                  </a:rPr>
                  <a:t>以实施综合性扶贫策略回应发展中国家贫困问题的复杂化和艰巨性。</a:t>
                </a:r>
              </a:p>
            </p:txBody>
          </p:sp>
          <p:sp>
            <p:nvSpPr>
              <p:cNvPr id="27" name="矩形 26"/>
              <p:cNvSpPr/>
              <p:nvPr/>
            </p:nvSpPr>
            <p:spPr>
              <a:xfrm>
                <a:off x="3535474" y="2301429"/>
                <a:ext cx="144016" cy="144000"/>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latin typeface="微软雅黑" panose="020B0503020204020204" pitchFamily="34" charset="-122"/>
                  <a:ea typeface="微软雅黑" panose="020B0503020204020204" pitchFamily="34" charset="-122"/>
                </a:endParaRPr>
              </a:p>
            </p:txBody>
          </p:sp>
        </p:grpSp>
        <p:grpSp>
          <p:nvGrpSpPr>
            <p:cNvPr id="5" name="组合 15"/>
            <p:cNvGrpSpPr/>
            <p:nvPr/>
          </p:nvGrpSpPr>
          <p:grpSpPr>
            <a:xfrm>
              <a:off x="4764035" y="3818215"/>
              <a:ext cx="6469609" cy="646331"/>
              <a:chOff x="3524629" y="2828020"/>
              <a:chExt cx="4852839" cy="484636"/>
            </a:xfrm>
          </p:grpSpPr>
          <p:sp>
            <p:nvSpPr>
              <p:cNvPr id="24" name="矩形 23"/>
              <p:cNvSpPr/>
              <p:nvPr/>
            </p:nvSpPr>
            <p:spPr>
              <a:xfrm>
                <a:off x="3707903" y="2828020"/>
                <a:ext cx="4669565" cy="484636"/>
              </a:xfrm>
              <a:prstGeom prst="rect">
                <a:avLst/>
              </a:prstGeom>
            </p:spPr>
            <p:txBody>
              <a:bodyPr wrap="square">
                <a:spAutoFit/>
              </a:bodyPr>
              <a:lstStyle/>
              <a:p>
                <a:r>
                  <a:rPr lang="zh-CN" altLang="en-US" sz="1800" dirty="0">
                    <a:latin typeface="微软雅黑" panose="020B0503020204020204" pitchFamily="34" charset="-122"/>
                    <a:ea typeface="微软雅黑" panose="020B0503020204020204" pitchFamily="34" charset="-122"/>
                  </a:rPr>
                  <a:t>发挥政府在减贫中的主导作用，以回应全球经济增长带动减贫弱化的普遍趋势。</a:t>
                </a:r>
              </a:p>
            </p:txBody>
          </p:sp>
          <p:sp>
            <p:nvSpPr>
              <p:cNvPr id="25" name="矩形 24"/>
              <p:cNvSpPr/>
              <p:nvPr/>
            </p:nvSpPr>
            <p:spPr>
              <a:xfrm>
                <a:off x="3524629" y="2898689"/>
                <a:ext cx="144016" cy="144000"/>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latin typeface="微软雅黑" panose="020B0503020204020204" pitchFamily="34" charset="-122"/>
                  <a:ea typeface="微软雅黑" panose="020B0503020204020204" pitchFamily="34" charset="-122"/>
                </a:endParaRPr>
              </a:p>
            </p:txBody>
          </p:sp>
        </p:grpSp>
        <p:grpSp>
          <p:nvGrpSpPr>
            <p:cNvPr id="6" name="组合 18"/>
            <p:cNvGrpSpPr/>
            <p:nvPr/>
          </p:nvGrpSpPr>
          <p:grpSpPr>
            <a:xfrm>
              <a:off x="4764035" y="4536554"/>
              <a:ext cx="6469609" cy="646331"/>
              <a:chOff x="3524629" y="3952316"/>
              <a:chExt cx="5374243" cy="484636"/>
            </a:xfrm>
          </p:grpSpPr>
          <p:sp>
            <p:nvSpPr>
              <p:cNvPr id="20" name="矩形 19"/>
              <p:cNvSpPr/>
              <p:nvPr/>
            </p:nvSpPr>
            <p:spPr>
              <a:xfrm>
                <a:off x="3707904" y="3952316"/>
                <a:ext cx="5190968" cy="484636"/>
              </a:xfrm>
              <a:prstGeom prst="rect">
                <a:avLst/>
              </a:prstGeom>
            </p:spPr>
            <p:txBody>
              <a:bodyPr wrap="square">
                <a:spAutoFit/>
              </a:bodyPr>
              <a:lstStyle/>
              <a:p>
                <a:r>
                  <a:rPr lang="zh-CN" altLang="en-US" sz="1800" dirty="0">
                    <a:latin typeface="微软雅黑" panose="020B0503020204020204" pitchFamily="34" charset="-122"/>
                    <a:ea typeface="微软雅黑" panose="020B0503020204020204" pitchFamily="34" charset="-122"/>
                  </a:rPr>
                  <a:t>自上而下与自下而上结合的贫困识别机制，解决了贫困瞄准的世界难题。</a:t>
                </a:r>
              </a:p>
            </p:txBody>
          </p:sp>
          <p:sp>
            <p:nvSpPr>
              <p:cNvPr id="21" name="矩形 20"/>
              <p:cNvSpPr/>
              <p:nvPr/>
            </p:nvSpPr>
            <p:spPr>
              <a:xfrm>
                <a:off x="3524629" y="4001388"/>
                <a:ext cx="144016" cy="144000"/>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latin typeface="微软雅黑" panose="020B0503020204020204" pitchFamily="34" charset="-122"/>
                  <a:ea typeface="微软雅黑" panose="020B0503020204020204" pitchFamily="34" charset="-122"/>
                </a:endParaRPr>
              </a:p>
            </p:txBody>
          </p:sp>
        </p:grpSp>
      </p:grpSp>
      <p:sp>
        <p:nvSpPr>
          <p:cNvPr id="28" name="Rectangle 44"/>
          <p:cNvSpPr>
            <a:spLocks noChangeArrowheads="1"/>
          </p:cNvSpPr>
          <p:nvPr/>
        </p:nvSpPr>
        <p:spPr bwMode="auto">
          <a:xfrm>
            <a:off x="760377" y="957244"/>
            <a:ext cx="6215106" cy="449301"/>
          </a:xfrm>
          <a:prstGeom prst="rect">
            <a:avLst/>
          </a:prstGeom>
          <a:noFill/>
          <a:ln w="9525" algn="ctr">
            <a:noFill/>
            <a:miter lim="800000"/>
            <a:headEnd/>
            <a:tailEnd/>
          </a:ln>
        </p:spPr>
        <p:txBody>
          <a:bodyPr wrap="square" lIns="109678" tIns="54838" rIns="109678" bIns="54838">
            <a:spAutoFit/>
          </a:bodyPr>
          <a:lstStyle/>
          <a:p>
            <a:pPr eaLnBrk="0" hangingPunct="0"/>
            <a:r>
              <a:rPr lang="zh-CN" altLang="en-US" sz="2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习近平精准扶贫思想的国际价值</a:t>
            </a:r>
          </a:p>
        </p:txBody>
      </p:sp>
      <p:pic>
        <p:nvPicPr>
          <p:cNvPr id="3" name="图片 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05292" y="1959049"/>
            <a:ext cx="3764494" cy="23810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719091356"/>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 grpId="0" animBg="1"/>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延期 8"/>
          <p:cNvSpPr/>
          <p:nvPr/>
        </p:nvSpPr>
        <p:spPr>
          <a:xfrm>
            <a:off x="-28477" y="2562358"/>
            <a:ext cx="3485258" cy="1902188"/>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 fmla="*/ 0 w 3204064"/>
              <a:gd name="connsiteY0" fmla="*/ 0 h 1887198"/>
              <a:gd name="connsiteX1" fmla="*/ 2051737 w 3204064"/>
              <a:gd name="connsiteY1" fmla="*/ 14990 h 1887198"/>
              <a:gd name="connsiteX2" fmla="*/ 3204064 w 3204064"/>
              <a:gd name="connsiteY2" fmla="*/ 951094 h 1887198"/>
              <a:gd name="connsiteX3" fmla="*/ 2051737 w 3204064"/>
              <a:gd name="connsiteY3" fmla="*/ 1887198 h 1887198"/>
              <a:gd name="connsiteX4" fmla="*/ 899410 w 3204064"/>
              <a:gd name="connsiteY4" fmla="*/ 1887198 h 1887198"/>
              <a:gd name="connsiteX5" fmla="*/ 0 w 3204064"/>
              <a:gd name="connsiteY5" fmla="*/ 0 h 1887198"/>
              <a:gd name="connsiteX0" fmla="*/ 0 w 3204064"/>
              <a:gd name="connsiteY0" fmla="*/ 0 h 1887198"/>
              <a:gd name="connsiteX1" fmla="*/ 2051737 w 3204064"/>
              <a:gd name="connsiteY1" fmla="*/ 14990 h 1887198"/>
              <a:gd name="connsiteX2" fmla="*/ 3204064 w 3204064"/>
              <a:gd name="connsiteY2" fmla="*/ 951094 h 1887198"/>
              <a:gd name="connsiteX3" fmla="*/ 2051737 w 3204064"/>
              <a:gd name="connsiteY3" fmla="*/ 1887198 h 1887198"/>
              <a:gd name="connsiteX4" fmla="*/ 29980 w 3204064"/>
              <a:gd name="connsiteY4" fmla="*/ 1887198 h 1887198"/>
              <a:gd name="connsiteX5" fmla="*/ 0 w 3204064"/>
              <a:gd name="connsiteY5" fmla="*/ 0 h 1887198"/>
              <a:gd name="connsiteX0" fmla="*/ 0 w 3189073"/>
              <a:gd name="connsiteY0" fmla="*/ 0 h 1872208"/>
              <a:gd name="connsiteX1" fmla="*/ 2036746 w 3189073"/>
              <a:gd name="connsiteY1" fmla="*/ 0 h 1872208"/>
              <a:gd name="connsiteX2" fmla="*/ 3189073 w 3189073"/>
              <a:gd name="connsiteY2" fmla="*/ 936104 h 1872208"/>
              <a:gd name="connsiteX3" fmla="*/ 2036746 w 3189073"/>
              <a:gd name="connsiteY3" fmla="*/ 1872208 h 1872208"/>
              <a:gd name="connsiteX4" fmla="*/ 14989 w 3189073"/>
              <a:gd name="connsiteY4" fmla="*/ 1872208 h 1872208"/>
              <a:gd name="connsiteX5" fmla="*/ 0 w 3189073"/>
              <a:gd name="connsiteY5" fmla="*/ 0 h 1872208"/>
              <a:gd name="connsiteX0" fmla="*/ 0 w 3848302"/>
              <a:gd name="connsiteY0" fmla="*/ 14991 h 1872208"/>
              <a:gd name="connsiteX1" fmla="*/ 2695975 w 3848302"/>
              <a:gd name="connsiteY1" fmla="*/ 0 h 1872208"/>
              <a:gd name="connsiteX2" fmla="*/ 3848302 w 3848302"/>
              <a:gd name="connsiteY2" fmla="*/ 936104 h 1872208"/>
              <a:gd name="connsiteX3" fmla="*/ 2695975 w 3848302"/>
              <a:gd name="connsiteY3" fmla="*/ 1872208 h 1872208"/>
              <a:gd name="connsiteX4" fmla="*/ 674218 w 3848302"/>
              <a:gd name="connsiteY4" fmla="*/ 1872208 h 1872208"/>
              <a:gd name="connsiteX5" fmla="*/ 0 w 3848302"/>
              <a:gd name="connsiteY5" fmla="*/ 14991 h 1872208"/>
              <a:gd name="connsiteX0" fmla="*/ 0 w 3848302"/>
              <a:gd name="connsiteY0" fmla="*/ 14991 h 1902188"/>
              <a:gd name="connsiteX1" fmla="*/ 2695975 w 3848302"/>
              <a:gd name="connsiteY1" fmla="*/ 0 h 1902188"/>
              <a:gd name="connsiteX2" fmla="*/ 3848302 w 3848302"/>
              <a:gd name="connsiteY2" fmla="*/ 936104 h 1902188"/>
              <a:gd name="connsiteX3" fmla="*/ 2695975 w 3848302"/>
              <a:gd name="connsiteY3" fmla="*/ 1872208 h 1902188"/>
              <a:gd name="connsiteX4" fmla="*/ 31469 w 3848302"/>
              <a:gd name="connsiteY4" fmla="*/ 1902188 h 1902188"/>
              <a:gd name="connsiteX5" fmla="*/ 0 w 3848302"/>
              <a:gd name="connsiteY5" fmla="*/ 14991 h 1902188"/>
              <a:gd name="connsiteX0" fmla="*/ 0 w 3864784"/>
              <a:gd name="connsiteY0" fmla="*/ 29981 h 1902188"/>
              <a:gd name="connsiteX1" fmla="*/ 2712457 w 3864784"/>
              <a:gd name="connsiteY1" fmla="*/ 0 h 1902188"/>
              <a:gd name="connsiteX2" fmla="*/ 3864784 w 3864784"/>
              <a:gd name="connsiteY2" fmla="*/ 936104 h 1902188"/>
              <a:gd name="connsiteX3" fmla="*/ 2712457 w 3864784"/>
              <a:gd name="connsiteY3" fmla="*/ 1872208 h 1902188"/>
              <a:gd name="connsiteX4" fmla="*/ 47951 w 3864784"/>
              <a:gd name="connsiteY4" fmla="*/ 1902188 h 1902188"/>
              <a:gd name="connsiteX5" fmla="*/ 0 w 3864784"/>
              <a:gd name="connsiteY5" fmla="*/ 29981 h 1902188"/>
              <a:gd name="connsiteX0" fmla="*/ 0 w 3831822"/>
              <a:gd name="connsiteY0" fmla="*/ 14990 h 1902188"/>
              <a:gd name="connsiteX1" fmla="*/ 2679495 w 3831822"/>
              <a:gd name="connsiteY1" fmla="*/ 0 h 1902188"/>
              <a:gd name="connsiteX2" fmla="*/ 3831822 w 3831822"/>
              <a:gd name="connsiteY2" fmla="*/ 936104 h 1902188"/>
              <a:gd name="connsiteX3" fmla="*/ 2679495 w 3831822"/>
              <a:gd name="connsiteY3" fmla="*/ 1872208 h 1902188"/>
              <a:gd name="connsiteX4" fmla="*/ 14989 w 3831822"/>
              <a:gd name="connsiteY4" fmla="*/ 1902188 h 1902188"/>
              <a:gd name="connsiteX5" fmla="*/ 0 w 3831822"/>
              <a:gd name="connsiteY5" fmla="*/ 14990 h 190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章节</a:t>
            </a:r>
            <a:endParaRPr lang="zh-CN" altLang="en-US" sz="4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 name="椭圆 10"/>
          <p:cNvSpPr/>
          <p:nvPr/>
        </p:nvSpPr>
        <p:spPr>
          <a:xfrm>
            <a:off x="2448669" y="3081404"/>
            <a:ext cx="864096" cy="864096"/>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bg1"/>
                </a:solidFill>
                <a:effectLst>
                  <a:outerShdw blurRad="38100" dist="38100" dir="2700000" algn="tl">
                    <a:srgbClr val="000000">
                      <a:alpha val="43137"/>
                    </a:srgbClr>
                  </a:outerShdw>
                </a:effectLst>
                <a:latin typeface="方正超粗黑_GBK" panose="03000509000000000000" pitchFamily="65" charset="-122"/>
                <a:ea typeface="方正超粗黑_GBK" panose="03000509000000000000" pitchFamily="65" charset="-122"/>
              </a:rPr>
              <a:t>3</a:t>
            </a:r>
            <a:endParaRPr lang="zh-CN" altLang="en-US" sz="3200" b="1" dirty="0">
              <a:solidFill>
                <a:schemeClr val="bg1"/>
              </a:solidFill>
              <a:effectLst>
                <a:outerShdw blurRad="38100" dist="38100" dir="2700000" algn="tl">
                  <a:srgbClr val="000000">
                    <a:alpha val="43137"/>
                  </a:srgbClr>
                </a:outerShdw>
              </a:effectLst>
              <a:latin typeface="方正超粗黑_GBK" panose="03000509000000000000" pitchFamily="65" charset="-122"/>
              <a:ea typeface="方正超粗黑_GBK" panose="03000509000000000000" pitchFamily="65" charset="-122"/>
            </a:endParaRPr>
          </a:p>
        </p:txBody>
      </p:sp>
      <p:sp>
        <p:nvSpPr>
          <p:cNvPr id="18" name="Line 34"/>
          <p:cNvSpPr>
            <a:spLocks noChangeShapeType="1"/>
          </p:cNvSpPr>
          <p:nvPr/>
        </p:nvSpPr>
        <p:spPr bwMode="auto">
          <a:xfrm>
            <a:off x="10873677" y="567730"/>
            <a:ext cx="64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30" name="Line 34"/>
          <p:cNvSpPr>
            <a:spLocks noChangeShapeType="1"/>
          </p:cNvSpPr>
          <p:nvPr/>
        </p:nvSpPr>
        <p:spPr bwMode="auto">
          <a:xfrm>
            <a:off x="10693677" y="720130"/>
            <a:ext cx="82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pic>
        <p:nvPicPr>
          <p:cNvPr id="8" name="图片 7"/>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pic>
        <p:nvPicPr>
          <p:cNvPr id="13" name="图片 12"/>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2880717" y="1224186"/>
            <a:ext cx="7455599" cy="4142807"/>
          </a:xfrm>
          <a:prstGeom prst="rect">
            <a:avLst/>
          </a:prstGeom>
        </p:spPr>
      </p:pic>
      <p:sp>
        <p:nvSpPr>
          <p:cNvPr id="2" name="矩形 1"/>
          <p:cNvSpPr/>
          <p:nvPr/>
        </p:nvSpPr>
        <p:spPr>
          <a:xfrm>
            <a:off x="4807765" y="2957508"/>
            <a:ext cx="4668048" cy="1323439"/>
          </a:xfrm>
          <a:prstGeom prst="rect">
            <a:avLst/>
          </a:prstGeom>
        </p:spPr>
        <p:txBody>
          <a:bodyPr wrap="square">
            <a:spAutoFit/>
          </a:bodyPr>
          <a:lstStyle/>
          <a:p>
            <a:pPr algn="ct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“五个一批”</a:t>
            </a:r>
            <a:endParaRPr lang="en-US" altLang="zh-CN"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作答脱贫大考</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805384688"/>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par>
                                <p:cTn id="29" presetID="18" presetClass="entr" presetSubtype="3"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trips(upRight)">
                                      <p:cBhvr>
                                        <p:cTn id="31" dur="500"/>
                                        <p:tgtEl>
                                          <p:spTgt spid="1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30"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34"/>
          <p:cNvSpPr>
            <a:spLocks noChangeShapeType="1"/>
          </p:cNvSpPr>
          <p:nvPr/>
        </p:nvSpPr>
        <p:spPr bwMode="auto">
          <a:xfrm>
            <a:off x="10873677" y="567730"/>
            <a:ext cx="64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30" name="Line 34"/>
          <p:cNvSpPr>
            <a:spLocks noChangeShapeType="1"/>
          </p:cNvSpPr>
          <p:nvPr/>
        </p:nvSpPr>
        <p:spPr bwMode="auto">
          <a:xfrm>
            <a:off x="10693677" y="720130"/>
            <a:ext cx="82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pic>
        <p:nvPicPr>
          <p:cNvPr id="8" name="图片 7"/>
          <p:cNvPicPr>
            <a:picLocks noChangeAspect="1"/>
          </p:cNvPicPr>
          <p:nvPr/>
        </p:nvPicPr>
        <p:blipFill rotWithShape="1">
          <a:blip r:embed="rId14"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10" name="图片 9"/>
          <p:cNvPicPr>
            <a:picLocks noChangeAspect="1"/>
          </p:cNvPicPr>
          <p:nvPr/>
        </p:nvPicPr>
        <p:blipFill>
          <a:blip r:embed="rId15"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12" name="图片 11"/>
          <p:cNvPicPr>
            <a:picLocks noChangeAspect="1"/>
          </p:cNvPicPr>
          <p:nvPr/>
        </p:nvPicPr>
        <p:blipFill>
          <a:blip r:embed="rId16">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grpSp>
        <p:nvGrpSpPr>
          <p:cNvPr id="2" name="组合 8"/>
          <p:cNvGrpSpPr/>
          <p:nvPr/>
        </p:nvGrpSpPr>
        <p:grpSpPr bwMode="auto">
          <a:xfrm>
            <a:off x="4700768" y="4512534"/>
            <a:ext cx="910828" cy="197644"/>
            <a:chOff x="4255294" y="1661160"/>
            <a:chExt cx="1505426" cy="262890"/>
          </a:xfrm>
        </p:grpSpPr>
        <p:cxnSp>
          <p:nvCxnSpPr>
            <p:cNvPr id="29" name="直接连接符 28"/>
            <p:cNvCxnSpPr/>
            <p:nvPr/>
          </p:nvCxnSpPr>
          <p:spPr>
            <a:xfrm flipH="1" flipV="1">
              <a:off x="5410438" y="1661160"/>
              <a:ext cx="350282"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4255294" y="1664327"/>
              <a:ext cx="11571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2880717" y="2131017"/>
            <a:ext cx="2190329" cy="418827"/>
          </a:xfrm>
          <a:prstGeom prst="rect">
            <a:avLst/>
          </a:prstGeom>
        </p:spPr>
        <p:style>
          <a:lnRef idx="0">
            <a:schemeClr val="accent1"/>
          </a:lnRef>
          <a:fillRef idx="3">
            <a:schemeClr val="accent1"/>
          </a:fillRef>
          <a:effectRef idx="3">
            <a:schemeClr val="accent1"/>
          </a:effectRef>
          <a:fontRef idx="minor">
            <a:schemeClr val="lt1"/>
          </a:fontRef>
        </p:style>
        <p:txBody>
          <a:bodyPr wrap="none" lIns="68573" tIns="34287" rIns="68573" bIns="34287">
            <a:spAutoFit/>
          </a:bodyPr>
          <a:lstStyle/>
          <a:p>
            <a:pPr algn="r" defTabSz="685165" fontAlgn="auto">
              <a:lnSpc>
                <a:spcPct val="125000"/>
              </a:lnSpc>
              <a:spcBef>
                <a:spcPts val="0"/>
              </a:spcBef>
              <a:spcAft>
                <a:spcPts val="0"/>
              </a:spcAft>
              <a:defRP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发展生产脱贫一批</a:t>
            </a:r>
            <a:endPar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a:off x="1440557" y="3246881"/>
            <a:ext cx="2703290" cy="418827"/>
          </a:xfrm>
          <a:prstGeom prst="rect">
            <a:avLst/>
          </a:prstGeom>
        </p:spPr>
        <p:style>
          <a:lnRef idx="0">
            <a:schemeClr val="accent5"/>
          </a:lnRef>
          <a:fillRef idx="3">
            <a:schemeClr val="accent5"/>
          </a:fillRef>
          <a:effectRef idx="3">
            <a:schemeClr val="accent5"/>
          </a:effectRef>
          <a:fontRef idx="minor">
            <a:schemeClr val="lt1"/>
          </a:fontRef>
        </p:style>
        <p:txBody>
          <a:bodyPr wrap="none" lIns="68573" tIns="34287" rIns="68573" bIns="34287">
            <a:spAutoFit/>
          </a:bodyPr>
          <a:lstStyle/>
          <a:p>
            <a:pPr algn="r" defTabSz="685165">
              <a:lnSpc>
                <a:spcPct val="125000"/>
              </a:lnSpc>
              <a:defRP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社会保障兜底脱贫一批</a:t>
            </a:r>
            <a:endPar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4" name="矩形 13"/>
          <p:cNvSpPr/>
          <p:nvPr/>
        </p:nvSpPr>
        <p:spPr>
          <a:xfrm>
            <a:off x="7459140" y="3196582"/>
            <a:ext cx="2190329" cy="418827"/>
          </a:xfrm>
          <a:prstGeom prst="rect">
            <a:avLst/>
          </a:prstGeom>
        </p:spPr>
        <p:style>
          <a:lnRef idx="0">
            <a:schemeClr val="accent2"/>
          </a:lnRef>
          <a:fillRef idx="3">
            <a:schemeClr val="accent2"/>
          </a:fillRef>
          <a:effectRef idx="3">
            <a:schemeClr val="accent2"/>
          </a:effectRef>
          <a:fontRef idx="minor">
            <a:schemeClr val="lt1"/>
          </a:fontRef>
        </p:style>
        <p:txBody>
          <a:bodyPr wrap="none" lIns="68573" tIns="34287" rIns="68573" bIns="34287">
            <a:spAutoFit/>
          </a:bodyPr>
          <a:lstStyle/>
          <a:p>
            <a:pPr algn="r" defTabSz="685165">
              <a:lnSpc>
                <a:spcPct val="125000"/>
              </a:lnSpc>
              <a:defRP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易地搬迁脱贫一批</a:t>
            </a:r>
            <a:endPar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5" name="矩形 14"/>
          <p:cNvSpPr/>
          <p:nvPr/>
        </p:nvSpPr>
        <p:spPr>
          <a:xfrm>
            <a:off x="7099100" y="4405950"/>
            <a:ext cx="2190329" cy="418827"/>
          </a:xfrm>
          <a:prstGeom prst="rect">
            <a:avLst/>
          </a:prstGeom>
        </p:spPr>
        <p:style>
          <a:lnRef idx="0">
            <a:schemeClr val="accent3"/>
          </a:lnRef>
          <a:fillRef idx="3">
            <a:schemeClr val="accent3"/>
          </a:fillRef>
          <a:effectRef idx="3">
            <a:schemeClr val="accent3"/>
          </a:effectRef>
          <a:fontRef idx="minor">
            <a:schemeClr val="lt1"/>
          </a:fontRef>
        </p:style>
        <p:txBody>
          <a:bodyPr wrap="none" lIns="68573" tIns="34287" rIns="68573" bIns="34287">
            <a:spAutoFit/>
          </a:bodyPr>
          <a:lstStyle/>
          <a:p>
            <a:pPr algn="r" defTabSz="685165">
              <a:lnSpc>
                <a:spcPct val="125000"/>
              </a:lnSpc>
              <a:defRP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生态补偿脱贫一批</a:t>
            </a:r>
            <a:endPar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2347979" y="4619735"/>
            <a:ext cx="2190329" cy="418827"/>
          </a:xfrm>
          <a:prstGeom prst="rect">
            <a:avLst/>
          </a:prstGeom>
        </p:spPr>
        <p:style>
          <a:lnRef idx="0">
            <a:schemeClr val="accent4"/>
          </a:lnRef>
          <a:fillRef idx="3">
            <a:schemeClr val="accent4"/>
          </a:fillRef>
          <a:effectRef idx="3">
            <a:schemeClr val="accent4"/>
          </a:effectRef>
          <a:fontRef idx="minor">
            <a:schemeClr val="lt1"/>
          </a:fontRef>
        </p:style>
        <p:txBody>
          <a:bodyPr wrap="none" lIns="68573" tIns="34287" rIns="68573" bIns="34287">
            <a:spAutoFit/>
          </a:bodyPr>
          <a:lstStyle/>
          <a:p>
            <a:pPr algn="r" defTabSz="685165" fontAlgn="auto">
              <a:lnSpc>
                <a:spcPct val="125000"/>
              </a:lnSpc>
              <a:spcBef>
                <a:spcPts val="0"/>
              </a:spcBef>
              <a:spcAft>
                <a:spcPts val="0"/>
              </a:spcAft>
              <a:defRP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发展教育脱贫一批</a:t>
            </a:r>
            <a:endPar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7" name="MH_SubTitle_4"/>
          <p:cNvSpPr/>
          <p:nvPr>
            <p:custDataLst>
              <p:tags r:id="rId1"/>
            </p:custDataLst>
          </p:nvPr>
        </p:nvSpPr>
        <p:spPr bwMode="auto">
          <a:xfrm>
            <a:off x="4482882" y="3985567"/>
            <a:ext cx="1310879" cy="1196579"/>
          </a:xfrm>
          <a:custGeom>
            <a:avLst/>
            <a:gdLst>
              <a:gd name="T0" fmla="*/ 583 w 622"/>
              <a:gd name="T1" fmla="*/ 130 h 568"/>
              <a:gd name="T2" fmla="*/ 404 w 622"/>
              <a:gd name="T3" fmla="*/ 0 h 568"/>
              <a:gd name="T4" fmla="*/ 314 w 622"/>
              <a:gd name="T5" fmla="*/ 43 h 568"/>
              <a:gd name="T6" fmla="*/ 131 w 622"/>
              <a:gd name="T7" fmla="*/ 43 h 568"/>
              <a:gd name="T8" fmla="*/ 59 w 622"/>
              <a:gd name="T9" fmla="*/ 95 h 568"/>
              <a:gd name="T10" fmla="*/ 15 w 622"/>
              <a:gd name="T11" fmla="*/ 230 h 568"/>
              <a:gd name="T12" fmla="*/ 98 w 622"/>
              <a:gd name="T13" fmla="*/ 485 h 568"/>
              <a:gd name="T14" fmla="*/ 213 w 622"/>
              <a:gd name="T15" fmla="*/ 568 h 568"/>
              <a:gd name="T16" fmla="*/ 481 w 622"/>
              <a:gd name="T17" fmla="*/ 568 h 568"/>
              <a:gd name="T18" fmla="*/ 596 w 622"/>
              <a:gd name="T19" fmla="*/ 485 h 568"/>
              <a:gd name="T20" fmla="*/ 622 w 622"/>
              <a:gd name="T21" fmla="*/ 404 h 568"/>
              <a:gd name="T22" fmla="*/ 567 w 622"/>
              <a:gd name="T23" fmla="*/ 234 h 568"/>
              <a:gd name="T24" fmla="*/ 583 w 622"/>
              <a:gd name="T25" fmla="*/ 13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2" h="568">
                <a:moveTo>
                  <a:pt x="583" y="130"/>
                </a:moveTo>
                <a:cubicBezTo>
                  <a:pt x="506" y="116"/>
                  <a:pt x="441" y="67"/>
                  <a:pt x="404" y="0"/>
                </a:cubicBezTo>
                <a:cubicBezTo>
                  <a:pt x="381" y="25"/>
                  <a:pt x="347" y="43"/>
                  <a:pt x="314" y="43"/>
                </a:cubicBezTo>
                <a:cubicBezTo>
                  <a:pt x="131" y="43"/>
                  <a:pt x="131" y="43"/>
                  <a:pt x="131" y="43"/>
                </a:cubicBezTo>
                <a:cubicBezTo>
                  <a:pt x="59" y="95"/>
                  <a:pt x="59" y="95"/>
                  <a:pt x="59" y="95"/>
                </a:cubicBezTo>
                <a:cubicBezTo>
                  <a:pt x="20" y="123"/>
                  <a:pt x="0" y="184"/>
                  <a:pt x="15" y="230"/>
                </a:cubicBezTo>
                <a:cubicBezTo>
                  <a:pt x="98" y="485"/>
                  <a:pt x="98" y="485"/>
                  <a:pt x="98" y="485"/>
                </a:cubicBezTo>
                <a:cubicBezTo>
                  <a:pt x="113" y="531"/>
                  <a:pt x="165" y="568"/>
                  <a:pt x="213" y="568"/>
                </a:cubicBezTo>
                <a:cubicBezTo>
                  <a:pt x="481" y="568"/>
                  <a:pt x="481" y="568"/>
                  <a:pt x="481" y="568"/>
                </a:cubicBezTo>
                <a:cubicBezTo>
                  <a:pt x="529" y="568"/>
                  <a:pt x="581" y="531"/>
                  <a:pt x="596" y="485"/>
                </a:cubicBezTo>
                <a:cubicBezTo>
                  <a:pt x="622" y="404"/>
                  <a:pt x="622" y="404"/>
                  <a:pt x="622" y="404"/>
                </a:cubicBezTo>
                <a:cubicBezTo>
                  <a:pt x="567" y="234"/>
                  <a:pt x="567" y="234"/>
                  <a:pt x="567" y="234"/>
                </a:cubicBezTo>
                <a:cubicBezTo>
                  <a:pt x="556" y="201"/>
                  <a:pt x="563" y="161"/>
                  <a:pt x="583" y="130"/>
                </a:cubicBezTo>
              </a:path>
            </a:pathLst>
          </a:custGeom>
          <a:solidFill>
            <a:schemeClr val="accent4"/>
          </a:solidFill>
          <a:ln>
            <a:noFill/>
          </a:ln>
        </p:spPr>
        <p:txBody>
          <a:bodyPr lIns="162000" tIns="405000" rIns="162000" bIns="0" anchor="ctr">
            <a:normAutofit/>
          </a:bodyPr>
          <a:lstStyle/>
          <a:p>
            <a:pPr algn="ctr">
              <a:lnSpc>
                <a:spcPct val="125000"/>
              </a:lnSpc>
              <a:defRPr/>
            </a:pPr>
            <a:endParaRPr lang="zh-CN" altLang="en-US" sz="1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MH_SubTitle_5"/>
          <p:cNvSpPr/>
          <p:nvPr>
            <p:custDataLst>
              <p:tags r:id="rId2"/>
            </p:custDataLst>
          </p:nvPr>
        </p:nvSpPr>
        <p:spPr bwMode="auto">
          <a:xfrm>
            <a:off x="4132839" y="2692549"/>
            <a:ext cx="1278731" cy="1390650"/>
          </a:xfrm>
          <a:custGeom>
            <a:avLst/>
            <a:gdLst>
              <a:gd name="T0" fmla="*/ 1516644 w 607"/>
              <a:gd name="T1" fmla="*/ 1393615 h 660"/>
              <a:gd name="T2" fmla="*/ 1704820 w 607"/>
              <a:gd name="T3" fmla="*/ 910345 h 660"/>
              <a:gd name="T4" fmla="*/ 1533495 w 607"/>
              <a:gd name="T5" fmla="*/ 716475 h 660"/>
              <a:gd name="T6" fmla="*/ 1376214 w 607"/>
              <a:gd name="T7" fmla="*/ 227586 h 660"/>
              <a:gd name="T8" fmla="*/ 1173995 w 607"/>
              <a:gd name="T9" fmla="*/ 81482 h 660"/>
              <a:gd name="T10" fmla="*/ 772365 w 607"/>
              <a:gd name="T11" fmla="*/ 81482 h 660"/>
              <a:gd name="T12" fmla="*/ 165707 w 607"/>
              <a:gd name="T13" fmla="*/ 522606 h 660"/>
              <a:gd name="T14" fmla="*/ 42129 w 607"/>
              <a:gd name="T15" fmla="*/ 901916 h 660"/>
              <a:gd name="T16" fmla="*/ 275243 w 607"/>
              <a:gd name="T17" fmla="*/ 1618392 h 660"/>
              <a:gd name="T18" fmla="*/ 598232 w 607"/>
              <a:gd name="T19" fmla="*/ 1854407 h 660"/>
              <a:gd name="T20" fmla="*/ 834154 w 607"/>
              <a:gd name="T21" fmla="*/ 1854407 h 660"/>
              <a:gd name="T22" fmla="*/ 1348128 w 607"/>
              <a:gd name="T23" fmla="*/ 1854407 h 660"/>
              <a:gd name="T24" fmla="*/ 1600902 w 607"/>
              <a:gd name="T25" fmla="*/ 1733590 h 660"/>
              <a:gd name="T26" fmla="*/ 1525070 w 607"/>
              <a:gd name="T27" fmla="*/ 1508813 h 660"/>
              <a:gd name="T28" fmla="*/ 1516644 w 607"/>
              <a:gd name="T29" fmla="*/ 1393615 h 6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7"/>
              <a:gd name="T46" fmla="*/ 0 h 660"/>
              <a:gd name="T47" fmla="*/ 607 w 607"/>
              <a:gd name="T48" fmla="*/ 660 h 6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7" h="660">
                <a:moveTo>
                  <a:pt x="540" y="496"/>
                </a:moveTo>
                <a:cubicBezTo>
                  <a:pt x="540" y="430"/>
                  <a:pt x="565" y="369"/>
                  <a:pt x="607" y="324"/>
                </a:cubicBezTo>
                <a:cubicBezTo>
                  <a:pt x="579" y="309"/>
                  <a:pt x="555" y="284"/>
                  <a:pt x="546" y="255"/>
                </a:cubicBezTo>
                <a:cubicBezTo>
                  <a:pt x="490" y="81"/>
                  <a:pt x="490" y="81"/>
                  <a:pt x="490" y="81"/>
                </a:cubicBezTo>
                <a:cubicBezTo>
                  <a:pt x="418" y="29"/>
                  <a:pt x="418" y="29"/>
                  <a:pt x="418" y="29"/>
                </a:cubicBezTo>
                <a:cubicBezTo>
                  <a:pt x="378" y="0"/>
                  <a:pt x="314" y="0"/>
                  <a:pt x="275" y="29"/>
                </a:cubicBezTo>
                <a:cubicBezTo>
                  <a:pt x="59" y="186"/>
                  <a:pt x="59" y="186"/>
                  <a:pt x="59" y="186"/>
                </a:cubicBezTo>
                <a:cubicBezTo>
                  <a:pt x="20" y="214"/>
                  <a:pt x="0" y="275"/>
                  <a:pt x="15" y="321"/>
                </a:cubicBezTo>
                <a:cubicBezTo>
                  <a:pt x="98" y="576"/>
                  <a:pt x="98" y="576"/>
                  <a:pt x="98" y="576"/>
                </a:cubicBezTo>
                <a:cubicBezTo>
                  <a:pt x="112" y="622"/>
                  <a:pt x="164" y="660"/>
                  <a:pt x="213" y="660"/>
                </a:cubicBezTo>
                <a:cubicBezTo>
                  <a:pt x="297" y="660"/>
                  <a:pt x="297" y="660"/>
                  <a:pt x="297" y="660"/>
                </a:cubicBezTo>
                <a:cubicBezTo>
                  <a:pt x="480" y="660"/>
                  <a:pt x="480" y="660"/>
                  <a:pt x="480" y="660"/>
                </a:cubicBezTo>
                <a:cubicBezTo>
                  <a:pt x="513" y="660"/>
                  <a:pt x="547" y="642"/>
                  <a:pt x="570" y="617"/>
                </a:cubicBezTo>
                <a:cubicBezTo>
                  <a:pt x="557" y="592"/>
                  <a:pt x="548" y="565"/>
                  <a:pt x="543" y="537"/>
                </a:cubicBezTo>
                <a:cubicBezTo>
                  <a:pt x="541" y="523"/>
                  <a:pt x="540" y="510"/>
                  <a:pt x="540" y="496"/>
                </a:cubicBezTo>
              </a:path>
            </a:pathLst>
          </a:custGeom>
          <a:solidFill>
            <a:schemeClr val="accent5"/>
          </a:solidFill>
          <a:ln>
            <a:noFill/>
          </a:ln>
        </p:spPr>
        <p:txBody>
          <a:bodyPr lIns="162000" tIns="378000" rIns="162000" bIns="0" anchor="ctr" anchorCtr="1">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5000"/>
              </a:lnSpc>
              <a:defRPr/>
            </a:pPr>
            <a:endParaRPr lang="zh-CN" altLang="en-US" sz="1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 name="MH_SubTitle_3"/>
          <p:cNvSpPr/>
          <p:nvPr>
            <p:custDataLst>
              <p:tags r:id="rId3"/>
            </p:custDataLst>
          </p:nvPr>
        </p:nvSpPr>
        <p:spPr bwMode="auto">
          <a:xfrm>
            <a:off x="5640169" y="4002236"/>
            <a:ext cx="1452563" cy="1190625"/>
          </a:xfrm>
          <a:custGeom>
            <a:avLst/>
            <a:gdLst>
              <a:gd name="T0" fmla="*/ 630 w 689"/>
              <a:gd name="T1" fmla="*/ 91 h 565"/>
              <a:gd name="T2" fmla="*/ 562 w 689"/>
              <a:gd name="T3" fmla="*/ 41 h 565"/>
              <a:gd name="T4" fmla="*/ 383 w 689"/>
              <a:gd name="T5" fmla="*/ 41 h 565"/>
              <a:gd name="T6" fmla="*/ 294 w 689"/>
              <a:gd name="T7" fmla="*/ 0 h 565"/>
              <a:gd name="T8" fmla="*/ 110 w 689"/>
              <a:gd name="T9" fmla="*/ 124 h 565"/>
              <a:gd name="T10" fmla="*/ 73 w 689"/>
              <a:gd name="T11" fmla="*/ 126 h 565"/>
              <a:gd name="T12" fmla="*/ 27 w 689"/>
              <a:gd name="T13" fmla="*/ 122 h 565"/>
              <a:gd name="T14" fmla="*/ 11 w 689"/>
              <a:gd name="T15" fmla="*/ 226 h 565"/>
              <a:gd name="T16" fmla="*/ 66 w 689"/>
              <a:gd name="T17" fmla="*/ 396 h 565"/>
              <a:gd name="T18" fmla="*/ 94 w 689"/>
              <a:gd name="T19" fmla="*/ 481 h 565"/>
              <a:gd name="T20" fmla="*/ 209 w 689"/>
              <a:gd name="T21" fmla="*/ 565 h 565"/>
              <a:gd name="T22" fmla="*/ 477 w 689"/>
              <a:gd name="T23" fmla="*/ 565 h 565"/>
              <a:gd name="T24" fmla="*/ 592 w 689"/>
              <a:gd name="T25" fmla="*/ 481 h 565"/>
              <a:gd name="T26" fmla="*/ 674 w 689"/>
              <a:gd name="T27" fmla="*/ 226 h 565"/>
              <a:gd name="T28" fmla="*/ 630 w 689"/>
              <a:gd name="T29" fmla="*/ 9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9" h="565">
                <a:moveTo>
                  <a:pt x="630" y="91"/>
                </a:moveTo>
                <a:cubicBezTo>
                  <a:pt x="562" y="41"/>
                  <a:pt x="562" y="41"/>
                  <a:pt x="562" y="41"/>
                </a:cubicBezTo>
                <a:cubicBezTo>
                  <a:pt x="383" y="41"/>
                  <a:pt x="383" y="41"/>
                  <a:pt x="383" y="41"/>
                </a:cubicBezTo>
                <a:cubicBezTo>
                  <a:pt x="351" y="41"/>
                  <a:pt x="317" y="24"/>
                  <a:pt x="294" y="0"/>
                </a:cubicBezTo>
                <a:cubicBezTo>
                  <a:pt x="255" y="65"/>
                  <a:pt x="189" y="112"/>
                  <a:pt x="110" y="124"/>
                </a:cubicBezTo>
                <a:cubicBezTo>
                  <a:pt x="98" y="125"/>
                  <a:pt x="86" y="126"/>
                  <a:pt x="73" y="126"/>
                </a:cubicBezTo>
                <a:cubicBezTo>
                  <a:pt x="57" y="126"/>
                  <a:pt x="42" y="125"/>
                  <a:pt x="27" y="122"/>
                </a:cubicBezTo>
                <a:cubicBezTo>
                  <a:pt x="7" y="153"/>
                  <a:pt x="0" y="193"/>
                  <a:pt x="11" y="226"/>
                </a:cubicBezTo>
                <a:cubicBezTo>
                  <a:pt x="66" y="396"/>
                  <a:pt x="66" y="396"/>
                  <a:pt x="66" y="396"/>
                </a:cubicBezTo>
                <a:cubicBezTo>
                  <a:pt x="94" y="481"/>
                  <a:pt x="94" y="481"/>
                  <a:pt x="94" y="481"/>
                </a:cubicBezTo>
                <a:cubicBezTo>
                  <a:pt x="109" y="527"/>
                  <a:pt x="160" y="565"/>
                  <a:pt x="209" y="565"/>
                </a:cubicBezTo>
                <a:cubicBezTo>
                  <a:pt x="477" y="565"/>
                  <a:pt x="477" y="565"/>
                  <a:pt x="477" y="565"/>
                </a:cubicBezTo>
                <a:cubicBezTo>
                  <a:pt x="525" y="565"/>
                  <a:pt x="577" y="527"/>
                  <a:pt x="592" y="481"/>
                </a:cubicBezTo>
                <a:cubicBezTo>
                  <a:pt x="674" y="226"/>
                  <a:pt x="674" y="226"/>
                  <a:pt x="674" y="226"/>
                </a:cubicBezTo>
                <a:cubicBezTo>
                  <a:pt x="689" y="180"/>
                  <a:pt x="669" y="119"/>
                  <a:pt x="630" y="91"/>
                </a:cubicBezTo>
              </a:path>
            </a:pathLst>
          </a:custGeom>
          <a:solidFill>
            <a:schemeClr val="accent3"/>
          </a:solidFill>
          <a:ln>
            <a:noFill/>
          </a:ln>
        </p:spPr>
        <p:txBody>
          <a:bodyPr lIns="162000" tIns="405000" rIns="162000" bIns="0" anchor="ctr">
            <a:normAutofit/>
          </a:bodyPr>
          <a:lstStyle/>
          <a:p>
            <a:pPr algn="ctr">
              <a:lnSpc>
                <a:spcPct val="125000"/>
              </a:lnSpc>
              <a:defRPr/>
            </a:pPr>
            <a:endParaRPr lang="zh-CN" altLang="en-US" sz="1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 name="MH_SubTitle_1"/>
          <p:cNvSpPr/>
          <p:nvPr>
            <p:custDataLst>
              <p:tags r:id="rId4"/>
            </p:custDataLst>
          </p:nvPr>
        </p:nvSpPr>
        <p:spPr bwMode="auto">
          <a:xfrm>
            <a:off x="5069861" y="2016274"/>
            <a:ext cx="1463278" cy="1358504"/>
          </a:xfrm>
          <a:custGeom>
            <a:avLst/>
            <a:gdLst>
              <a:gd name="T0" fmla="*/ 1784744 w 694"/>
              <a:gd name="T1" fmla="*/ 522434 h 645"/>
              <a:gd name="T2" fmla="*/ 1174840 w 694"/>
              <a:gd name="T3" fmla="*/ 81455 h 645"/>
              <a:gd name="T4" fmla="*/ 775731 w 694"/>
              <a:gd name="T5" fmla="*/ 81455 h 645"/>
              <a:gd name="T6" fmla="*/ 165827 w 694"/>
              <a:gd name="T7" fmla="*/ 522434 h 645"/>
              <a:gd name="T8" fmla="*/ 42159 w 694"/>
              <a:gd name="T9" fmla="*/ 901621 h 645"/>
              <a:gd name="T10" fmla="*/ 118046 w 694"/>
              <a:gd name="T11" fmla="*/ 1129133 h 645"/>
              <a:gd name="T12" fmla="*/ 275441 w 694"/>
              <a:gd name="T13" fmla="*/ 1617862 h 645"/>
              <a:gd name="T14" fmla="*/ 446889 w 694"/>
              <a:gd name="T15" fmla="*/ 1811668 h 645"/>
              <a:gd name="T16" fmla="*/ 654875 w 694"/>
              <a:gd name="T17" fmla="*/ 1654376 h 645"/>
              <a:gd name="T18" fmla="*/ 975286 w 694"/>
              <a:gd name="T19" fmla="*/ 1578539 h 645"/>
              <a:gd name="T20" fmla="*/ 1287264 w 694"/>
              <a:gd name="T21" fmla="*/ 1648758 h 645"/>
              <a:gd name="T22" fmla="*/ 1503682 w 694"/>
              <a:gd name="T23" fmla="*/ 1811668 h 645"/>
              <a:gd name="T24" fmla="*/ 1675130 w 694"/>
              <a:gd name="T25" fmla="*/ 1617862 h 645"/>
              <a:gd name="T26" fmla="*/ 1829714 w 694"/>
              <a:gd name="T27" fmla="*/ 1140368 h 645"/>
              <a:gd name="T28" fmla="*/ 1908412 w 694"/>
              <a:gd name="T29" fmla="*/ 901621 h 645"/>
              <a:gd name="T30" fmla="*/ 1784744 w 694"/>
              <a:gd name="T31" fmla="*/ 522434 h 6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4"/>
              <a:gd name="T49" fmla="*/ 0 h 645"/>
              <a:gd name="T50" fmla="*/ 694 w 694"/>
              <a:gd name="T51" fmla="*/ 645 h 6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4" h="645">
                <a:moveTo>
                  <a:pt x="635" y="186"/>
                </a:moveTo>
                <a:cubicBezTo>
                  <a:pt x="418" y="29"/>
                  <a:pt x="418" y="29"/>
                  <a:pt x="418" y="29"/>
                </a:cubicBezTo>
                <a:cubicBezTo>
                  <a:pt x="379" y="0"/>
                  <a:pt x="315" y="0"/>
                  <a:pt x="276" y="29"/>
                </a:cubicBezTo>
                <a:cubicBezTo>
                  <a:pt x="59" y="186"/>
                  <a:pt x="59" y="186"/>
                  <a:pt x="59" y="186"/>
                </a:cubicBezTo>
                <a:cubicBezTo>
                  <a:pt x="20" y="215"/>
                  <a:pt x="0" y="275"/>
                  <a:pt x="15" y="321"/>
                </a:cubicBezTo>
                <a:cubicBezTo>
                  <a:pt x="42" y="402"/>
                  <a:pt x="42" y="402"/>
                  <a:pt x="42" y="402"/>
                </a:cubicBezTo>
                <a:cubicBezTo>
                  <a:pt x="98" y="576"/>
                  <a:pt x="98" y="576"/>
                  <a:pt x="98" y="576"/>
                </a:cubicBezTo>
                <a:cubicBezTo>
                  <a:pt x="107" y="605"/>
                  <a:pt x="131" y="630"/>
                  <a:pt x="159" y="645"/>
                </a:cubicBezTo>
                <a:cubicBezTo>
                  <a:pt x="180" y="622"/>
                  <a:pt x="205" y="603"/>
                  <a:pt x="233" y="589"/>
                </a:cubicBezTo>
                <a:cubicBezTo>
                  <a:pt x="268" y="572"/>
                  <a:pt x="306" y="562"/>
                  <a:pt x="347" y="562"/>
                </a:cubicBezTo>
                <a:cubicBezTo>
                  <a:pt x="387" y="562"/>
                  <a:pt x="424" y="571"/>
                  <a:pt x="458" y="587"/>
                </a:cubicBezTo>
                <a:cubicBezTo>
                  <a:pt x="487" y="601"/>
                  <a:pt x="514" y="621"/>
                  <a:pt x="535" y="645"/>
                </a:cubicBezTo>
                <a:cubicBezTo>
                  <a:pt x="563" y="630"/>
                  <a:pt x="587" y="605"/>
                  <a:pt x="596" y="576"/>
                </a:cubicBezTo>
                <a:cubicBezTo>
                  <a:pt x="651" y="406"/>
                  <a:pt x="651" y="406"/>
                  <a:pt x="651" y="406"/>
                </a:cubicBezTo>
                <a:cubicBezTo>
                  <a:pt x="679" y="321"/>
                  <a:pt x="679" y="321"/>
                  <a:pt x="679" y="321"/>
                </a:cubicBezTo>
                <a:cubicBezTo>
                  <a:pt x="694" y="275"/>
                  <a:pt x="674" y="215"/>
                  <a:pt x="635" y="186"/>
                </a:cubicBezTo>
              </a:path>
            </a:pathLst>
          </a:cu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62000" tIns="216000" rIns="162000" bIns="0" anchor="ctr" anchorCtr="1">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5000"/>
              </a:lnSpc>
              <a:defRPr/>
            </a:pPr>
            <a:endParaRPr lang="zh-CN" altLang="en-US" sz="1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2" name="MH_SubTitle_2"/>
          <p:cNvSpPr/>
          <p:nvPr>
            <p:custDataLst>
              <p:tags r:id="rId5"/>
            </p:custDataLst>
          </p:nvPr>
        </p:nvSpPr>
        <p:spPr bwMode="auto">
          <a:xfrm>
            <a:off x="6191429" y="2706837"/>
            <a:ext cx="1270397" cy="1389460"/>
          </a:xfrm>
          <a:custGeom>
            <a:avLst/>
            <a:gdLst>
              <a:gd name="T0" fmla="*/ 1528375 w 603"/>
              <a:gd name="T1" fmla="*/ 522729 h 659"/>
              <a:gd name="T2" fmla="*/ 918711 w 603"/>
              <a:gd name="T3" fmla="*/ 78690 h 659"/>
              <a:gd name="T4" fmla="*/ 519760 w 603"/>
              <a:gd name="T5" fmla="*/ 78690 h 659"/>
              <a:gd name="T6" fmla="*/ 325903 w 603"/>
              <a:gd name="T7" fmla="*/ 219209 h 659"/>
              <a:gd name="T8" fmla="*/ 171380 w 603"/>
              <a:gd name="T9" fmla="*/ 696971 h 659"/>
              <a:gd name="T10" fmla="*/ 0 w 603"/>
              <a:gd name="T11" fmla="*/ 890887 h 659"/>
              <a:gd name="T12" fmla="*/ 188237 w 603"/>
              <a:gd name="T13" fmla="*/ 1374270 h 659"/>
              <a:gd name="T14" fmla="*/ 179809 w 603"/>
              <a:gd name="T15" fmla="*/ 1492306 h 659"/>
              <a:gd name="T16" fmla="*/ 92714 w 603"/>
              <a:gd name="T17" fmla="*/ 1736808 h 659"/>
              <a:gd name="T18" fmla="*/ 342761 w 603"/>
              <a:gd name="T19" fmla="*/ 1852033 h 659"/>
              <a:gd name="T20" fmla="*/ 845663 w 603"/>
              <a:gd name="T21" fmla="*/ 1852033 h 659"/>
              <a:gd name="T22" fmla="*/ 1095710 w 603"/>
              <a:gd name="T23" fmla="*/ 1852033 h 659"/>
              <a:gd name="T24" fmla="*/ 1418804 w 603"/>
              <a:gd name="T25" fmla="*/ 1618772 h 659"/>
              <a:gd name="T26" fmla="*/ 1651993 w 603"/>
              <a:gd name="T27" fmla="*/ 902128 h 659"/>
              <a:gd name="T28" fmla="*/ 1528375 w 603"/>
              <a:gd name="T29" fmla="*/ 522729 h 6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3"/>
              <a:gd name="T46" fmla="*/ 0 h 659"/>
              <a:gd name="T47" fmla="*/ 603 w 603"/>
              <a:gd name="T48" fmla="*/ 659 h 6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3" h="659">
                <a:moveTo>
                  <a:pt x="544" y="186"/>
                </a:moveTo>
                <a:cubicBezTo>
                  <a:pt x="327" y="28"/>
                  <a:pt x="327" y="28"/>
                  <a:pt x="327" y="28"/>
                </a:cubicBezTo>
                <a:cubicBezTo>
                  <a:pt x="288" y="0"/>
                  <a:pt x="224" y="0"/>
                  <a:pt x="185" y="28"/>
                </a:cubicBezTo>
                <a:cubicBezTo>
                  <a:pt x="116" y="78"/>
                  <a:pt x="116" y="78"/>
                  <a:pt x="116" y="78"/>
                </a:cubicBezTo>
                <a:cubicBezTo>
                  <a:pt x="61" y="248"/>
                  <a:pt x="61" y="248"/>
                  <a:pt x="61" y="248"/>
                </a:cubicBezTo>
                <a:cubicBezTo>
                  <a:pt x="52" y="277"/>
                  <a:pt x="28" y="302"/>
                  <a:pt x="0" y="317"/>
                </a:cubicBezTo>
                <a:cubicBezTo>
                  <a:pt x="42" y="362"/>
                  <a:pt x="67" y="423"/>
                  <a:pt x="67" y="489"/>
                </a:cubicBezTo>
                <a:cubicBezTo>
                  <a:pt x="67" y="504"/>
                  <a:pt x="66" y="518"/>
                  <a:pt x="64" y="531"/>
                </a:cubicBezTo>
                <a:cubicBezTo>
                  <a:pt x="59" y="562"/>
                  <a:pt x="48" y="591"/>
                  <a:pt x="33" y="618"/>
                </a:cubicBezTo>
                <a:cubicBezTo>
                  <a:pt x="56" y="642"/>
                  <a:pt x="90" y="659"/>
                  <a:pt x="122" y="659"/>
                </a:cubicBezTo>
                <a:cubicBezTo>
                  <a:pt x="301" y="659"/>
                  <a:pt x="301" y="659"/>
                  <a:pt x="301" y="659"/>
                </a:cubicBezTo>
                <a:cubicBezTo>
                  <a:pt x="390" y="659"/>
                  <a:pt x="390" y="659"/>
                  <a:pt x="390" y="659"/>
                </a:cubicBezTo>
                <a:cubicBezTo>
                  <a:pt x="438" y="659"/>
                  <a:pt x="490" y="622"/>
                  <a:pt x="505" y="576"/>
                </a:cubicBezTo>
                <a:cubicBezTo>
                  <a:pt x="588" y="321"/>
                  <a:pt x="588" y="321"/>
                  <a:pt x="588" y="321"/>
                </a:cubicBezTo>
                <a:cubicBezTo>
                  <a:pt x="603" y="275"/>
                  <a:pt x="583" y="214"/>
                  <a:pt x="544" y="186"/>
                </a:cubicBezTo>
              </a:path>
            </a:pathLst>
          </a:cu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62000" tIns="378000" rIns="162000" bIns="0" anchor="ctr" anchorCtr="1">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5000"/>
              </a:lnSpc>
              <a:defRPr/>
            </a:pPr>
            <a:endParaRPr lang="zh-CN" altLang="en-US" sz="1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3" name="MH_Other_1"/>
          <p:cNvSpPr txBox="1">
            <a:spLocks noChangeArrowheads="1"/>
          </p:cNvSpPr>
          <p:nvPr>
            <p:custDataLst>
              <p:tags r:id="rId6"/>
            </p:custDataLst>
          </p:nvPr>
        </p:nvSpPr>
        <p:spPr bwMode="auto">
          <a:xfrm>
            <a:off x="5469306" y="2438633"/>
            <a:ext cx="627095" cy="58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5000"/>
              </a:lnSpc>
            </a:pPr>
            <a:r>
              <a:rPr lang="en-US" altLang="zh-CN" sz="2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haroni" panose="02010803020104030203" pitchFamily="2" charset="-79"/>
              </a:rPr>
              <a:t>01</a:t>
            </a:r>
            <a:endParaRPr lang="zh-CN" altLang="en-US" sz="2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haroni" panose="02010803020104030203" pitchFamily="2" charset="-79"/>
            </a:endParaRPr>
          </a:p>
        </p:txBody>
      </p:sp>
      <p:sp>
        <p:nvSpPr>
          <p:cNvPr id="24" name="MH_Other_2"/>
          <p:cNvSpPr txBox="1">
            <a:spLocks noChangeArrowheads="1"/>
          </p:cNvSpPr>
          <p:nvPr>
            <p:custDataLst>
              <p:tags r:id="rId7"/>
            </p:custDataLst>
          </p:nvPr>
        </p:nvSpPr>
        <p:spPr bwMode="auto">
          <a:xfrm>
            <a:off x="4786302" y="4364653"/>
            <a:ext cx="627095" cy="58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5000"/>
              </a:lnSpc>
            </a:pPr>
            <a:r>
              <a:rPr lang="en-US" altLang="zh-CN" sz="2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haroni" panose="02010803020104030203" pitchFamily="2" charset="-79"/>
              </a:rPr>
              <a:t>04</a:t>
            </a:r>
            <a:endParaRPr lang="zh-CN" altLang="en-US" sz="2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haroni" panose="02010803020104030203" pitchFamily="2" charset="-79"/>
            </a:endParaRPr>
          </a:p>
        </p:txBody>
      </p:sp>
      <p:sp>
        <p:nvSpPr>
          <p:cNvPr id="25" name="MH_Other_3"/>
          <p:cNvSpPr txBox="1">
            <a:spLocks noChangeArrowheads="1"/>
          </p:cNvSpPr>
          <p:nvPr>
            <p:custDataLst>
              <p:tags r:id="rId8"/>
            </p:custDataLst>
          </p:nvPr>
        </p:nvSpPr>
        <p:spPr bwMode="auto">
          <a:xfrm>
            <a:off x="4503043" y="3143935"/>
            <a:ext cx="627095" cy="58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5000"/>
              </a:lnSpc>
            </a:pPr>
            <a:r>
              <a:rPr lang="en-US" altLang="zh-CN" sz="2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haroni" panose="02010803020104030203" pitchFamily="2" charset="-79"/>
              </a:rPr>
              <a:t>05</a:t>
            </a:r>
            <a:endParaRPr lang="zh-CN" altLang="en-US" sz="2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haroni" panose="02010803020104030203" pitchFamily="2" charset="-79"/>
            </a:endParaRPr>
          </a:p>
        </p:txBody>
      </p:sp>
      <p:sp>
        <p:nvSpPr>
          <p:cNvPr id="26" name="MH_Other_4"/>
          <p:cNvSpPr txBox="1">
            <a:spLocks noChangeArrowheads="1"/>
          </p:cNvSpPr>
          <p:nvPr>
            <p:custDataLst>
              <p:tags r:id="rId9"/>
            </p:custDataLst>
          </p:nvPr>
        </p:nvSpPr>
        <p:spPr bwMode="auto">
          <a:xfrm>
            <a:off x="6439153" y="3196582"/>
            <a:ext cx="627095" cy="58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5000"/>
              </a:lnSpc>
            </a:pPr>
            <a:r>
              <a:rPr lang="en-US" altLang="zh-CN" sz="2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haroni" panose="02010803020104030203" pitchFamily="2" charset="-79"/>
              </a:rPr>
              <a:t>02</a:t>
            </a:r>
            <a:endParaRPr lang="zh-CN" altLang="en-US" sz="2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haroni" panose="02010803020104030203" pitchFamily="2" charset="-79"/>
            </a:endParaRPr>
          </a:p>
        </p:txBody>
      </p:sp>
      <p:sp>
        <p:nvSpPr>
          <p:cNvPr id="27" name="MH_Other_5"/>
          <p:cNvSpPr txBox="1">
            <a:spLocks noChangeArrowheads="1"/>
          </p:cNvSpPr>
          <p:nvPr>
            <p:custDataLst>
              <p:tags r:id="rId10"/>
            </p:custDataLst>
          </p:nvPr>
        </p:nvSpPr>
        <p:spPr bwMode="auto">
          <a:xfrm>
            <a:off x="6068281" y="4372210"/>
            <a:ext cx="627095" cy="58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5000"/>
              </a:lnSpc>
            </a:pPr>
            <a:r>
              <a:rPr lang="en-US" altLang="zh-CN" sz="2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haroni" panose="02010803020104030203" pitchFamily="2" charset="-79"/>
              </a:rPr>
              <a:t>03</a:t>
            </a:r>
            <a:endParaRPr lang="zh-CN" altLang="en-US" sz="2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haroni" panose="02010803020104030203" pitchFamily="2" charset="-79"/>
            </a:endParaRPr>
          </a:p>
        </p:txBody>
      </p:sp>
      <p:sp>
        <p:nvSpPr>
          <p:cNvPr id="28" name="MH_Other_6"/>
          <p:cNvSpPr/>
          <p:nvPr>
            <p:custDataLst>
              <p:tags r:id="rId11"/>
            </p:custDataLst>
          </p:nvPr>
        </p:nvSpPr>
        <p:spPr bwMode="auto">
          <a:xfrm>
            <a:off x="5473005" y="3375322"/>
            <a:ext cx="595313" cy="513160"/>
          </a:xfrm>
          <a:custGeom>
            <a:avLst/>
            <a:gdLst>
              <a:gd name="connsiteX0" fmla="*/ 392027 w 793060"/>
              <a:gd name="connsiteY0" fmla="*/ 101606 h 684792"/>
              <a:gd name="connsiteX1" fmla="*/ 423619 w 793060"/>
              <a:gd name="connsiteY1" fmla="*/ 108349 h 684792"/>
              <a:gd name="connsiteX2" fmla="*/ 699468 w 793060"/>
              <a:gd name="connsiteY2" fmla="*/ 264019 h 684792"/>
              <a:gd name="connsiteX3" fmla="*/ 731830 w 793060"/>
              <a:gd name="connsiteY3" fmla="*/ 317965 h 684792"/>
              <a:gd name="connsiteX4" fmla="*/ 731830 w 793060"/>
              <a:gd name="connsiteY4" fmla="*/ 649343 h 684792"/>
              <a:gd name="connsiteX5" fmla="*/ 694845 w 793060"/>
              <a:gd name="connsiteY5" fmla="*/ 684792 h 684792"/>
              <a:gd name="connsiteX6" fmla="*/ 540739 w 793060"/>
              <a:gd name="connsiteY6" fmla="*/ 684792 h 684792"/>
              <a:gd name="connsiteX7" fmla="*/ 503754 w 793060"/>
              <a:gd name="connsiteY7" fmla="*/ 649343 h 684792"/>
              <a:gd name="connsiteX8" fmla="*/ 503754 w 793060"/>
              <a:gd name="connsiteY8" fmla="*/ 496755 h 684792"/>
              <a:gd name="connsiteX9" fmla="*/ 468310 w 793060"/>
              <a:gd name="connsiteY9" fmla="*/ 461305 h 684792"/>
              <a:gd name="connsiteX10" fmla="*/ 331156 w 793060"/>
              <a:gd name="connsiteY10" fmla="*/ 461305 h 684792"/>
              <a:gd name="connsiteX11" fmla="*/ 295711 w 793060"/>
              <a:gd name="connsiteY11" fmla="*/ 496755 h 684792"/>
              <a:gd name="connsiteX12" fmla="*/ 295711 w 793060"/>
              <a:gd name="connsiteY12" fmla="*/ 649343 h 684792"/>
              <a:gd name="connsiteX13" fmla="*/ 258726 w 793060"/>
              <a:gd name="connsiteY13" fmla="*/ 684792 h 684792"/>
              <a:gd name="connsiteX14" fmla="*/ 104621 w 793060"/>
              <a:gd name="connsiteY14" fmla="*/ 684792 h 684792"/>
              <a:gd name="connsiteX15" fmla="*/ 67635 w 793060"/>
              <a:gd name="connsiteY15" fmla="*/ 649343 h 684792"/>
              <a:gd name="connsiteX16" fmla="*/ 67635 w 793060"/>
              <a:gd name="connsiteY16" fmla="*/ 317965 h 684792"/>
              <a:gd name="connsiteX17" fmla="*/ 98456 w 793060"/>
              <a:gd name="connsiteY17" fmla="*/ 262478 h 684792"/>
              <a:gd name="connsiteX18" fmla="*/ 360436 w 793060"/>
              <a:gd name="connsiteY18" fmla="*/ 109890 h 684792"/>
              <a:gd name="connsiteX19" fmla="*/ 392027 w 793060"/>
              <a:gd name="connsiteY19" fmla="*/ 101606 h 684792"/>
              <a:gd name="connsiteX20" fmla="*/ 388950 w 793060"/>
              <a:gd name="connsiteY20" fmla="*/ 11 h 684792"/>
              <a:gd name="connsiteX21" fmla="*/ 420535 w 793060"/>
              <a:gd name="connsiteY21" fmla="*/ 6745 h 684792"/>
              <a:gd name="connsiteX22" fmla="*/ 771826 w 793060"/>
              <a:gd name="connsiteY22" fmla="*/ 211468 h 684792"/>
              <a:gd name="connsiteX23" fmla="*/ 790314 w 793060"/>
              <a:gd name="connsiteY23" fmla="*/ 251489 h 684792"/>
              <a:gd name="connsiteX24" fmla="*/ 745633 w 793060"/>
              <a:gd name="connsiteY24" fmla="*/ 254567 h 684792"/>
              <a:gd name="connsiteX25" fmla="*/ 420535 w 793060"/>
              <a:gd name="connsiteY25" fmla="*/ 66777 h 684792"/>
              <a:gd name="connsiteX26" fmla="*/ 357365 w 793060"/>
              <a:gd name="connsiteY26" fmla="*/ 66777 h 684792"/>
              <a:gd name="connsiteX27" fmla="*/ 47674 w 793060"/>
              <a:gd name="connsiteY27" fmla="*/ 254567 h 684792"/>
              <a:gd name="connsiteX28" fmla="*/ 2992 w 793060"/>
              <a:gd name="connsiteY28" fmla="*/ 251489 h 684792"/>
              <a:gd name="connsiteX29" fmla="*/ 19941 w 793060"/>
              <a:gd name="connsiteY29" fmla="*/ 209929 h 684792"/>
              <a:gd name="connsiteX30" fmla="*/ 357365 w 793060"/>
              <a:gd name="connsiteY30" fmla="*/ 8285 h 684792"/>
              <a:gd name="connsiteX31" fmla="*/ 388950 w 793060"/>
              <a:gd name="connsiteY31" fmla="*/ 11 h 68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3060" h="684792">
                <a:moveTo>
                  <a:pt x="392027" y="101606"/>
                </a:moveTo>
                <a:cubicBezTo>
                  <a:pt x="403585" y="101413"/>
                  <a:pt x="415143" y="103725"/>
                  <a:pt x="423619" y="108349"/>
                </a:cubicBezTo>
                <a:lnTo>
                  <a:pt x="699468" y="264019"/>
                </a:lnTo>
                <a:cubicBezTo>
                  <a:pt x="717961" y="273267"/>
                  <a:pt x="731830" y="297928"/>
                  <a:pt x="731830" y="317965"/>
                </a:cubicBezTo>
                <a:cubicBezTo>
                  <a:pt x="731830" y="317965"/>
                  <a:pt x="731830" y="317965"/>
                  <a:pt x="731830" y="649343"/>
                </a:cubicBezTo>
                <a:cubicBezTo>
                  <a:pt x="731830" y="669379"/>
                  <a:pt x="714879" y="684792"/>
                  <a:pt x="694845" y="684792"/>
                </a:cubicBezTo>
                <a:cubicBezTo>
                  <a:pt x="694845" y="684792"/>
                  <a:pt x="694845" y="684792"/>
                  <a:pt x="540739" y="684792"/>
                </a:cubicBezTo>
                <a:cubicBezTo>
                  <a:pt x="520706" y="684792"/>
                  <a:pt x="503754" y="669379"/>
                  <a:pt x="503754" y="649343"/>
                </a:cubicBezTo>
                <a:cubicBezTo>
                  <a:pt x="503754" y="649343"/>
                  <a:pt x="503754" y="649343"/>
                  <a:pt x="503754" y="496755"/>
                </a:cubicBezTo>
                <a:cubicBezTo>
                  <a:pt x="503754" y="476718"/>
                  <a:pt x="488343" y="461305"/>
                  <a:pt x="468310" y="461305"/>
                </a:cubicBezTo>
                <a:cubicBezTo>
                  <a:pt x="468310" y="461305"/>
                  <a:pt x="468310" y="461305"/>
                  <a:pt x="331156" y="461305"/>
                </a:cubicBezTo>
                <a:cubicBezTo>
                  <a:pt x="311122" y="461305"/>
                  <a:pt x="295711" y="476718"/>
                  <a:pt x="295711" y="496755"/>
                </a:cubicBezTo>
                <a:cubicBezTo>
                  <a:pt x="295711" y="496755"/>
                  <a:pt x="295711" y="496755"/>
                  <a:pt x="295711" y="649343"/>
                </a:cubicBezTo>
                <a:cubicBezTo>
                  <a:pt x="295711" y="669379"/>
                  <a:pt x="278760" y="684792"/>
                  <a:pt x="258726" y="684792"/>
                </a:cubicBezTo>
                <a:cubicBezTo>
                  <a:pt x="258726" y="684792"/>
                  <a:pt x="258726" y="684792"/>
                  <a:pt x="104621" y="684792"/>
                </a:cubicBezTo>
                <a:cubicBezTo>
                  <a:pt x="83046" y="684792"/>
                  <a:pt x="67635" y="669379"/>
                  <a:pt x="67635" y="649343"/>
                </a:cubicBezTo>
                <a:cubicBezTo>
                  <a:pt x="67635" y="649343"/>
                  <a:pt x="67635" y="649343"/>
                  <a:pt x="67635" y="317965"/>
                </a:cubicBezTo>
                <a:cubicBezTo>
                  <a:pt x="67635" y="297928"/>
                  <a:pt x="81505" y="273267"/>
                  <a:pt x="98456" y="262478"/>
                </a:cubicBezTo>
                <a:cubicBezTo>
                  <a:pt x="98456" y="262478"/>
                  <a:pt x="98456" y="262478"/>
                  <a:pt x="360436" y="109890"/>
                </a:cubicBezTo>
                <a:cubicBezTo>
                  <a:pt x="368912" y="104496"/>
                  <a:pt x="380469" y="101798"/>
                  <a:pt x="392027" y="101606"/>
                </a:cubicBezTo>
                <a:close/>
                <a:moveTo>
                  <a:pt x="388950" y="11"/>
                </a:moveTo>
                <a:cubicBezTo>
                  <a:pt x="400506" y="-181"/>
                  <a:pt x="412061" y="2128"/>
                  <a:pt x="420535" y="6745"/>
                </a:cubicBezTo>
                <a:cubicBezTo>
                  <a:pt x="771826" y="211468"/>
                  <a:pt x="771826" y="211468"/>
                  <a:pt x="771826" y="211468"/>
                </a:cubicBezTo>
                <a:cubicBezTo>
                  <a:pt x="788774" y="220703"/>
                  <a:pt x="798018" y="239175"/>
                  <a:pt x="790314" y="251489"/>
                </a:cubicBezTo>
                <a:cubicBezTo>
                  <a:pt x="784151" y="263803"/>
                  <a:pt x="764122" y="265342"/>
                  <a:pt x="745633" y="254567"/>
                </a:cubicBezTo>
                <a:cubicBezTo>
                  <a:pt x="420535" y="66777"/>
                  <a:pt x="420535" y="66777"/>
                  <a:pt x="420535" y="66777"/>
                </a:cubicBezTo>
                <a:cubicBezTo>
                  <a:pt x="403587" y="56002"/>
                  <a:pt x="375854" y="56002"/>
                  <a:pt x="357365" y="66777"/>
                </a:cubicBezTo>
                <a:cubicBezTo>
                  <a:pt x="47674" y="254567"/>
                  <a:pt x="47674" y="254567"/>
                  <a:pt x="47674" y="254567"/>
                </a:cubicBezTo>
                <a:cubicBezTo>
                  <a:pt x="29185" y="265342"/>
                  <a:pt x="9155" y="263803"/>
                  <a:pt x="2992" y="251489"/>
                </a:cubicBezTo>
                <a:cubicBezTo>
                  <a:pt x="-4711" y="239175"/>
                  <a:pt x="2992" y="220703"/>
                  <a:pt x="19941" y="209929"/>
                </a:cubicBezTo>
                <a:cubicBezTo>
                  <a:pt x="357365" y="8285"/>
                  <a:pt x="357365" y="8285"/>
                  <a:pt x="357365" y="8285"/>
                </a:cubicBezTo>
                <a:cubicBezTo>
                  <a:pt x="365839" y="2897"/>
                  <a:pt x="377394" y="204"/>
                  <a:pt x="388950" y="11"/>
                </a:cubicBezTo>
                <a:close/>
              </a:path>
            </a:pathLst>
          </a:custGeom>
          <a:solidFill>
            <a:schemeClr val="tx1">
              <a:lumMod val="65000"/>
              <a:lumOff val="35000"/>
            </a:schemeClr>
          </a:solidFill>
          <a:ln>
            <a:noFill/>
          </a:ln>
          <a:extLst>
            <a:ext uri="{91240B29-F687-4F45-9708-019B960494DF}">
              <a14:hiddenLine xmlns:a14="http://schemas.microsoft.com/office/drawing/2010/main" xmlns="" w="9525">
                <a:solidFill>
                  <a:srgbClr val="000000"/>
                </a:solidFill>
                <a:round/>
              </a14:hiddenLine>
            </a:ext>
          </a:extLst>
        </p:spPr>
        <p:txBody>
          <a:bodyPr/>
          <a:lstStyle/>
          <a:p>
            <a:pPr>
              <a:lnSpc>
                <a:spcPct val="125000"/>
              </a:lnSpc>
              <a:defRPr/>
            </a:pPr>
            <a:endParaRPr lang="zh-CN" altLang="en-US" sz="1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456086374"/>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34"/>
          <p:cNvSpPr>
            <a:spLocks noChangeShapeType="1"/>
          </p:cNvSpPr>
          <p:nvPr/>
        </p:nvSpPr>
        <p:spPr bwMode="auto">
          <a:xfrm>
            <a:off x="10873677" y="567730"/>
            <a:ext cx="64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30" name="Line 34"/>
          <p:cNvSpPr>
            <a:spLocks noChangeShapeType="1"/>
          </p:cNvSpPr>
          <p:nvPr/>
        </p:nvSpPr>
        <p:spPr bwMode="auto">
          <a:xfrm>
            <a:off x="10693677" y="720130"/>
            <a:ext cx="82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pic>
        <p:nvPicPr>
          <p:cNvPr id="8" name="图片 7"/>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pic>
        <p:nvPicPr>
          <p:cNvPr id="9" name="Picture 2"/>
          <p:cNvPicPr>
            <a:picLocks noChangeAspect="1" noChangeArrowheads="1"/>
          </p:cNvPicPr>
          <p:nvPr/>
        </p:nvPicPr>
        <p:blipFill>
          <a:blip r:embed="rId6">
            <a:extLst>
              <a:ext uri="{28A0092B-C50C-407E-A947-70E740481C1C}">
                <a14:useLocalDpi xmlns:a14="http://schemas.microsoft.com/office/drawing/2010/main" xmlns="" val="0"/>
              </a:ext>
            </a:extLst>
          </a:blip>
          <a:stretch>
            <a:fillRect/>
          </a:stretch>
        </p:blipFill>
        <p:spPr bwMode="auto">
          <a:xfrm>
            <a:off x="1200512" y="1519215"/>
            <a:ext cx="1615140" cy="1569540"/>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11" name="文本框 10"/>
          <p:cNvSpPr txBox="1"/>
          <p:nvPr/>
        </p:nvSpPr>
        <p:spPr>
          <a:xfrm>
            <a:off x="1311768" y="3319814"/>
            <a:ext cx="1730172" cy="523220"/>
          </a:xfrm>
          <a:prstGeom prst="rect">
            <a:avLst/>
          </a:prstGeom>
          <a:solidFill>
            <a:srgbClr val="C00000"/>
          </a:solidFill>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五个一</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批</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文本框 12"/>
          <p:cNvSpPr txBox="1"/>
          <p:nvPr/>
        </p:nvSpPr>
        <p:spPr>
          <a:xfrm>
            <a:off x="937426" y="4074093"/>
            <a:ext cx="2646878" cy="461665"/>
          </a:xfrm>
          <a:prstGeom prst="rect">
            <a:avLst/>
          </a:prstGeom>
          <a:noFill/>
        </p:spPr>
        <p:txBody>
          <a:bodyPr wrap="none" rtlCol="0">
            <a:spAutoFit/>
          </a:bodyPr>
          <a:lstStyle/>
          <a:p>
            <a:r>
              <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扶贫开发破题之</a:t>
            </a:r>
            <a:r>
              <a:rPr lang="zh-CN" altLang="en-US"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道</a:t>
            </a:r>
            <a:endPar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文本框 13"/>
          <p:cNvSpPr txBox="1"/>
          <p:nvPr/>
        </p:nvSpPr>
        <p:spPr>
          <a:xfrm>
            <a:off x="720477" y="4673019"/>
            <a:ext cx="3262432" cy="1015663"/>
          </a:xfrm>
          <a:prstGeom prst="rect">
            <a:avLst/>
          </a:prstGeom>
          <a:noFill/>
        </p:spPr>
        <p:txBody>
          <a:bodyPr wrap="none" rtlCol="0">
            <a:spAutoFit/>
          </a:bodyPr>
          <a:lstStyle/>
          <a:p>
            <a:r>
              <a:rPr lang="zh-CN" altLang="en-US" sz="60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脱贫</a:t>
            </a:r>
            <a:r>
              <a:rPr lang="zh-CN" altLang="en-US" sz="60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措施</a:t>
            </a:r>
          </a:p>
        </p:txBody>
      </p:sp>
      <p:sp>
        <p:nvSpPr>
          <p:cNvPr id="16" name="矩形 15"/>
          <p:cNvSpPr/>
          <p:nvPr/>
        </p:nvSpPr>
        <p:spPr>
          <a:xfrm>
            <a:off x="5668387" y="2099081"/>
            <a:ext cx="1849453" cy="634283"/>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整村推进</a:t>
            </a:r>
          </a:p>
        </p:txBody>
      </p:sp>
      <p:sp>
        <p:nvSpPr>
          <p:cNvPr id="17" name="矩形 16"/>
          <p:cNvSpPr/>
          <p:nvPr/>
        </p:nvSpPr>
        <p:spPr>
          <a:xfrm>
            <a:off x="4248869" y="2106722"/>
            <a:ext cx="1354648" cy="13742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2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关键词</a:t>
            </a:r>
            <a:endParaRPr lang="zh-CN" altLang="en-US" sz="3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5668387" y="2833646"/>
            <a:ext cx="1849454" cy="634283"/>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贴息贷款</a:t>
            </a:r>
          </a:p>
        </p:txBody>
      </p:sp>
      <p:sp>
        <p:nvSpPr>
          <p:cNvPr id="20" name="矩形 19"/>
          <p:cNvSpPr/>
          <p:nvPr/>
        </p:nvSpPr>
        <p:spPr>
          <a:xfrm>
            <a:off x="7582711" y="2124971"/>
            <a:ext cx="2930853" cy="63428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“私人定制”发展项目</a:t>
            </a:r>
          </a:p>
        </p:txBody>
      </p:sp>
      <p:sp>
        <p:nvSpPr>
          <p:cNvPr id="21" name="矩形 20"/>
          <p:cNvSpPr/>
          <p:nvPr/>
        </p:nvSpPr>
        <p:spPr>
          <a:xfrm>
            <a:off x="7582712" y="2854486"/>
            <a:ext cx="2930853" cy="63428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资金向贫困地区倾斜</a:t>
            </a:r>
          </a:p>
        </p:txBody>
      </p:sp>
      <p:sp>
        <p:nvSpPr>
          <p:cNvPr id="23" name="矩形 22"/>
          <p:cNvSpPr/>
          <p:nvPr/>
        </p:nvSpPr>
        <p:spPr>
          <a:xfrm>
            <a:off x="4248869" y="3797594"/>
            <a:ext cx="6264696" cy="196309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制定贫困地区特色产业发展规划。出台专项政策，统筹使用涉农资金，重点支持贫困村、贫困户因地制宜发展种养业和传统手工业等</a:t>
            </a:r>
            <a:r>
              <a:rPr lang="zh-CN" altLang="en-US" sz="2000" dirty="0" smtClean="0">
                <a:solidFill>
                  <a:schemeClr val="tx1"/>
                </a:solidFill>
                <a:latin typeface="微软雅黑" panose="020B0503020204020204" pitchFamily="34" charset="-122"/>
                <a:ea typeface="微软雅黑" panose="020B0503020204020204" pitchFamily="34" charset="-122"/>
              </a:rPr>
              <a:t>。</a:t>
            </a:r>
            <a:endParaRPr lang="zh-CN" altLang="en-US" sz="2000" dirty="0">
              <a:solidFill>
                <a:schemeClr val="tx1"/>
              </a:solidFill>
              <a:latin typeface="微软雅黑" panose="020B0503020204020204" pitchFamily="34" charset="-122"/>
              <a:ea typeface="微软雅黑" panose="020B0503020204020204" pitchFamily="34" charset="-122"/>
            </a:endParaRPr>
          </a:p>
          <a:p>
            <a:pPr algn="r">
              <a:lnSpc>
                <a:spcPct val="130000"/>
              </a:lnSpc>
            </a:pP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中共中央国务院关于打赢脱贫攻坚战的决定</a:t>
            </a:r>
            <a:r>
              <a:rPr lang="en-US" altLang="zh-CN" sz="2000" dirty="0">
                <a:solidFill>
                  <a:schemeClr val="tx1"/>
                </a:solidFill>
                <a:latin typeface="微软雅黑" panose="020B0503020204020204" pitchFamily="34" charset="-122"/>
                <a:ea typeface="微软雅黑" panose="020B0503020204020204" pitchFamily="34" charset="-122"/>
              </a:rPr>
              <a:t>》</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5" name="Rectangle 44"/>
          <p:cNvSpPr>
            <a:spLocks noChangeArrowheads="1"/>
          </p:cNvSpPr>
          <p:nvPr/>
        </p:nvSpPr>
        <p:spPr bwMode="auto">
          <a:xfrm>
            <a:off x="1296541" y="77182"/>
            <a:ext cx="9289032" cy="541634"/>
          </a:xfrm>
          <a:prstGeom prst="rect">
            <a:avLst/>
          </a:prstGeom>
          <a:noFill/>
          <a:ln w="9525" algn="ctr">
            <a:noFill/>
            <a:miter lim="800000"/>
            <a:headEnd/>
            <a:tailEnd/>
          </a:ln>
        </p:spPr>
        <p:txBody>
          <a:bodyPr wrap="square" lIns="109678" tIns="54838" rIns="109678" bIns="54838">
            <a:spAutoFit/>
          </a:bodyPr>
          <a:lstStyle/>
          <a:p>
            <a:pPr eaLnBrk="0" hangingPunct="0"/>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发展生产</a:t>
            </a: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脱贫</a:t>
            </a:r>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一批</a:t>
            </a:r>
          </a:p>
        </p:txBody>
      </p:sp>
    </p:spTree>
    <p:extLst>
      <p:ext uri="{BB962C8B-B14F-4D97-AF65-F5344CB8AC3E}">
        <p14:creationId xmlns:p14="http://schemas.microsoft.com/office/powerpoint/2010/main" xmlns="" val="2758420028"/>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Line 34"/>
          <p:cNvSpPr>
            <a:spLocks noChangeShapeType="1"/>
          </p:cNvSpPr>
          <p:nvPr/>
        </p:nvSpPr>
        <p:spPr bwMode="auto">
          <a:xfrm>
            <a:off x="5256981" y="3696505"/>
            <a:ext cx="4104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22" name="Line 45"/>
          <p:cNvSpPr>
            <a:spLocks noChangeShapeType="1"/>
          </p:cNvSpPr>
          <p:nvPr/>
        </p:nvSpPr>
        <p:spPr bwMode="auto">
          <a:xfrm>
            <a:off x="4915991" y="4955262"/>
            <a:ext cx="4752000" cy="73948"/>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24" name="Line 56"/>
          <p:cNvSpPr>
            <a:spLocks noChangeShapeType="1"/>
          </p:cNvSpPr>
          <p:nvPr/>
        </p:nvSpPr>
        <p:spPr bwMode="auto">
          <a:xfrm>
            <a:off x="4070563" y="5891365"/>
            <a:ext cx="424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26" name="Line 45"/>
          <p:cNvSpPr>
            <a:spLocks noChangeShapeType="1"/>
          </p:cNvSpPr>
          <p:nvPr/>
        </p:nvSpPr>
        <p:spPr bwMode="auto">
          <a:xfrm>
            <a:off x="4104853" y="1498878"/>
            <a:ext cx="4752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28" name="Line 56"/>
          <p:cNvSpPr>
            <a:spLocks noChangeShapeType="1"/>
          </p:cNvSpPr>
          <p:nvPr/>
        </p:nvSpPr>
        <p:spPr bwMode="auto">
          <a:xfrm>
            <a:off x="4896941" y="2492884"/>
            <a:ext cx="460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9" name="流程图: 延期 8"/>
          <p:cNvSpPr/>
          <p:nvPr/>
        </p:nvSpPr>
        <p:spPr>
          <a:xfrm>
            <a:off x="-28477" y="2562358"/>
            <a:ext cx="3485258" cy="1902188"/>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 fmla="*/ 0 w 3204064"/>
              <a:gd name="connsiteY0" fmla="*/ 0 h 1887198"/>
              <a:gd name="connsiteX1" fmla="*/ 2051737 w 3204064"/>
              <a:gd name="connsiteY1" fmla="*/ 14990 h 1887198"/>
              <a:gd name="connsiteX2" fmla="*/ 3204064 w 3204064"/>
              <a:gd name="connsiteY2" fmla="*/ 951094 h 1887198"/>
              <a:gd name="connsiteX3" fmla="*/ 2051737 w 3204064"/>
              <a:gd name="connsiteY3" fmla="*/ 1887198 h 1887198"/>
              <a:gd name="connsiteX4" fmla="*/ 899410 w 3204064"/>
              <a:gd name="connsiteY4" fmla="*/ 1887198 h 1887198"/>
              <a:gd name="connsiteX5" fmla="*/ 0 w 3204064"/>
              <a:gd name="connsiteY5" fmla="*/ 0 h 1887198"/>
              <a:gd name="connsiteX0" fmla="*/ 0 w 3204064"/>
              <a:gd name="connsiteY0" fmla="*/ 0 h 1887198"/>
              <a:gd name="connsiteX1" fmla="*/ 2051737 w 3204064"/>
              <a:gd name="connsiteY1" fmla="*/ 14990 h 1887198"/>
              <a:gd name="connsiteX2" fmla="*/ 3204064 w 3204064"/>
              <a:gd name="connsiteY2" fmla="*/ 951094 h 1887198"/>
              <a:gd name="connsiteX3" fmla="*/ 2051737 w 3204064"/>
              <a:gd name="connsiteY3" fmla="*/ 1887198 h 1887198"/>
              <a:gd name="connsiteX4" fmla="*/ 29980 w 3204064"/>
              <a:gd name="connsiteY4" fmla="*/ 1887198 h 1887198"/>
              <a:gd name="connsiteX5" fmla="*/ 0 w 3204064"/>
              <a:gd name="connsiteY5" fmla="*/ 0 h 1887198"/>
              <a:gd name="connsiteX0" fmla="*/ 0 w 3189073"/>
              <a:gd name="connsiteY0" fmla="*/ 0 h 1872208"/>
              <a:gd name="connsiteX1" fmla="*/ 2036746 w 3189073"/>
              <a:gd name="connsiteY1" fmla="*/ 0 h 1872208"/>
              <a:gd name="connsiteX2" fmla="*/ 3189073 w 3189073"/>
              <a:gd name="connsiteY2" fmla="*/ 936104 h 1872208"/>
              <a:gd name="connsiteX3" fmla="*/ 2036746 w 3189073"/>
              <a:gd name="connsiteY3" fmla="*/ 1872208 h 1872208"/>
              <a:gd name="connsiteX4" fmla="*/ 14989 w 3189073"/>
              <a:gd name="connsiteY4" fmla="*/ 1872208 h 1872208"/>
              <a:gd name="connsiteX5" fmla="*/ 0 w 3189073"/>
              <a:gd name="connsiteY5" fmla="*/ 0 h 1872208"/>
              <a:gd name="connsiteX0" fmla="*/ 0 w 3848302"/>
              <a:gd name="connsiteY0" fmla="*/ 14991 h 1872208"/>
              <a:gd name="connsiteX1" fmla="*/ 2695975 w 3848302"/>
              <a:gd name="connsiteY1" fmla="*/ 0 h 1872208"/>
              <a:gd name="connsiteX2" fmla="*/ 3848302 w 3848302"/>
              <a:gd name="connsiteY2" fmla="*/ 936104 h 1872208"/>
              <a:gd name="connsiteX3" fmla="*/ 2695975 w 3848302"/>
              <a:gd name="connsiteY3" fmla="*/ 1872208 h 1872208"/>
              <a:gd name="connsiteX4" fmla="*/ 674218 w 3848302"/>
              <a:gd name="connsiteY4" fmla="*/ 1872208 h 1872208"/>
              <a:gd name="connsiteX5" fmla="*/ 0 w 3848302"/>
              <a:gd name="connsiteY5" fmla="*/ 14991 h 1872208"/>
              <a:gd name="connsiteX0" fmla="*/ 0 w 3848302"/>
              <a:gd name="connsiteY0" fmla="*/ 14991 h 1902188"/>
              <a:gd name="connsiteX1" fmla="*/ 2695975 w 3848302"/>
              <a:gd name="connsiteY1" fmla="*/ 0 h 1902188"/>
              <a:gd name="connsiteX2" fmla="*/ 3848302 w 3848302"/>
              <a:gd name="connsiteY2" fmla="*/ 936104 h 1902188"/>
              <a:gd name="connsiteX3" fmla="*/ 2695975 w 3848302"/>
              <a:gd name="connsiteY3" fmla="*/ 1872208 h 1902188"/>
              <a:gd name="connsiteX4" fmla="*/ 31469 w 3848302"/>
              <a:gd name="connsiteY4" fmla="*/ 1902188 h 1902188"/>
              <a:gd name="connsiteX5" fmla="*/ 0 w 3848302"/>
              <a:gd name="connsiteY5" fmla="*/ 14991 h 1902188"/>
              <a:gd name="connsiteX0" fmla="*/ 0 w 3864784"/>
              <a:gd name="connsiteY0" fmla="*/ 29981 h 1902188"/>
              <a:gd name="connsiteX1" fmla="*/ 2712457 w 3864784"/>
              <a:gd name="connsiteY1" fmla="*/ 0 h 1902188"/>
              <a:gd name="connsiteX2" fmla="*/ 3864784 w 3864784"/>
              <a:gd name="connsiteY2" fmla="*/ 936104 h 1902188"/>
              <a:gd name="connsiteX3" fmla="*/ 2712457 w 3864784"/>
              <a:gd name="connsiteY3" fmla="*/ 1872208 h 1902188"/>
              <a:gd name="connsiteX4" fmla="*/ 47951 w 3864784"/>
              <a:gd name="connsiteY4" fmla="*/ 1902188 h 1902188"/>
              <a:gd name="connsiteX5" fmla="*/ 0 w 3864784"/>
              <a:gd name="connsiteY5" fmla="*/ 29981 h 1902188"/>
              <a:gd name="connsiteX0" fmla="*/ 0 w 3831822"/>
              <a:gd name="connsiteY0" fmla="*/ 14990 h 1902188"/>
              <a:gd name="connsiteX1" fmla="*/ 2679495 w 3831822"/>
              <a:gd name="connsiteY1" fmla="*/ 0 h 1902188"/>
              <a:gd name="connsiteX2" fmla="*/ 3831822 w 3831822"/>
              <a:gd name="connsiteY2" fmla="*/ 936104 h 1902188"/>
              <a:gd name="connsiteX3" fmla="*/ 2679495 w 3831822"/>
              <a:gd name="connsiteY3" fmla="*/ 1872208 h 1902188"/>
              <a:gd name="connsiteX4" fmla="*/ 14989 w 3831822"/>
              <a:gd name="connsiteY4" fmla="*/ 1902188 h 1902188"/>
              <a:gd name="connsiteX5" fmla="*/ 0 w 3831822"/>
              <a:gd name="connsiteY5" fmla="*/ 14990 h 190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目录</a:t>
            </a:r>
          </a:p>
        </p:txBody>
      </p:sp>
      <p:sp>
        <p:nvSpPr>
          <p:cNvPr id="8" name="椭圆 7"/>
          <p:cNvSpPr/>
          <p:nvPr/>
        </p:nvSpPr>
        <p:spPr>
          <a:xfrm>
            <a:off x="3312765" y="864146"/>
            <a:ext cx="864096" cy="864096"/>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1</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0" name="椭圆 9"/>
          <p:cNvSpPr/>
          <p:nvPr/>
        </p:nvSpPr>
        <p:spPr>
          <a:xfrm>
            <a:off x="4176861" y="1800250"/>
            <a:ext cx="864096" cy="864096"/>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2</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 name="椭圆 10"/>
          <p:cNvSpPr/>
          <p:nvPr/>
        </p:nvSpPr>
        <p:spPr>
          <a:xfrm>
            <a:off x="4536901" y="3024386"/>
            <a:ext cx="864096" cy="864096"/>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3</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椭圆 11"/>
          <p:cNvSpPr/>
          <p:nvPr/>
        </p:nvSpPr>
        <p:spPr>
          <a:xfrm>
            <a:off x="4176861" y="4248522"/>
            <a:ext cx="864096" cy="864096"/>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4</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7" name="椭圆 16"/>
          <p:cNvSpPr/>
          <p:nvPr/>
        </p:nvSpPr>
        <p:spPr>
          <a:xfrm>
            <a:off x="3312765" y="5184626"/>
            <a:ext cx="864096" cy="864096"/>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5</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9" name="Rectangle 33"/>
          <p:cNvSpPr>
            <a:spLocks noChangeArrowheads="1"/>
          </p:cNvSpPr>
          <p:nvPr/>
        </p:nvSpPr>
        <p:spPr bwMode="auto">
          <a:xfrm>
            <a:off x="5403847" y="3221171"/>
            <a:ext cx="3914817" cy="480079"/>
          </a:xfrm>
          <a:prstGeom prst="rect">
            <a:avLst/>
          </a:prstGeom>
          <a:noFill/>
          <a:ln w="9525" algn="ctr">
            <a:noFill/>
            <a:miter lim="800000"/>
            <a:headEnd/>
            <a:tailEnd/>
          </a:ln>
        </p:spPr>
        <p:txBody>
          <a:bodyPr wrap="none" lIns="109678" tIns="54838" rIns="109678" bIns="54838">
            <a:spAutoFit/>
          </a:bodyPr>
          <a:lstStyle/>
          <a:p>
            <a:r>
              <a:rPr lang="zh-CN" altLang="en-US"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“五个一批”作答脱贫大考</a:t>
            </a:r>
            <a:endPar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 name="Rectangle 44"/>
          <p:cNvSpPr>
            <a:spLocks noChangeArrowheads="1"/>
          </p:cNvSpPr>
          <p:nvPr/>
        </p:nvSpPr>
        <p:spPr bwMode="auto">
          <a:xfrm>
            <a:off x="5046657" y="4479926"/>
            <a:ext cx="4838147" cy="480079"/>
          </a:xfrm>
          <a:prstGeom prst="rect">
            <a:avLst/>
          </a:prstGeom>
          <a:noFill/>
          <a:ln w="9525" algn="ctr">
            <a:noFill/>
            <a:miter lim="800000"/>
            <a:headEnd/>
            <a:tailEnd/>
          </a:ln>
        </p:spPr>
        <p:txBody>
          <a:bodyPr wrap="none" lIns="109678" tIns="54838" rIns="109678" bIns="54838">
            <a:spAutoFit/>
          </a:bodyPr>
          <a:lstStyle/>
          <a:p>
            <a:r>
              <a:rPr lang="zh-CN" altLang="en-US"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“六个精准”让脱贫攻坚提质增效</a:t>
            </a:r>
            <a:endPar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3" name="Rectangle 55"/>
          <p:cNvSpPr>
            <a:spLocks noChangeArrowheads="1"/>
          </p:cNvSpPr>
          <p:nvPr/>
        </p:nvSpPr>
        <p:spPr bwMode="auto">
          <a:xfrm>
            <a:off x="4377067" y="5416030"/>
            <a:ext cx="3914817" cy="480079"/>
          </a:xfrm>
          <a:prstGeom prst="rect">
            <a:avLst/>
          </a:prstGeom>
          <a:noFill/>
          <a:ln w="9525" algn="ctr">
            <a:noFill/>
            <a:miter lim="800000"/>
            <a:headEnd/>
            <a:tailEnd/>
          </a:ln>
        </p:spPr>
        <p:txBody>
          <a:bodyPr wrap="none" lIns="109678" tIns="54838" rIns="109678" bIns="54838">
            <a:spAutoFit/>
          </a:bodyPr>
          <a:lstStyle/>
          <a:p>
            <a:r>
              <a:rPr lang="zh-CN" altLang="en-US"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全面建成小康社会美好未来</a:t>
            </a:r>
            <a:endPar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5" name="Rectangle 44"/>
          <p:cNvSpPr>
            <a:spLocks noChangeArrowheads="1"/>
          </p:cNvSpPr>
          <p:nvPr/>
        </p:nvSpPr>
        <p:spPr bwMode="auto">
          <a:xfrm>
            <a:off x="4396117" y="1023542"/>
            <a:ext cx="4579630" cy="480079"/>
          </a:xfrm>
          <a:prstGeom prst="rect">
            <a:avLst/>
          </a:prstGeom>
          <a:noFill/>
          <a:ln w="9525" algn="ctr">
            <a:noFill/>
            <a:miter lim="800000"/>
            <a:headEnd/>
            <a:tailEnd/>
          </a:ln>
        </p:spPr>
        <p:txBody>
          <a:bodyPr wrap="square" lIns="109678" tIns="54838" rIns="109678" bIns="54838">
            <a:spAutoFit/>
          </a:bodyPr>
          <a:lstStyle/>
          <a:p>
            <a:r>
              <a:rPr lang="zh-CN" altLang="en-US"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新时代中国脱贫攻坚的坚定步伐</a:t>
            </a:r>
            <a:endPar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7" name="Rectangle 55"/>
          <p:cNvSpPr>
            <a:spLocks noChangeArrowheads="1"/>
          </p:cNvSpPr>
          <p:nvPr/>
        </p:nvSpPr>
        <p:spPr bwMode="auto">
          <a:xfrm>
            <a:off x="5188205" y="2017549"/>
            <a:ext cx="4222593" cy="480079"/>
          </a:xfrm>
          <a:prstGeom prst="rect">
            <a:avLst/>
          </a:prstGeom>
          <a:noFill/>
          <a:ln w="9525" algn="ctr">
            <a:noFill/>
            <a:miter lim="800000"/>
            <a:headEnd/>
            <a:tailEnd/>
          </a:ln>
        </p:spPr>
        <p:txBody>
          <a:bodyPr wrap="none" lIns="109678" tIns="54838" rIns="109678" bIns="54838">
            <a:spAutoFit/>
          </a:bodyPr>
          <a:lstStyle/>
          <a:p>
            <a:r>
              <a:rPr lang="zh-CN" altLang="en-US"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深刻领会习近平精准扶贫思想</a:t>
            </a:r>
            <a:endPar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30" name="图片 29"/>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Tree>
    <p:extLst>
      <p:ext uri="{BB962C8B-B14F-4D97-AF65-F5344CB8AC3E}">
        <p14:creationId xmlns:p14="http://schemas.microsoft.com/office/powerpoint/2010/main" xmlns="" val="1460130019"/>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par>
                                <p:cTn id="8" presetID="22" presetClass="entr" presetSubtype="8"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0-#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0-#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500"/>
                                        <p:tgtEl>
                                          <p:spTgt spid="24"/>
                                        </p:tgtEl>
                                      </p:cBhvr>
                                    </p:animEffect>
                                  </p:childTnLst>
                                </p:cTn>
                              </p:par>
                            </p:childTnLst>
                          </p:cTn>
                        </p:par>
                        <p:par>
                          <p:cTn id="57" fill="hold">
                            <p:stCondLst>
                              <p:cond delay="5000"/>
                            </p:stCondLst>
                            <p:childTnLst>
                              <p:par>
                                <p:cTn id="58" presetID="2" presetClass="entr" presetSubtype="2"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1+#ppt_w/2"/>
                                          </p:val>
                                        </p:tav>
                                        <p:tav tm="100000">
                                          <p:val>
                                            <p:strVal val="#ppt_x"/>
                                          </p:val>
                                        </p:tav>
                                      </p:tavLst>
                                    </p:anim>
                                    <p:anim calcmode="lin" valueType="num">
                                      <p:cBhvr additive="base">
                                        <p:cTn id="61" dur="500" fill="hold"/>
                                        <p:tgtEl>
                                          <p:spTgt spid="25"/>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500" fill="hold"/>
                                        <p:tgtEl>
                                          <p:spTgt spid="27"/>
                                        </p:tgtEl>
                                        <p:attrNameLst>
                                          <p:attrName>ppt_x</p:attrName>
                                        </p:attrNameLst>
                                      </p:cBhvr>
                                      <p:tavLst>
                                        <p:tav tm="0">
                                          <p:val>
                                            <p:strVal val="1+#ppt_w/2"/>
                                          </p:val>
                                        </p:tav>
                                        <p:tav tm="100000">
                                          <p:val>
                                            <p:strVal val="#ppt_x"/>
                                          </p:val>
                                        </p:tav>
                                      </p:tavLst>
                                    </p:anim>
                                    <p:anim calcmode="lin" valueType="num">
                                      <p:cBhvr additive="base">
                                        <p:cTn id="65" dur="500" fill="hold"/>
                                        <p:tgtEl>
                                          <p:spTgt spid="27"/>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fill="hold"/>
                                        <p:tgtEl>
                                          <p:spTgt spid="19"/>
                                        </p:tgtEl>
                                        <p:attrNameLst>
                                          <p:attrName>ppt_x</p:attrName>
                                        </p:attrNameLst>
                                      </p:cBhvr>
                                      <p:tavLst>
                                        <p:tav tm="0">
                                          <p:val>
                                            <p:strVal val="1+#ppt_w/2"/>
                                          </p:val>
                                        </p:tav>
                                        <p:tav tm="100000">
                                          <p:val>
                                            <p:strVal val="#ppt_x"/>
                                          </p:val>
                                        </p:tav>
                                      </p:tavLst>
                                    </p:anim>
                                    <p:anim calcmode="lin" valueType="num">
                                      <p:cBhvr additive="base">
                                        <p:cTn id="69" dur="500" fill="hold"/>
                                        <p:tgtEl>
                                          <p:spTgt spid="19"/>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1+#ppt_w/2"/>
                                          </p:val>
                                        </p:tav>
                                        <p:tav tm="100000">
                                          <p:val>
                                            <p:strVal val="#ppt_x"/>
                                          </p:val>
                                        </p:tav>
                                      </p:tavLst>
                                    </p:anim>
                                    <p:anim calcmode="lin" valueType="num">
                                      <p:cBhvr additive="base">
                                        <p:cTn id="73" dur="500" fill="hold"/>
                                        <p:tgtEl>
                                          <p:spTgt spid="21"/>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500" fill="hold"/>
                                        <p:tgtEl>
                                          <p:spTgt spid="23"/>
                                        </p:tgtEl>
                                        <p:attrNameLst>
                                          <p:attrName>ppt_x</p:attrName>
                                        </p:attrNameLst>
                                      </p:cBhvr>
                                      <p:tavLst>
                                        <p:tav tm="0">
                                          <p:val>
                                            <p:strVal val="1+#ppt_w/2"/>
                                          </p:val>
                                        </p:tav>
                                        <p:tav tm="100000">
                                          <p:val>
                                            <p:strVal val="#ppt_x"/>
                                          </p:val>
                                        </p:tav>
                                      </p:tavLst>
                                    </p:anim>
                                    <p:anim calcmode="lin" valueType="num">
                                      <p:cBhvr additive="base">
                                        <p:cTn id="77" dur="500" fill="hold"/>
                                        <p:tgtEl>
                                          <p:spTgt spid="23"/>
                                        </p:tgtEl>
                                        <p:attrNameLst>
                                          <p:attrName>ppt_y</p:attrName>
                                        </p:attrNameLst>
                                      </p:cBhvr>
                                      <p:tavLst>
                                        <p:tav tm="0">
                                          <p:val>
                                            <p:strVal val="#ppt_y"/>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1000"/>
                                        <p:tgtEl>
                                          <p:spTgt spid="29"/>
                                        </p:tgtEl>
                                      </p:cBhvr>
                                    </p:animEffect>
                                    <p:anim calcmode="lin" valueType="num">
                                      <p:cBhvr>
                                        <p:cTn id="81" dur="1000" fill="hold"/>
                                        <p:tgtEl>
                                          <p:spTgt spid="29"/>
                                        </p:tgtEl>
                                        <p:attrNameLst>
                                          <p:attrName>ppt_x</p:attrName>
                                        </p:attrNameLst>
                                      </p:cBhvr>
                                      <p:tavLst>
                                        <p:tav tm="0">
                                          <p:val>
                                            <p:strVal val="#ppt_x"/>
                                          </p:val>
                                        </p:tav>
                                        <p:tav tm="100000">
                                          <p:val>
                                            <p:strVal val="#ppt_x"/>
                                          </p:val>
                                        </p:tav>
                                      </p:tavLst>
                                    </p:anim>
                                    <p:anim calcmode="lin" valueType="num">
                                      <p:cBhvr>
                                        <p:cTn id="8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26" grpId="0" animBg="1"/>
      <p:bldP spid="28" grpId="0" animBg="1"/>
      <p:bldP spid="9" grpId="0" animBg="1"/>
      <p:bldP spid="8" grpId="0" animBg="1"/>
      <p:bldP spid="10" grpId="0" animBg="1"/>
      <p:bldP spid="11" grpId="0" animBg="1"/>
      <p:bldP spid="12" grpId="0" animBg="1"/>
      <p:bldP spid="17" grpId="0" animBg="1"/>
      <p:bldP spid="19" grpId="0"/>
      <p:bldP spid="21" grpId="0"/>
      <p:bldP spid="23" grpId="0"/>
      <p:bldP spid="25"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34"/>
          <p:cNvSpPr>
            <a:spLocks noChangeShapeType="1"/>
          </p:cNvSpPr>
          <p:nvPr/>
        </p:nvSpPr>
        <p:spPr bwMode="auto">
          <a:xfrm>
            <a:off x="10873677" y="567730"/>
            <a:ext cx="64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30" name="Line 34"/>
          <p:cNvSpPr>
            <a:spLocks noChangeShapeType="1"/>
          </p:cNvSpPr>
          <p:nvPr/>
        </p:nvSpPr>
        <p:spPr bwMode="auto">
          <a:xfrm>
            <a:off x="10693677" y="720130"/>
            <a:ext cx="82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pic>
        <p:nvPicPr>
          <p:cNvPr id="8" name="图片 7"/>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pic>
        <p:nvPicPr>
          <p:cNvPr id="9" name="Picture 2"/>
          <p:cNvPicPr>
            <a:picLocks noChangeAspect="1" noChangeArrowheads="1"/>
          </p:cNvPicPr>
          <p:nvPr/>
        </p:nvPicPr>
        <p:blipFill>
          <a:blip r:embed="rId6">
            <a:extLst>
              <a:ext uri="{28A0092B-C50C-407E-A947-70E740481C1C}">
                <a14:useLocalDpi xmlns:a14="http://schemas.microsoft.com/office/drawing/2010/main" xmlns="" val="0"/>
              </a:ext>
            </a:extLst>
          </a:blip>
          <a:stretch>
            <a:fillRect/>
          </a:stretch>
        </p:blipFill>
        <p:spPr bwMode="auto">
          <a:xfrm>
            <a:off x="1200512" y="1519215"/>
            <a:ext cx="1615140" cy="1569540"/>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11" name="文本框 10"/>
          <p:cNvSpPr txBox="1"/>
          <p:nvPr/>
        </p:nvSpPr>
        <p:spPr>
          <a:xfrm>
            <a:off x="1311768" y="3319814"/>
            <a:ext cx="1730172" cy="523220"/>
          </a:xfrm>
          <a:prstGeom prst="rect">
            <a:avLst/>
          </a:prstGeom>
          <a:solidFill>
            <a:srgbClr val="C00000"/>
          </a:solidFill>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五个一</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批</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文本框 12"/>
          <p:cNvSpPr txBox="1"/>
          <p:nvPr/>
        </p:nvSpPr>
        <p:spPr>
          <a:xfrm>
            <a:off x="937426" y="4074093"/>
            <a:ext cx="2646878" cy="461665"/>
          </a:xfrm>
          <a:prstGeom prst="rect">
            <a:avLst/>
          </a:prstGeom>
          <a:noFill/>
        </p:spPr>
        <p:txBody>
          <a:bodyPr wrap="none" rtlCol="0">
            <a:spAutoFit/>
          </a:bodyPr>
          <a:lstStyle/>
          <a:p>
            <a:r>
              <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扶贫开发破题之</a:t>
            </a:r>
            <a:r>
              <a:rPr lang="zh-CN" altLang="en-US"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道</a:t>
            </a:r>
            <a:endPar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文本框 13"/>
          <p:cNvSpPr txBox="1"/>
          <p:nvPr/>
        </p:nvSpPr>
        <p:spPr>
          <a:xfrm>
            <a:off x="720477" y="4673019"/>
            <a:ext cx="3262432" cy="1015663"/>
          </a:xfrm>
          <a:prstGeom prst="rect">
            <a:avLst/>
          </a:prstGeom>
          <a:noFill/>
        </p:spPr>
        <p:txBody>
          <a:bodyPr wrap="none" rtlCol="0">
            <a:spAutoFit/>
          </a:bodyPr>
          <a:lstStyle/>
          <a:p>
            <a:r>
              <a:rPr lang="zh-CN" altLang="en-US" sz="60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脱贫</a:t>
            </a:r>
            <a:r>
              <a:rPr lang="zh-CN" altLang="en-US" sz="60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措施</a:t>
            </a:r>
          </a:p>
        </p:txBody>
      </p:sp>
      <p:sp>
        <p:nvSpPr>
          <p:cNvPr id="16" name="矩形 15"/>
          <p:cNvSpPr/>
          <p:nvPr/>
        </p:nvSpPr>
        <p:spPr>
          <a:xfrm>
            <a:off x="5668387" y="2099081"/>
            <a:ext cx="1849453" cy="634283"/>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6000</a:t>
            </a: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亿元</a:t>
            </a:r>
          </a:p>
        </p:txBody>
      </p:sp>
      <p:sp>
        <p:nvSpPr>
          <p:cNvPr id="17" name="矩形 16"/>
          <p:cNvSpPr/>
          <p:nvPr/>
        </p:nvSpPr>
        <p:spPr>
          <a:xfrm>
            <a:off x="4248869" y="2106722"/>
            <a:ext cx="1354648" cy="13742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2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关键词</a:t>
            </a:r>
            <a:endParaRPr lang="zh-CN" altLang="en-US" sz="3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5668387" y="2833646"/>
            <a:ext cx="1849454" cy="634283"/>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1000</a:t>
            </a: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万人</a:t>
            </a:r>
          </a:p>
        </p:txBody>
      </p:sp>
      <p:sp>
        <p:nvSpPr>
          <p:cNvPr id="20" name="矩形 19"/>
          <p:cNvSpPr/>
          <p:nvPr/>
        </p:nvSpPr>
        <p:spPr>
          <a:xfrm>
            <a:off x="7582711" y="2124971"/>
            <a:ext cx="2930853" cy="63428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让贫困人口搬得出、稳得住</a:t>
            </a:r>
          </a:p>
        </p:txBody>
      </p:sp>
      <p:sp>
        <p:nvSpPr>
          <p:cNvPr id="21" name="矩形 20"/>
          <p:cNvSpPr/>
          <p:nvPr/>
        </p:nvSpPr>
        <p:spPr>
          <a:xfrm>
            <a:off x="7582712" y="2854486"/>
            <a:ext cx="2930853" cy="63428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让搬迁人口能致富</a:t>
            </a:r>
          </a:p>
        </p:txBody>
      </p:sp>
      <p:sp>
        <p:nvSpPr>
          <p:cNvPr id="23" name="矩形 22"/>
          <p:cNvSpPr/>
          <p:nvPr/>
        </p:nvSpPr>
        <p:spPr>
          <a:xfrm>
            <a:off x="4248869" y="3797594"/>
            <a:ext cx="6264696" cy="196309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对居住在生存条件恶劣、生态脆弱、自然灾害频发等地区的农村贫困人口，加快实施易地扶贫搬迁工程</a:t>
            </a:r>
            <a:r>
              <a:rPr lang="zh-CN" altLang="en-US" sz="2000" dirty="0" smtClean="0">
                <a:solidFill>
                  <a:schemeClr val="tx1"/>
                </a:solidFill>
                <a:latin typeface="微软雅黑" panose="020B0503020204020204" pitchFamily="34" charset="-122"/>
                <a:ea typeface="微软雅黑" panose="020B0503020204020204" pitchFamily="34" charset="-122"/>
              </a:rPr>
              <a:t>。</a:t>
            </a:r>
            <a:endParaRPr lang="zh-CN" altLang="en-US" sz="2000" dirty="0">
              <a:solidFill>
                <a:schemeClr val="tx1"/>
              </a:solidFill>
              <a:latin typeface="微软雅黑" panose="020B0503020204020204" pitchFamily="34" charset="-122"/>
              <a:ea typeface="微软雅黑" panose="020B0503020204020204" pitchFamily="34" charset="-122"/>
            </a:endParaRPr>
          </a:p>
          <a:p>
            <a:pPr algn="r">
              <a:lnSpc>
                <a:spcPct val="130000"/>
              </a:lnSpc>
            </a:pP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中共中央国务院关于打赢脱贫攻坚战的决定</a:t>
            </a:r>
            <a:r>
              <a:rPr lang="en-US" altLang="zh-CN" sz="2000" dirty="0">
                <a:solidFill>
                  <a:schemeClr val="tx1"/>
                </a:solidFill>
                <a:latin typeface="微软雅黑" panose="020B0503020204020204" pitchFamily="34" charset="-122"/>
                <a:ea typeface="微软雅黑" panose="020B0503020204020204" pitchFamily="34" charset="-122"/>
              </a:rPr>
              <a:t>》</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5" name="Rectangle 44"/>
          <p:cNvSpPr>
            <a:spLocks noChangeArrowheads="1"/>
          </p:cNvSpPr>
          <p:nvPr/>
        </p:nvSpPr>
        <p:spPr bwMode="auto">
          <a:xfrm>
            <a:off x="1296541" y="77182"/>
            <a:ext cx="9289032" cy="541634"/>
          </a:xfrm>
          <a:prstGeom prst="rect">
            <a:avLst/>
          </a:prstGeom>
          <a:noFill/>
          <a:ln w="9525" algn="ctr">
            <a:noFill/>
            <a:miter lim="800000"/>
            <a:headEnd/>
            <a:tailEnd/>
          </a:ln>
        </p:spPr>
        <p:txBody>
          <a:bodyPr wrap="square" lIns="109678" tIns="54838" rIns="109678" bIns="54838">
            <a:spAutoFit/>
          </a:bodyPr>
          <a:lstStyle/>
          <a:p>
            <a:pPr eaLnBrk="0" hangingPunct="0"/>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易地搬迁</a:t>
            </a: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脱贫</a:t>
            </a:r>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一批</a:t>
            </a:r>
          </a:p>
        </p:txBody>
      </p:sp>
    </p:spTree>
    <p:extLst>
      <p:ext uri="{BB962C8B-B14F-4D97-AF65-F5344CB8AC3E}">
        <p14:creationId xmlns:p14="http://schemas.microsoft.com/office/powerpoint/2010/main" xmlns="" val="1951775757"/>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 grpId="0" animBg="1"/>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34"/>
          <p:cNvSpPr>
            <a:spLocks noChangeShapeType="1"/>
          </p:cNvSpPr>
          <p:nvPr/>
        </p:nvSpPr>
        <p:spPr bwMode="auto">
          <a:xfrm>
            <a:off x="10873677" y="567730"/>
            <a:ext cx="64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30" name="Line 34"/>
          <p:cNvSpPr>
            <a:spLocks noChangeShapeType="1"/>
          </p:cNvSpPr>
          <p:nvPr/>
        </p:nvSpPr>
        <p:spPr bwMode="auto">
          <a:xfrm>
            <a:off x="10693677" y="720130"/>
            <a:ext cx="82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pic>
        <p:nvPicPr>
          <p:cNvPr id="8" name="图片 7"/>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pic>
        <p:nvPicPr>
          <p:cNvPr id="9" name="Picture 2"/>
          <p:cNvPicPr>
            <a:picLocks noChangeAspect="1" noChangeArrowheads="1"/>
          </p:cNvPicPr>
          <p:nvPr/>
        </p:nvPicPr>
        <p:blipFill>
          <a:blip r:embed="rId6">
            <a:extLst>
              <a:ext uri="{28A0092B-C50C-407E-A947-70E740481C1C}">
                <a14:useLocalDpi xmlns:a14="http://schemas.microsoft.com/office/drawing/2010/main" xmlns="" val="0"/>
              </a:ext>
            </a:extLst>
          </a:blip>
          <a:stretch>
            <a:fillRect/>
          </a:stretch>
        </p:blipFill>
        <p:spPr bwMode="auto">
          <a:xfrm>
            <a:off x="1200512" y="1519215"/>
            <a:ext cx="1615140" cy="1569540"/>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11" name="文本框 10"/>
          <p:cNvSpPr txBox="1"/>
          <p:nvPr/>
        </p:nvSpPr>
        <p:spPr>
          <a:xfrm>
            <a:off x="1311768" y="3319814"/>
            <a:ext cx="1730172" cy="523220"/>
          </a:xfrm>
          <a:prstGeom prst="rect">
            <a:avLst/>
          </a:prstGeom>
          <a:solidFill>
            <a:srgbClr val="C00000"/>
          </a:solidFill>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五个一</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批</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文本框 12"/>
          <p:cNvSpPr txBox="1"/>
          <p:nvPr/>
        </p:nvSpPr>
        <p:spPr>
          <a:xfrm>
            <a:off x="937426" y="4074093"/>
            <a:ext cx="2646878" cy="461665"/>
          </a:xfrm>
          <a:prstGeom prst="rect">
            <a:avLst/>
          </a:prstGeom>
          <a:noFill/>
        </p:spPr>
        <p:txBody>
          <a:bodyPr wrap="none" rtlCol="0">
            <a:spAutoFit/>
          </a:bodyPr>
          <a:lstStyle/>
          <a:p>
            <a:r>
              <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扶贫开发破题之</a:t>
            </a:r>
            <a:r>
              <a:rPr lang="zh-CN" altLang="en-US"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道</a:t>
            </a:r>
            <a:endPar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文本框 13"/>
          <p:cNvSpPr txBox="1"/>
          <p:nvPr/>
        </p:nvSpPr>
        <p:spPr>
          <a:xfrm>
            <a:off x="720477" y="4673019"/>
            <a:ext cx="3262432" cy="1015663"/>
          </a:xfrm>
          <a:prstGeom prst="rect">
            <a:avLst/>
          </a:prstGeom>
          <a:noFill/>
        </p:spPr>
        <p:txBody>
          <a:bodyPr wrap="none" rtlCol="0">
            <a:spAutoFit/>
          </a:bodyPr>
          <a:lstStyle/>
          <a:p>
            <a:r>
              <a:rPr lang="zh-CN" altLang="en-US" sz="60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脱贫</a:t>
            </a:r>
            <a:r>
              <a:rPr lang="zh-CN" altLang="en-US" sz="60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措施</a:t>
            </a:r>
          </a:p>
        </p:txBody>
      </p:sp>
      <p:sp>
        <p:nvSpPr>
          <p:cNvPr id="16" name="矩形 15"/>
          <p:cNvSpPr/>
          <p:nvPr/>
        </p:nvSpPr>
        <p:spPr>
          <a:xfrm>
            <a:off x="5668387" y="2099081"/>
            <a:ext cx="1849453" cy="634283"/>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首次提出</a:t>
            </a:r>
          </a:p>
        </p:txBody>
      </p:sp>
      <p:sp>
        <p:nvSpPr>
          <p:cNvPr id="17" name="矩形 16"/>
          <p:cNvSpPr/>
          <p:nvPr/>
        </p:nvSpPr>
        <p:spPr>
          <a:xfrm>
            <a:off x="4248869" y="2106722"/>
            <a:ext cx="1354648" cy="13742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2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关键词</a:t>
            </a:r>
            <a:endParaRPr lang="zh-CN" altLang="en-US" sz="3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5668387" y="2833646"/>
            <a:ext cx="1849454" cy="634283"/>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重点机制</a:t>
            </a:r>
          </a:p>
        </p:txBody>
      </p:sp>
      <p:sp>
        <p:nvSpPr>
          <p:cNvPr id="20" name="矩形 19"/>
          <p:cNvSpPr/>
          <p:nvPr/>
        </p:nvSpPr>
        <p:spPr>
          <a:xfrm>
            <a:off x="7582711" y="2124971"/>
            <a:ext cx="2930853" cy="63428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中央</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首次提出的扶贫新理念</a:t>
            </a:r>
          </a:p>
        </p:txBody>
      </p:sp>
      <p:sp>
        <p:nvSpPr>
          <p:cNvPr id="21" name="矩形 20"/>
          <p:cNvSpPr/>
          <p:nvPr/>
        </p:nvSpPr>
        <p:spPr>
          <a:xfrm>
            <a:off x="7582712" y="2854486"/>
            <a:ext cx="2930853" cy="63428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今后</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扶贫工作的重点机制</a:t>
            </a:r>
          </a:p>
        </p:txBody>
      </p:sp>
      <p:sp>
        <p:nvSpPr>
          <p:cNvPr id="23" name="矩形 22"/>
          <p:cNvSpPr/>
          <p:nvPr/>
        </p:nvSpPr>
        <p:spPr>
          <a:xfrm>
            <a:off x="4248869" y="3797594"/>
            <a:ext cx="6264696" cy="196309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2000" dirty="0">
                <a:solidFill>
                  <a:schemeClr val="tx1"/>
                </a:solidFill>
                <a:latin typeface="微软雅黑" panose="020B0503020204020204" pitchFamily="34" charset="-122"/>
                <a:ea typeface="微软雅黑" panose="020B0503020204020204" pitchFamily="34" charset="-122"/>
              </a:rPr>
              <a:t>国家实施的退耕还林还草、天然林保护、防护林建设、石漠化治理、防沙治沙、湿地保护与恢复、坡耕地综合整治、退牧还草、水生态治理等重大生态工程，在项目和资金安排上进一步向贫困地区倾斜，提高贫困人口参与度和受益水平</a:t>
            </a:r>
            <a:r>
              <a:rPr lang="zh-CN" altLang="en-US" sz="2000" dirty="0" smtClean="0">
                <a:solidFill>
                  <a:schemeClr val="tx1"/>
                </a:solidFill>
                <a:latin typeface="微软雅黑" panose="020B0503020204020204" pitchFamily="34" charset="-122"/>
                <a:ea typeface="微软雅黑" panose="020B0503020204020204" pitchFamily="34" charset="-122"/>
              </a:rPr>
              <a:t>。</a:t>
            </a:r>
            <a:endParaRPr lang="zh-CN" altLang="en-US" sz="2000" dirty="0">
              <a:solidFill>
                <a:schemeClr val="tx1"/>
              </a:solidFill>
              <a:latin typeface="微软雅黑" panose="020B0503020204020204" pitchFamily="34" charset="-122"/>
              <a:ea typeface="微软雅黑" panose="020B0503020204020204" pitchFamily="34" charset="-122"/>
            </a:endParaRPr>
          </a:p>
          <a:p>
            <a:pPr algn="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中共中央国务院关于打赢脱贫攻坚战的决定</a:t>
            </a:r>
            <a:r>
              <a:rPr lang="en-US" altLang="zh-CN" sz="2000" dirty="0">
                <a:solidFill>
                  <a:schemeClr val="tx1"/>
                </a:solidFill>
                <a:latin typeface="微软雅黑" panose="020B0503020204020204" pitchFamily="34" charset="-122"/>
                <a:ea typeface="微软雅黑" panose="020B0503020204020204" pitchFamily="34" charset="-122"/>
              </a:rPr>
              <a:t>》</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5" name="Rectangle 44"/>
          <p:cNvSpPr>
            <a:spLocks noChangeArrowheads="1"/>
          </p:cNvSpPr>
          <p:nvPr/>
        </p:nvSpPr>
        <p:spPr bwMode="auto">
          <a:xfrm>
            <a:off x="1296541" y="77182"/>
            <a:ext cx="9289032" cy="541634"/>
          </a:xfrm>
          <a:prstGeom prst="rect">
            <a:avLst/>
          </a:prstGeom>
          <a:noFill/>
          <a:ln w="9525" algn="ctr">
            <a:noFill/>
            <a:miter lim="800000"/>
            <a:headEnd/>
            <a:tailEnd/>
          </a:ln>
        </p:spPr>
        <p:txBody>
          <a:bodyPr wrap="square" lIns="109678" tIns="54838" rIns="109678" bIns="54838">
            <a:spAutoFit/>
          </a:bodyPr>
          <a:lstStyle/>
          <a:p>
            <a:pPr eaLnBrk="0" hangingPunct="0"/>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生态补偿</a:t>
            </a: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迁</a:t>
            </a:r>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脱贫一批</a:t>
            </a:r>
          </a:p>
        </p:txBody>
      </p:sp>
    </p:spTree>
    <p:extLst>
      <p:ext uri="{BB962C8B-B14F-4D97-AF65-F5344CB8AC3E}">
        <p14:creationId xmlns:p14="http://schemas.microsoft.com/office/powerpoint/2010/main" xmlns="" val="3472418422"/>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 grpId="0" animBg="1"/>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34"/>
          <p:cNvSpPr>
            <a:spLocks noChangeShapeType="1"/>
          </p:cNvSpPr>
          <p:nvPr/>
        </p:nvSpPr>
        <p:spPr bwMode="auto">
          <a:xfrm>
            <a:off x="10873677" y="567730"/>
            <a:ext cx="64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30" name="Line 34"/>
          <p:cNvSpPr>
            <a:spLocks noChangeShapeType="1"/>
          </p:cNvSpPr>
          <p:nvPr/>
        </p:nvSpPr>
        <p:spPr bwMode="auto">
          <a:xfrm>
            <a:off x="10693677" y="720130"/>
            <a:ext cx="82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pic>
        <p:nvPicPr>
          <p:cNvPr id="8" name="图片 7"/>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pic>
        <p:nvPicPr>
          <p:cNvPr id="9" name="Picture 2"/>
          <p:cNvPicPr>
            <a:picLocks noChangeAspect="1" noChangeArrowheads="1"/>
          </p:cNvPicPr>
          <p:nvPr/>
        </p:nvPicPr>
        <p:blipFill>
          <a:blip r:embed="rId6">
            <a:extLst>
              <a:ext uri="{28A0092B-C50C-407E-A947-70E740481C1C}">
                <a14:useLocalDpi xmlns:a14="http://schemas.microsoft.com/office/drawing/2010/main" xmlns="" val="0"/>
              </a:ext>
            </a:extLst>
          </a:blip>
          <a:stretch>
            <a:fillRect/>
          </a:stretch>
        </p:blipFill>
        <p:spPr bwMode="auto">
          <a:xfrm>
            <a:off x="1200512" y="1519215"/>
            <a:ext cx="1615140" cy="1569540"/>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11" name="文本框 10"/>
          <p:cNvSpPr txBox="1"/>
          <p:nvPr/>
        </p:nvSpPr>
        <p:spPr>
          <a:xfrm>
            <a:off x="1311768" y="3319814"/>
            <a:ext cx="1730172" cy="523220"/>
          </a:xfrm>
          <a:prstGeom prst="rect">
            <a:avLst/>
          </a:prstGeom>
          <a:solidFill>
            <a:srgbClr val="C00000"/>
          </a:solidFill>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五个一</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批</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文本框 12"/>
          <p:cNvSpPr txBox="1"/>
          <p:nvPr/>
        </p:nvSpPr>
        <p:spPr>
          <a:xfrm>
            <a:off x="937426" y="4074093"/>
            <a:ext cx="2646878" cy="461665"/>
          </a:xfrm>
          <a:prstGeom prst="rect">
            <a:avLst/>
          </a:prstGeom>
          <a:noFill/>
        </p:spPr>
        <p:txBody>
          <a:bodyPr wrap="none" rtlCol="0">
            <a:spAutoFit/>
          </a:bodyPr>
          <a:lstStyle/>
          <a:p>
            <a:r>
              <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扶贫开发破题之</a:t>
            </a:r>
            <a:r>
              <a:rPr lang="zh-CN" altLang="en-US"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道</a:t>
            </a:r>
            <a:endPar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文本框 13"/>
          <p:cNvSpPr txBox="1"/>
          <p:nvPr/>
        </p:nvSpPr>
        <p:spPr>
          <a:xfrm>
            <a:off x="720477" y="4673019"/>
            <a:ext cx="3262432" cy="1015663"/>
          </a:xfrm>
          <a:prstGeom prst="rect">
            <a:avLst/>
          </a:prstGeom>
          <a:noFill/>
        </p:spPr>
        <p:txBody>
          <a:bodyPr wrap="none" rtlCol="0">
            <a:spAutoFit/>
          </a:bodyPr>
          <a:lstStyle/>
          <a:p>
            <a:r>
              <a:rPr lang="zh-CN" altLang="en-US" sz="60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脱贫</a:t>
            </a:r>
            <a:r>
              <a:rPr lang="zh-CN" altLang="en-US" sz="60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措施</a:t>
            </a:r>
          </a:p>
        </p:txBody>
      </p:sp>
      <p:sp>
        <p:nvSpPr>
          <p:cNvPr id="16" name="矩形 15"/>
          <p:cNvSpPr/>
          <p:nvPr/>
        </p:nvSpPr>
        <p:spPr>
          <a:xfrm>
            <a:off x="5668387" y="2099081"/>
            <a:ext cx="1849453" cy="634283"/>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公平</a:t>
            </a:r>
            <a:r>
              <a:rPr lang="zh-CN" altLang="en-US"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优质</a:t>
            </a:r>
            <a:endPar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4248869" y="2106722"/>
            <a:ext cx="1354648" cy="13742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2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关键词</a:t>
            </a:r>
            <a:endParaRPr lang="zh-CN" altLang="en-US" sz="3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5668387" y="2833646"/>
            <a:ext cx="1849454" cy="634283"/>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职业教育</a:t>
            </a:r>
          </a:p>
        </p:txBody>
      </p:sp>
      <p:sp>
        <p:nvSpPr>
          <p:cNvPr id="20" name="矩形 19"/>
          <p:cNvSpPr/>
          <p:nvPr/>
        </p:nvSpPr>
        <p:spPr>
          <a:xfrm>
            <a:off x="7582711" y="2124971"/>
            <a:ext cx="2930853" cy="63428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推动教育公平优质</a:t>
            </a:r>
          </a:p>
        </p:txBody>
      </p:sp>
      <p:sp>
        <p:nvSpPr>
          <p:cNvPr id="21" name="矩形 20"/>
          <p:cNvSpPr/>
          <p:nvPr/>
        </p:nvSpPr>
        <p:spPr>
          <a:xfrm>
            <a:off x="7582712" y="2854486"/>
            <a:ext cx="2930853" cy="63428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大力发展职业教育</a:t>
            </a:r>
          </a:p>
        </p:txBody>
      </p:sp>
      <p:sp>
        <p:nvSpPr>
          <p:cNvPr id="23" name="矩形 22"/>
          <p:cNvSpPr/>
          <p:nvPr/>
        </p:nvSpPr>
        <p:spPr>
          <a:xfrm>
            <a:off x="4248869" y="3797594"/>
            <a:ext cx="6264696" cy="196309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加快实施教育扶贫工程，让贫困家庭子女都能接受公平有质量的教育，阻断贫困代际传递</a:t>
            </a:r>
            <a:r>
              <a:rPr lang="zh-CN" altLang="en-US" sz="2000" dirty="0" smtClean="0">
                <a:solidFill>
                  <a:schemeClr val="tx1"/>
                </a:solidFill>
                <a:latin typeface="微软雅黑" panose="020B0503020204020204" pitchFamily="34" charset="-122"/>
                <a:ea typeface="微软雅黑" panose="020B0503020204020204" pitchFamily="34" charset="-122"/>
              </a:rPr>
              <a:t>。</a:t>
            </a:r>
            <a:endParaRPr lang="zh-CN" altLang="en-US" sz="2000" dirty="0">
              <a:solidFill>
                <a:schemeClr val="tx1"/>
              </a:solidFill>
              <a:latin typeface="微软雅黑" panose="020B0503020204020204" pitchFamily="34" charset="-122"/>
              <a:ea typeface="微软雅黑" panose="020B0503020204020204" pitchFamily="34" charset="-122"/>
            </a:endParaRPr>
          </a:p>
          <a:p>
            <a:pPr algn="r">
              <a:lnSpc>
                <a:spcPct val="130000"/>
              </a:lnSpc>
            </a:pP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中共中央国务院关于打赢脱贫攻坚战的决定</a:t>
            </a:r>
            <a:r>
              <a:rPr lang="en-US" altLang="zh-CN" sz="2000" dirty="0">
                <a:solidFill>
                  <a:schemeClr val="tx1"/>
                </a:solidFill>
                <a:latin typeface="微软雅黑" panose="020B0503020204020204" pitchFamily="34" charset="-122"/>
                <a:ea typeface="微软雅黑" panose="020B0503020204020204" pitchFamily="34" charset="-122"/>
              </a:rPr>
              <a:t>》</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5" name="Rectangle 44"/>
          <p:cNvSpPr>
            <a:spLocks noChangeArrowheads="1"/>
          </p:cNvSpPr>
          <p:nvPr/>
        </p:nvSpPr>
        <p:spPr bwMode="auto">
          <a:xfrm>
            <a:off x="1296541" y="77182"/>
            <a:ext cx="9289032" cy="541634"/>
          </a:xfrm>
          <a:prstGeom prst="rect">
            <a:avLst/>
          </a:prstGeom>
          <a:noFill/>
          <a:ln w="9525" algn="ctr">
            <a:noFill/>
            <a:miter lim="800000"/>
            <a:headEnd/>
            <a:tailEnd/>
          </a:ln>
        </p:spPr>
        <p:txBody>
          <a:bodyPr wrap="square" lIns="109678" tIns="54838" rIns="109678" bIns="54838">
            <a:spAutoFit/>
          </a:bodyPr>
          <a:lstStyle/>
          <a:p>
            <a:pPr eaLnBrk="0" hangingPunct="0"/>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发展教育</a:t>
            </a: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迁</a:t>
            </a:r>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脱贫一批</a:t>
            </a:r>
          </a:p>
        </p:txBody>
      </p:sp>
    </p:spTree>
    <p:extLst>
      <p:ext uri="{BB962C8B-B14F-4D97-AF65-F5344CB8AC3E}">
        <p14:creationId xmlns:p14="http://schemas.microsoft.com/office/powerpoint/2010/main" xmlns="" val="595824235"/>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 grpId="0" animBg="1"/>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34"/>
          <p:cNvSpPr>
            <a:spLocks noChangeShapeType="1"/>
          </p:cNvSpPr>
          <p:nvPr/>
        </p:nvSpPr>
        <p:spPr bwMode="auto">
          <a:xfrm>
            <a:off x="10873677" y="567730"/>
            <a:ext cx="64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30" name="Line 34"/>
          <p:cNvSpPr>
            <a:spLocks noChangeShapeType="1"/>
          </p:cNvSpPr>
          <p:nvPr/>
        </p:nvSpPr>
        <p:spPr bwMode="auto">
          <a:xfrm>
            <a:off x="10693677" y="720130"/>
            <a:ext cx="82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pic>
        <p:nvPicPr>
          <p:cNvPr id="8" name="图片 7"/>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pic>
        <p:nvPicPr>
          <p:cNvPr id="9" name="Picture 2"/>
          <p:cNvPicPr>
            <a:picLocks noChangeAspect="1" noChangeArrowheads="1"/>
          </p:cNvPicPr>
          <p:nvPr/>
        </p:nvPicPr>
        <p:blipFill>
          <a:blip r:embed="rId6">
            <a:extLst>
              <a:ext uri="{28A0092B-C50C-407E-A947-70E740481C1C}">
                <a14:useLocalDpi xmlns:a14="http://schemas.microsoft.com/office/drawing/2010/main" xmlns="" val="0"/>
              </a:ext>
            </a:extLst>
          </a:blip>
          <a:stretch>
            <a:fillRect/>
          </a:stretch>
        </p:blipFill>
        <p:spPr bwMode="auto">
          <a:xfrm>
            <a:off x="1200512" y="1519215"/>
            <a:ext cx="1615140" cy="1569540"/>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11" name="文本框 10"/>
          <p:cNvSpPr txBox="1"/>
          <p:nvPr/>
        </p:nvSpPr>
        <p:spPr>
          <a:xfrm>
            <a:off x="1311768" y="3319814"/>
            <a:ext cx="1730172" cy="523220"/>
          </a:xfrm>
          <a:prstGeom prst="rect">
            <a:avLst/>
          </a:prstGeom>
          <a:solidFill>
            <a:srgbClr val="C00000"/>
          </a:solidFill>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五个一</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批</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文本框 12"/>
          <p:cNvSpPr txBox="1"/>
          <p:nvPr/>
        </p:nvSpPr>
        <p:spPr>
          <a:xfrm>
            <a:off x="937426" y="4074093"/>
            <a:ext cx="2646878" cy="461665"/>
          </a:xfrm>
          <a:prstGeom prst="rect">
            <a:avLst/>
          </a:prstGeom>
          <a:noFill/>
        </p:spPr>
        <p:txBody>
          <a:bodyPr wrap="none" rtlCol="0">
            <a:spAutoFit/>
          </a:bodyPr>
          <a:lstStyle/>
          <a:p>
            <a:r>
              <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扶贫开发破题之</a:t>
            </a:r>
            <a:r>
              <a:rPr lang="zh-CN" altLang="en-US"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道</a:t>
            </a:r>
            <a:endPar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文本框 13"/>
          <p:cNvSpPr txBox="1"/>
          <p:nvPr/>
        </p:nvSpPr>
        <p:spPr>
          <a:xfrm>
            <a:off x="720477" y="4673019"/>
            <a:ext cx="3262432" cy="1015663"/>
          </a:xfrm>
          <a:prstGeom prst="rect">
            <a:avLst/>
          </a:prstGeom>
          <a:noFill/>
        </p:spPr>
        <p:txBody>
          <a:bodyPr wrap="none" rtlCol="0">
            <a:spAutoFit/>
          </a:bodyPr>
          <a:lstStyle/>
          <a:p>
            <a:r>
              <a:rPr lang="zh-CN" altLang="en-US" sz="60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脱贫</a:t>
            </a:r>
            <a:r>
              <a:rPr lang="zh-CN" altLang="en-US" sz="60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措施</a:t>
            </a:r>
          </a:p>
        </p:txBody>
      </p:sp>
      <p:sp>
        <p:nvSpPr>
          <p:cNvPr id="16" name="矩形 15"/>
          <p:cNvSpPr/>
          <p:nvPr/>
        </p:nvSpPr>
        <p:spPr>
          <a:xfrm>
            <a:off x="5668387" y="2099081"/>
            <a:ext cx="1849453" cy="634283"/>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应保尽保</a:t>
            </a:r>
          </a:p>
        </p:txBody>
      </p:sp>
      <p:sp>
        <p:nvSpPr>
          <p:cNvPr id="17" name="矩形 16"/>
          <p:cNvSpPr/>
          <p:nvPr/>
        </p:nvSpPr>
        <p:spPr>
          <a:xfrm>
            <a:off x="4248869" y="2106722"/>
            <a:ext cx="1354648" cy="13742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2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关键词</a:t>
            </a:r>
            <a:endParaRPr lang="zh-CN" altLang="en-US" sz="3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5668387" y="2833646"/>
            <a:ext cx="1849454" cy="634283"/>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2000</a:t>
            </a: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万人</a:t>
            </a:r>
          </a:p>
        </p:txBody>
      </p:sp>
      <p:sp>
        <p:nvSpPr>
          <p:cNvPr id="20" name="矩形 19"/>
          <p:cNvSpPr/>
          <p:nvPr/>
        </p:nvSpPr>
        <p:spPr>
          <a:xfrm>
            <a:off x="7582711" y="2124971"/>
            <a:ext cx="2930853" cy="63428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保证一个不掉队</a:t>
            </a:r>
          </a:p>
        </p:txBody>
      </p:sp>
      <p:sp>
        <p:nvSpPr>
          <p:cNvPr id="21" name="矩形 20"/>
          <p:cNvSpPr/>
          <p:nvPr/>
        </p:nvSpPr>
        <p:spPr>
          <a:xfrm>
            <a:off x="7582712" y="2854486"/>
            <a:ext cx="2930853" cy="63428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加强医疗保障力</a:t>
            </a:r>
          </a:p>
        </p:txBody>
      </p:sp>
      <p:sp>
        <p:nvSpPr>
          <p:cNvPr id="23" name="矩形 22"/>
          <p:cNvSpPr/>
          <p:nvPr/>
        </p:nvSpPr>
        <p:spPr>
          <a:xfrm>
            <a:off x="4248869" y="3797594"/>
            <a:ext cx="6264696" cy="196309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完善农村最低生活保障制度，对无法依靠产业扶持和就业帮助脱贫的家庭实行政策性保障兜底</a:t>
            </a:r>
            <a:r>
              <a:rPr lang="zh-CN" altLang="en-US" sz="2000" dirty="0" smtClean="0">
                <a:solidFill>
                  <a:schemeClr val="tx1"/>
                </a:solidFill>
                <a:latin typeface="微软雅黑" panose="020B0503020204020204" pitchFamily="34" charset="-122"/>
                <a:ea typeface="微软雅黑" panose="020B0503020204020204" pitchFamily="34" charset="-122"/>
              </a:rPr>
              <a:t>。</a:t>
            </a:r>
            <a:endParaRPr lang="zh-CN" altLang="en-US" sz="2000" dirty="0">
              <a:solidFill>
                <a:schemeClr val="tx1"/>
              </a:solidFill>
              <a:latin typeface="微软雅黑" panose="020B0503020204020204" pitchFamily="34" charset="-122"/>
              <a:ea typeface="微软雅黑" panose="020B0503020204020204" pitchFamily="34" charset="-122"/>
            </a:endParaRPr>
          </a:p>
          <a:p>
            <a:pPr algn="r">
              <a:lnSpc>
                <a:spcPct val="130000"/>
              </a:lnSpc>
            </a:pP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中共中央国务院关于打赢脱贫攻坚战的决定</a:t>
            </a:r>
            <a:r>
              <a:rPr lang="en-US" altLang="zh-CN" sz="2000" dirty="0">
                <a:solidFill>
                  <a:schemeClr val="tx1"/>
                </a:solidFill>
                <a:latin typeface="微软雅黑" panose="020B0503020204020204" pitchFamily="34" charset="-122"/>
                <a:ea typeface="微软雅黑" panose="020B0503020204020204" pitchFamily="34" charset="-122"/>
              </a:rPr>
              <a:t>》</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5" name="Rectangle 44"/>
          <p:cNvSpPr>
            <a:spLocks noChangeArrowheads="1"/>
          </p:cNvSpPr>
          <p:nvPr/>
        </p:nvSpPr>
        <p:spPr bwMode="auto">
          <a:xfrm>
            <a:off x="1296541" y="77182"/>
            <a:ext cx="9289032" cy="541634"/>
          </a:xfrm>
          <a:prstGeom prst="rect">
            <a:avLst/>
          </a:prstGeom>
          <a:noFill/>
          <a:ln w="9525" algn="ctr">
            <a:noFill/>
            <a:miter lim="800000"/>
            <a:headEnd/>
            <a:tailEnd/>
          </a:ln>
        </p:spPr>
        <p:txBody>
          <a:bodyPr wrap="square" lIns="109678" tIns="54838" rIns="109678" bIns="54838">
            <a:spAutoFit/>
          </a:bodyPr>
          <a:lstStyle/>
          <a:p>
            <a:pPr eaLnBrk="0" hangingPunct="0"/>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社会保障兜底</a:t>
            </a: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迁</a:t>
            </a:r>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脱贫一批</a:t>
            </a:r>
          </a:p>
        </p:txBody>
      </p:sp>
    </p:spTree>
    <p:extLst>
      <p:ext uri="{BB962C8B-B14F-4D97-AF65-F5344CB8AC3E}">
        <p14:creationId xmlns:p14="http://schemas.microsoft.com/office/powerpoint/2010/main" xmlns="" val="2978903532"/>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 grpId="0" animBg="1"/>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
        <p:nvSpPr>
          <p:cNvPr id="10" name="矩形 9"/>
          <p:cNvSpPr/>
          <p:nvPr/>
        </p:nvSpPr>
        <p:spPr>
          <a:xfrm>
            <a:off x="5761038" y="2406295"/>
            <a:ext cx="5256584" cy="2400657"/>
          </a:xfrm>
          <a:prstGeom prst="rect">
            <a:avLst/>
          </a:prstGeom>
          <a:ln>
            <a:noFill/>
          </a:ln>
        </p:spPr>
        <p:txBody>
          <a:bodyPr wrap="square">
            <a:spAutoFit/>
          </a:bodyPr>
          <a:lstStyle/>
          <a:p>
            <a:pPr algn="just">
              <a:lnSpc>
                <a:spcPct val="150000"/>
              </a:lnSpc>
              <a:spcAft>
                <a:spcPts val="2000"/>
              </a:spcAft>
            </a:pPr>
            <a:r>
              <a:rPr lang="zh-CN" altLang="en-US" sz="2000" dirty="0">
                <a:latin typeface="微软雅黑" panose="020B0503020204020204" pitchFamily="34" charset="-122"/>
                <a:ea typeface="微软雅黑" panose="020B0503020204020204" pitchFamily="34" charset="-122"/>
              </a:rPr>
              <a:t>“五个一批”是一种列举和思考，但又不仅仅局限于此。隐含其中的因人因地施策、因贫困原因施策、因贫困类型施策的分类施策思想，是对</a:t>
            </a:r>
            <a:r>
              <a:rPr lang="en-US" altLang="zh-CN" sz="2000" dirty="0">
                <a:latin typeface="微软雅黑" panose="020B0503020204020204" pitchFamily="34" charset="-122"/>
                <a:ea typeface="微软雅黑" panose="020B0503020204020204" pitchFamily="34" charset="-122"/>
              </a:rPr>
              <a:t>7000</a:t>
            </a:r>
            <a:r>
              <a:rPr lang="zh-CN" altLang="en-US" sz="2000" dirty="0">
                <a:latin typeface="微软雅黑" panose="020B0503020204020204" pitchFamily="34" charset="-122"/>
                <a:ea typeface="微软雅黑" panose="020B0503020204020204" pitchFamily="34" charset="-122"/>
              </a:rPr>
              <a:t>余万贫困人口的精准施策，也是扶贫开发的破题之道</a:t>
            </a:r>
            <a:r>
              <a:rPr lang="zh-CN" altLang="en-US" sz="2000" dirty="0" smtClean="0">
                <a:latin typeface="微软雅黑" panose="020B0503020204020204" pitchFamily="34" charset="-122"/>
                <a:ea typeface="微软雅黑" panose="020B0503020204020204" pitchFamily="34" charset="-122"/>
              </a:rPr>
              <a:t>。</a:t>
            </a:r>
            <a:endParaRPr lang="en-US" altLang="zh-CN" sz="2000" dirty="0">
              <a:solidFill>
                <a:schemeClr val="accent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56461" y="2342641"/>
            <a:ext cx="4672528" cy="26259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066520396"/>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42"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延期 8"/>
          <p:cNvSpPr/>
          <p:nvPr/>
        </p:nvSpPr>
        <p:spPr>
          <a:xfrm>
            <a:off x="-28477" y="2562358"/>
            <a:ext cx="3485258" cy="1902188"/>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 fmla="*/ 0 w 3204064"/>
              <a:gd name="connsiteY0" fmla="*/ 0 h 1887198"/>
              <a:gd name="connsiteX1" fmla="*/ 2051737 w 3204064"/>
              <a:gd name="connsiteY1" fmla="*/ 14990 h 1887198"/>
              <a:gd name="connsiteX2" fmla="*/ 3204064 w 3204064"/>
              <a:gd name="connsiteY2" fmla="*/ 951094 h 1887198"/>
              <a:gd name="connsiteX3" fmla="*/ 2051737 w 3204064"/>
              <a:gd name="connsiteY3" fmla="*/ 1887198 h 1887198"/>
              <a:gd name="connsiteX4" fmla="*/ 899410 w 3204064"/>
              <a:gd name="connsiteY4" fmla="*/ 1887198 h 1887198"/>
              <a:gd name="connsiteX5" fmla="*/ 0 w 3204064"/>
              <a:gd name="connsiteY5" fmla="*/ 0 h 1887198"/>
              <a:gd name="connsiteX0" fmla="*/ 0 w 3204064"/>
              <a:gd name="connsiteY0" fmla="*/ 0 h 1887198"/>
              <a:gd name="connsiteX1" fmla="*/ 2051737 w 3204064"/>
              <a:gd name="connsiteY1" fmla="*/ 14990 h 1887198"/>
              <a:gd name="connsiteX2" fmla="*/ 3204064 w 3204064"/>
              <a:gd name="connsiteY2" fmla="*/ 951094 h 1887198"/>
              <a:gd name="connsiteX3" fmla="*/ 2051737 w 3204064"/>
              <a:gd name="connsiteY3" fmla="*/ 1887198 h 1887198"/>
              <a:gd name="connsiteX4" fmla="*/ 29980 w 3204064"/>
              <a:gd name="connsiteY4" fmla="*/ 1887198 h 1887198"/>
              <a:gd name="connsiteX5" fmla="*/ 0 w 3204064"/>
              <a:gd name="connsiteY5" fmla="*/ 0 h 1887198"/>
              <a:gd name="connsiteX0" fmla="*/ 0 w 3189073"/>
              <a:gd name="connsiteY0" fmla="*/ 0 h 1872208"/>
              <a:gd name="connsiteX1" fmla="*/ 2036746 w 3189073"/>
              <a:gd name="connsiteY1" fmla="*/ 0 h 1872208"/>
              <a:gd name="connsiteX2" fmla="*/ 3189073 w 3189073"/>
              <a:gd name="connsiteY2" fmla="*/ 936104 h 1872208"/>
              <a:gd name="connsiteX3" fmla="*/ 2036746 w 3189073"/>
              <a:gd name="connsiteY3" fmla="*/ 1872208 h 1872208"/>
              <a:gd name="connsiteX4" fmla="*/ 14989 w 3189073"/>
              <a:gd name="connsiteY4" fmla="*/ 1872208 h 1872208"/>
              <a:gd name="connsiteX5" fmla="*/ 0 w 3189073"/>
              <a:gd name="connsiteY5" fmla="*/ 0 h 1872208"/>
              <a:gd name="connsiteX0" fmla="*/ 0 w 3848302"/>
              <a:gd name="connsiteY0" fmla="*/ 14991 h 1872208"/>
              <a:gd name="connsiteX1" fmla="*/ 2695975 w 3848302"/>
              <a:gd name="connsiteY1" fmla="*/ 0 h 1872208"/>
              <a:gd name="connsiteX2" fmla="*/ 3848302 w 3848302"/>
              <a:gd name="connsiteY2" fmla="*/ 936104 h 1872208"/>
              <a:gd name="connsiteX3" fmla="*/ 2695975 w 3848302"/>
              <a:gd name="connsiteY3" fmla="*/ 1872208 h 1872208"/>
              <a:gd name="connsiteX4" fmla="*/ 674218 w 3848302"/>
              <a:gd name="connsiteY4" fmla="*/ 1872208 h 1872208"/>
              <a:gd name="connsiteX5" fmla="*/ 0 w 3848302"/>
              <a:gd name="connsiteY5" fmla="*/ 14991 h 1872208"/>
              <a:gd name="connsiteX0" fmla="*/ 0 w 3848302"/>
              <a:gd name="connsiteY0" fmla="*/ 14991 h 1902188"/>
              <a:gd name="connsiteX1" fmla="*/ 2695975 w 3848302"/>
              <a:gd name="connsiteY1" fmla="*/ 0 h 1902188"/>
              <a:gd name="connsiteX2" fmla="*/ 3848302 w 3848302"/>
              <a:gd name="connsiteY2" fmla="*/ 936104 h 1902188"/>
              <a:gd name="connsiteX3" fmla="*/ 2695975 w 3848302"/>
              <a:gd name="connsiteY3" fmla="*/ 1872208 h 1902188"/>
              <a:gd name="connsiteX4" fmla="*/ 31469 w 3848302"/>
              <a:gd name="connsiteY4" fmla="*/ 1902188 h 1902188"/>
              <a:gd name="connsiteX5" fmla="*/ 0 w 3848302"/>
              <a:gd name="connsiteY5" fmla="*/ 14991 h 1902188"/>
              <a:gd name="connsiteX0" fmla="*/ 0 w 3864784"/>
              <a:gd name="connsiteY0" fmla="*/ 29981 h 1902188"/>
              <a:gd name="connsiteX1" fmla="*/ 2712457 w 3864784"/>
              <a:gd name="connsiteY1" fmla="*/ 0 h 1902188"/>
              <a:gd name="connsiteX2" fmla="*/ 3864784 w 3864784"/>
              <a:gd name="connsiteY2" fmla="*/ 936104 h 1902188"/>
              <a:gd name="connsiteX3" fmla="*/ 2712457 w 3864784"/>
              <a:gd name="connsiteY3" fmla="*/ 1872208 h 1902188"/>
              <a:gd name="connsiteX4" fmla="*/ 47951 w 3864784"/>
              <a:gd name="connsiteY4" fmla="*/ 1902188 h 1902188"/>
              <a:gd name="connsiteX5" fmla="*/ 0 w 3864784"/>
              <a:gd name="connsiteY5" fmla="*/ 29981 h 1902188"/>
              <a:gd name="connsiteX0" fmla="*/ 0 w 3831822"/>
              <a:gd name="connsiteY0" fmla="*/ 14990 h 1902188"/>
              <a:gd name="connsiteX1" fmla="*/ 2679495 w 3831822"/>
              <a:gd name="connsiteY1" fmla="*/ 0 h 1902188"/>
              <a:gd name="connsiteX2" fmla="*/ 3831822 w 3831822"/>
              <a:gd name="connsiteY2" fmla="*/ 936104 h 1902188"/>
              <a:gd name="connsiteX3" fmla="*/ 2679495 w 3831822"/>
              <a:gd name="connsiteY3" fmla="*/ 1872208 h 1902188"/>
              <a:gd name="connsiteX4" fmla="*/ 14989 w 3831822"/>
              <a:gd name="connsiteY4" fmla="*/ 1902188 h 1902188"/>
              <a:gd name="connsiteX5" fmla="*/ 0 w 3831822"/>
              <a:gd name="connsiteY5" fmla="*/ 14990 h 190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章节</a:t>
            </a:r>
            <a:endParaRPr lang="zh-CN" altLang="en-US" sz="4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 name="椭圆 10"/>
          <p:cNvSpPr/>
          <p:nvPr/>
        </p:nvSpPr>
        <p:spPr>
          <a:xfrm>
            <a:off x="2448669" y="3081404"/>
            <a:ext cx="864096" cy="864096"/>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bg1"/>
                </a:solidFill>
                <a:effectLst>
                  <a:outerShdw blurRad="38100" dist="38100" dir="2700000" algn="tl">
                    <a:srgbClr val="000000">
                      <a:alpha val="43137"/>
                    </a:srgbClr>
                  </a:outerShdw>
                </a:effectLst>
                <a:latin typeface="方正超粗黑_GBK" panose="03000509000000000000" pitchFamily="65" charset="-122"/>
                <a:ea typeface="方正超粗黑_GBK" panose="03000509000000000000" pitchFamily="65" charset="-122"/>
              </a:rPr>
              <a:t>4</a:t>
            </a:r>
            <a:endParaRPr lang="zh-CN" altLang="en-US" sz="3200" b="1" dirty="0">
              <a:solidFill>
                <a:schemeClr val="bg1"/>
              </a:solidFill>
              <a:effectLst>
                <a:outerShdw blurRad="38100" dist="38100" dir="2700000" algn="tl">
                  <a:srgbClr val="000000">
                    <a:alpha val="43137"/>
                  </a:srgbClr>
                </a:outerShdw>
              </a:effectLst>
              <a:latin typeface="方正超粗黑_GBK" panose="03000509000000000000" pitchFamily="65" charset="-122"/>
              <a:ea typeface="方正超粗黑_GBK" panose="03000509000000000000" pitchFamily="65" charset="-122"/>
            </a:endParaRPr>
          </a:p>
        </p:txBody>
      </p:sp>
      <p:sp>
        <p:nvSpPr>
          <p:cNvPr id="18" name="Line 34"/>
          <p:cNvSpPr>
            <a:spLocks noChangeShapeType="1"/>
          </p:cNvSpPr>
          <p:nvPr/>
        </p:nvSpPr>
        <p:spPr bwMode="auto">
          <a:xfrm>
            <a:off x="10873677" y="567730"/>
            <a:ext cx="64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30" name="Line 34"/>
          <p:cNvSpPr>
            <a:spLocks noChangeShapeType="1"/>
          </p:cNvSpPr>
          <p:nvPr/>
        </p:nvSpPr>
        <p:spPr bwMode="auto">
          <a:xfrm>
            <a:off x="10693677" y="720130"/>
            <a:ext cx="82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pic>
        <p:nvPicPr>
          <p:cNvPr id="8" name="图片 7"/>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pic>
        <p:nvPicPr>
          <p:cNvPr id="13" name="图片 12"/>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2880717" y="1224186"/>
            <a:ext cx="7455599" cy="4142807"/>
          </a:xfrm>
          <a:prstGeom prst="rect">
            <a:avLst/>
          </a:prstGeom>
        </p:spPr>
      </p:pic>
      <p:sp>
        <p:nvSpPr>
          <p:cNvPr id="2" name="矩形 1"/>
          <p:cNvSpPr/>
          <p:nvPr/>
        </p:nvSpPr>
        <p:spPr>
          <a:xfrm>
            <a:off x="4403715" y="3028946"/>
            <a:ext cx="5239552" cy="1323439"/>
          </a:xfrm>
          <a:prstGeom prst="rect">
            <a:avLst/>
          </a:prstGeom>
        </p:spPr>
        <p:txBody>
          <a:bodyPr wrap="square">
            <a:spAutoFit/>
          </a:bodyPr>
          <a:lstStyle/>
          <a:p>
            <a:pPr algn="ct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“六个精准”</a:t>
            </a:r>
            <a:endParaRPr lang="en-US" altLang="zh-CN"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让脱贫攻坚提质增效</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167796091"/>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par>
                                <p:cTn id="29" presetID="18" presetClass="entr" presetSubtype="3"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trips(upRight)">
                                      <p:cBhvr>
                                        <p:cTn id="31" dur="500"/>
                                        <p:tgtEl>
                                          <p:spTgt spid="1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30"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1034819" y="1815040"/>
            <a:ext cx="4608512" cy="1041985"/>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lIns="119803" tIns="59901" rIns="119803" bIns="59901"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2" name="组合 27"/>
          <p:cNvGrpSpPr/>
          <p:nvPr/>
        </p:nvGrpSpPr>
        <p:grpSpPr>
          <a:xfrm>
            <a:off x="1098873" y="1894551"/>
            <a:ext cx="1416918" cy="889728"/>
            <a:chOff x="717476" y="1291449"/>
            <a:chExt cx="2187757" cy="1106750"/>
          </a:xfrm>
        </p:grpSpPr>
        <p:sp>
          <p:nvSpPr>
            <p:cNvPr id="29" name="圆角矩形 28"/>
            <p:cNvSpPr/>
            <p:nvPr/>
          </p:nvSpPr>
          <p:spPr>
            <a:xfrm>
              <a:off x="717476" y="1291449"/>
              <a:ext cx="2187757" cy="1106750"/>
            </a:xfrm>
            <a:prstGeom prst="roundRect">
              <a:avLst>
                <a:gd name="adj" fmla="val 10880"/>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30" name="Freeform 41"/>
            <p:cNvSpPr>
              <a:spLocks noEditPoints="1"/>
            </p:cNvSpPr>
            <p:nvPr/>
          </p:nvSpPr>
          <p:spPr bwMode="auto">
            <a:xfrm>
              <a:off x="827584" y="1596212"/>
              <a:ext cx="576064" cy="517480"/>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pitchFamily="34" charset="-122"/>
                <a:ea typeface="微软雅黑" pitchFamily="34" charset="-122"/>
              </a:endParaRPr>
            </a:p>
          </p:txBody>
        </p:sp>
        <p:sp>
          <p:nvSpPr>
            <p:cNvPr id="31" name="TextBox 30"/>
            <p:cNvSpPr txBox="1"/>
            <p:nvPr/>
          </p:nvSpPr>
          <p:spPr>
            <a:xfrm>
              <a:off x="1565355" y="1609636"/>
              <a:ext cx="1206444" cy="498772"/>
            </a:xfrm>
            <a:prstGeom prst="rect">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effectLst>
                    <a:outerShdw blurRad="38100" dist="38100" dir="2700000" algn="tl">
                      <a:srgbClr val="000000">
                        <a:alpha val="43137"/>
                      </a:srgbClr>
                    </a:outerShdw>
                  </a:effectLst>
                </a:rPr>
                <a:t>01</a:t>
              </a:r>
              <a:endParaRPr lang="zh-CN" altLang="en-US" dirty="0">
                <a:effectLst>
                  <a:outerShdw blurRad="38100" dist="38100" dir="2700000" algn="tl">
                    <a:srgbClr val="000000">
                      <a:alpha val="43137"/>
                    </a:srgbClr>
                  </a:outerShdw>
                </a:effectLst>
              </a:endParaRPr>
            </a:p>
          </p:txBody>
        </p:sp>
      </p:grpSp>
      <p:sp>
        <p:nvSpPr>
          <p:cNvPr id="32" name="文本框 58"/>
          <p:cNvSpPr txBox="1"/>
          <p:nvPr/>
        </p:nvSpPr>
        <p:spPr>
          <a:xfrm>
            <a:off x="2631208" y="2133325"/>
            <a:ext cx="3012123" cy="459013"/>
          </a:xfrm>
          <a:prstGeom prst="rect">
            <a:avLst/>
          </a:prstGeom>
          <a:noFill/>
        </p:spPr>
        <p:txBody>
          <a:bodyPr wrap="square" lIns="119803" tIns="59901" rIns="119803" bIns="59901" rtlCol="0">
            <a:spAutoFit/>
          </a:bodyPr>
          <a:lstStyle/>
          <a:p>
            <a:pPr marL="374385" indent="-374385">
              <a:lnSpc>
                <a:spcPct val="120000"/>
              </a:lnSpc>
              <a:buFont typeface="Wingdings" panose="05000000000000000000" pitchFamily="2" charset="2"/>
              <a:buChar char="l"/>
            </a:pPr>
            <a:r>
              <a:rPr lang="zh-CN" altLang="en-US" sz="2000" dirty="0">
                <a:solidFill>
                  <a:sysClr val="windowText" lastClr="000000"/>
                </a:solidFill>
                <a:latin typeface="微软雅黑" panose="020B0503020204020204" pitchFamily="34" charset="-122"/>
                <a:ea typeface="微软雅黑" panose="020B0503020204020204" pitchFamily="34" charset="-122"/>
              </a:rPr>
              <a:t>扶持对象精准</a:t>
            </a:r>
          </a:p>
        </p:txBody>
      </p:sp>
      <p:sp>
        <p:nvSpPr>
          <p:cNvPr id="33" name="圆角矩形 32"/>
          <p:cNvSpPr/>
          <p:nvPr/>
        </p:nvSpPr>
        <p:spPr>
          <a:xfrm>
            <a:off x="1034819" y="3070338"/>
            <a:ext cx="4608512" cy="1041985"/>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lIns="119803" tIns="59901" rIns="119803" bIns="59901"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4" name="文本框 58"/>
          <p:cNvSpPr txBox="1"/>
          <p:nvPr/>
        </p:nvSpPr>
        <p:spPr>
          <a:xfrm>
            <a:off x="2631208" y="3357461"/>
            <a:ext cx="3012123" cy="459013"/>
          </a:xfrm>
          <a:prstGeom prst="rect">
            <a:avLst/>
          </a:prstGeom>
          <a:noFill/>
        </p:spPr>
        <p:txBody>
          <a:bodyPr wrap="square" lIns="119803" tIns="59901" rIns="119803" bIns="59901" rtlCol="0">
            <a:spAutoFit/>
          </a:bodyPr>
          <a:lstStyle/>
          <a:p>
            <a:pPr marL="374385" indent="-374385">
              <a:lnSpc>
                <a:spcPct val="120000"/>
              </a:lnSpc>
              <a:buFont typeface="Wingdings" panose="05000000000000000000" pitchFamily="2" charset="2"/>
              <a:buChar char="l"/>
            </a:pPr>
            <a:r>
              <a:rPr lang="zh-CN" altLang="en-US" sz="2000" dirty="0">
                <a:solidFill>
                  <a:sysClr val="windowText" lastClr="000000"/>
                </a:solidFill>
                <a:latin typeface="微软雅黑" panose="020B0503020204020204" pitchFamily="34" charset="-122"/>
                <a:ea typeface="微软雅黑" panose="020B0503020204020204" pitchFamily="34" charset="-122"/>
              </a:rPr>
              <a:t>项目安排精准</a:t>
            </a:r>
          </a:p>
        </p:txBody>
      </p:sp>
      <p:sp>
        <p:nvSpPr>
          <p:cNvPr id="35" name="圆角矩形 34"/>
          <p:cNvSpPr/>
          <p:nvPr/>
        </p:nvSpPr>
        <p:spPr>
          <a:xfrm>
            <a:off x="1034819" y="4343874"/>
            <a:ext cx="4608512" cy="1041985"/>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lIns="119803" tIns="59901" rIns="119803" bIns="59901"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6" name="文本框 58"/>
          <p:cNvSpPr txBox="1"/>
          <p:nvPr/>
        </p:nvSpPr>
        <p:spPr>
          <a:xfrm>
            <a:off x="2631208" y="4653605"/>
            <a:ext cx="3012123" cy="459013"/>
          </a:xfrm>
          <a:prstGeom prst="rect">
            <a:avLst/>
          </a:prstGeom>
          <a:noFill/>
        </p:spPr>
        <p:txBody>
          <a:bodyPr wrap="square" lIns="119803" tIns="59901" rIns="119803" bIns="59901" rtlCol="0">
            <a:spAutoFit/>
          </a:bodyPr>
          <a:lstStyle/>
          <a:p>
            <a:pPr marL="374385" indent="-374385">
              <a:lnSpc>
                <a:spcPct val="120000"/>
              </a:lnSpc>
              <a:buFont typeface="Wingdings" panose="05000000000000000000" pitchFamily="2" charset="2"/>
              <a:buChar char="l"/>
            </a:pPr>
            <a:r>
              <a:rPr lang="zh-CN" altLang="en-US" sz="2000" dirty="0">
                <a:solidFill>
                  <a:sysClr val="windowText" lastClr="000000"/>
                </a:solidFill>
                <a:latin typeface="微软雅黑" panose="020B0503020204020204" pitchFamily="34" charset="-122"/>
                <a:ea typeface="微软雅黑" panose="020B0503020204020204" pitchFamily="34" charset="-122"/>
              </a:rPr>
              <a:t>资金使用精准</a:t>
            </a:r>
          </a:p>
        </p:txBody>
      </p:sp>
      <p:grpSp>
        <p:nvGrpSpPr>
          <p:cNvPr id="3" name="组合 36"/>
          <p:cNvGrpSpPr/>
          <p:nvPr/>
        </p:nvGrpSpPr>
        <p:grpSpPr>
          <a:xfrm>
            <a:off x="1098873" y="3146467"/>
            <a:ext cx="1416918" cy="889728"/>
            <a:chOff x="710462" y="2852936"/>
            <a:chExt cx="2187757" cy="1106750"/>
          </a:xfrm>
        </p:grpSpPr>
        <p:grpSp>
          <p:nvGrpSpPr>
            <p:cNvPr id="4" name="组合 37"/>
            <p:cNvGrpSpPr/>
            <p:nvPr/>
          </p:nvGrpSpPr>
          <p:grpSpPr>
            <a:xfrm>
              <a:off x="710462" y="2852936"/>
              <a:ext cx="2187757" cy="1106750"/>
              <a:chOff x="717476" y="1291449"/>
              <a:chExt cx="2187757" cy="1106750"/>
            </a:xfrm>
          </p:grpSpPr>
          <p:sp>
            <p:nvSpPr>
              <p:cNvPr id="41" name="圆角矩形 40"/>
              <p:cNvSpPr/>
              <p:nvPr/>
            </p:nvSpPr>
            <p:spPr>
              <a:xfrm>
                <a:off x="717476" y="1291449"/>
                <a:ext cx="2187757" cy="1106750"/>
              </a:xfrm>
              <a:prstGeom prst="roundRect">
                <a:avLst>
                  <a:gd name="adj" fmla="val 10880"/>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42" name="TextBox 41"/>
              <p:cNvSpPr txBox="1"/>
              <p:nvPr/>
            </p:nvSpPr>
            <p:spPr>
              <a:xfrm>
                <a:off x="1565355" y="1609636"/>
                <a:ext cx="1206444" cy="498772"/>
              </a:xfrm>
              <a:prstGeom prst="rect">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effectLst>
                      <a:outerShdw blurRad="38100" dist="38100" dir="2700000" algn="tl">
                        <a:srgbClr val="000000">
                          <a:alpha val="43137"/>
                        </a:srgbClr>
                      </a:outerShdw>
                    </a:effectLst>
                  </a:rPr>
                  <a:t>02</a:t>
                </a:r>
                <a:endParaRPr lang="zh-CN" altLang="en-US" dirty="0">
                  <a:effectLst>
                    <a:outerShdw blurRad="38100" dist="38100" dir="2700000" algn="tl">
                      <a:srgbClr val="000000">
                        <a:alpha val="43137"/>
                      </a:srgbClr>
                    </a:outerShdw>
                  </a:effectLst>
                </a:endParaRPr>
              </a:p>
            </p:txBody>
          </p:sp>
        </p:grpSp>
        <p:sp>
          <p:nvSpPr>
            <p:cNvPr id="39" name="Freeform 26"/>
            <p:cNvSpPr>
              <a:spLocks noEditPoints="1"/>
            </p:cNvSpPr>
            <p:nvPr/>
          </p:nvSpPr>
          <p:spPr bwMode="auto">
            <a:xfrm>
              <a:off x="827584" y="3042970"/>
              <a:ext cx="466912" cy="468680"/>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000" dirty="0">
                <a:solidFill>
                  <a:schemeClr val="bg1"/>
                </a:solidFill>
                <a:latin typeface="微软雅黑" pitchFamily="34" charset="-122"/>
                <a:ea typeface="微软雅黑" pitchFamily="34" charset="-122"/>
              </a:endParaRPr>
            </a:p>
          </p:txBody>
        </p:sp>
        <p:sp>
          <p:nvSpPr>
            <p:cNvPr id="40" name="Freeform 27"/>
            <p:cNvSpPr>
              <a:spLocks noEditPoints="1"/>
            </p:cNvSpPr>
            <p:nvPr/>
          </p:nvSpPr>
          <p:spPr bwMode="auto">
            <a:xfrm>
              <a:off x="1226260" y="3382973"/>
              <a:ext cx="332082" cy="334059"/>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000" dirty="0">
                <a:solidFill>
                  <a:schemeClr val="bg1"/>
                </a:solidFill>
                <a:latin typeface="微软雅黑" pitchFamily="34" charset="-122"/>
                <a:ea typeface="微软雅黑" pitchFamily="34" charset="-122"/>
              </a:endParaRPr>
            </a:p>
          </p:txBody>
        </p:sp>
      </p:grpSp>
      <p:grpSp>
        <p:nvGrpSpPr>
          <p:cNvPr id="5" name="组合 42"/>
          <p:cNvGrpSpPr/>
          <p:nvPr/>
        </p:nvGrpSpPr>
        <p:grpSpPr>
          <a:xfrm>
            <a:off x="1098873" y="4420004"/>
            <a:ext cx="1416918" cy="889728"/>
            <a:chOff x="710462" y="4437112"/>
            <a:chExt cx="2187757" cy="1106750"/>
          </a:xfrm>
        </p:grpSpPr>
        <p:grpSp>
          <p:nvGrpSpPr>
            <p:cNvPr id="6" name="组合 43"/>
            <p:cNvGrpSpPr/>
            <p:nvPr/>
          </p:nvGrpSpPr>
          <p:grpSpPr>
            <a:xfrm>
              <a:off x="710462" y="4437112"/>
              <a:ext cx="2187757" cy="1106750"/>
              <a:chOff x="717476" y="1291449"/>
              <a:chExt cx="2187757" cy="1106750"/>
            </a:xfrm>
          </p:grpSpPr>
          <p:sp>
            <p:nvSpPr>
              <p:cNvPr id="46" name="圆角矩形 45"/>
              <p:cNvSpPr/>
              <p:nvPr/>
            </p:nvSpPr>
            <p:spPr>
              <a:xfrm>
                <a:off x="717476" y="1291449"/>
                <a:ext cx="2187757" cy="1106750"/>
              </a:xfrm>
              <a:prstGeom prst="roundRect">
                <a:avLst>
                  <a:gd name="adj" fmla="val 10880"/>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47" name="TextBox 46"/>
              <p:cNvSpPr txBox="1"/>
              <p:nvPr/>
            </p:nvSpPr>
            <p:spPr>
              <a:xfrm>
                <a:off x="1565355" y="1609636"/>
                <a:ext cx="1206444" cy="498772"/>
              </a:xfrm>
              <a:prstGeom prst="rect">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effectLst>
                      <a:outerShdw blurRad="38100" dist="38100" dir="2700000" algn="tl">
                        <a:srgbClr val="000000">
                          <a:alpha val="43137"/>
                        </a:srgbClr>
                      </a:outerShdw>
                    </a:effectLst>
                  </a:rPr>
                  <a:t>03</a:t>
                </a:r>
                <a:endParaRPr lang="zh-CN" altLang="en-US" dirty="0">
                  <a:effectLst>
                    <a:outerShdw blurRad="38100" dist="38100" dir="2700000" algn="tl">
                      <a:srgbClr val="000000">
                        <a:alpha val="43137"/>
                      </a:srgbClr>
                    </a:outerShdw>
                  </a:effectLst>
                </a:endParaRPr>
              </a:p>
            </p:txBody>
          </p:sp>
        </p:grpSp>
        <p:sp>
          <p:nvSpPr>
            <p:cNvPr id="45" name="Freeform 41"/>
            <p:cNvSpPr>
              <a:spLocks noEditPoints="1"/>
            </p:cNvSpPr>
            <p:nvPr/>
          </p:nvSpPr>
          <p:spPr bwMode="auto">
            <a:xfrm>
              <a:off x="827584" y="4743250"/>
              <a:ext cx="615527" cy="49447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pitchFamily="34" charset="-122"/>
                <a:ea typeface="微软雅黑" pitchFamily="34" charset="-122"/>
              </a:endParaRPr>
            </a:p>
          </p:txBody>
        </p:sp>
      </p:grpSp>
      <p:pic>
        <p:nvPicPr>
          <p:cNvPr id="48" name="图片 47"/>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49" name="图片 48"/>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50" name="图片 49"/>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
        <p:nvSpPr>
          <p:cNvPr id="53" name="圆角矩形 52"/>
          <p:cNvSpPr/>
          <p:nvPr/>
        </p:nvSpPr>
        <p:spPr>
          <a:xfrm>
            <a:off x="5977392" y="1815040"/>
            <a:ext cx="4608512" cy="1041985"/>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lIns="119803" tIns="59901" rIns="119803" bIns="59901"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7" name="组合 53"/>
          <p:cNvGrpSpPr/>
          <p:nvPr/>
        </p:nvGrpSpPr>
        <p:grpSpPr>
          <a:xfrm>
            <a:off x="6041446" y="1894551"/>
            <a:ext cx="1416918" cy="889728"/>
            <a:chOff x="717476" y="1291449"/>
            <a:chExt cx="2187757" cy="1106750"/>
          </a:xfrm>
        </p:grpSpPr>
        <p:sp>
          <p:nvSpPr>
            <p:cNvPr id="71" name="圆角矩形 70"/>
            <p:cNvSpPr/>
            <p:nvPr/>
          </p:nvSpPr>
          <p:spPr>
            <a:xfrm>
              <a:off x="717476" y="1291449"/>
              <a:ext cx="2187757" cy="1106750"/>
            </a:xfrm>
            <a:prstGeom prst="roundRect">
              <a:avLst>
                <a:gd name="adj" fmla="val 10880"/>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72" name="Freeform 41"/>
            <p:cNvSpPr>
              <a:spLocks noEditPoints="1"/>
            </p:cNvSpPr>
            <p:nvPr/>
          </p:nvSpPr>
          <p:spPr bwMode="auto">
            <a:xfrm>
              <a:off x="827584" y="1596212"/>
              <a:ext cx="576064" cy="517480"/>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pitchFamily="34" charset="-122"/>
                <a:ea typeface="微软雅黑" pitchFamily="34" charset="-122"/>
              </a:endParaRPr>
            </a:p>
          </p:txBody>
        </p:sp>
        <p:sp>
          <p:nvSpPr>
            <p:cNvPr id="73" name="TextBox 30"/>
            <p:cNvSpPr txBox="1"/>
            <p:nvPr/>
          </p:nvSpPr>
          <p:spPr>
            <a:xfrm>
              <a:off x="1565355" y="1609636"/>
              <a:ext cx="1206444" cy="498772"/>
            </a:xfrm>
            <a:prstGeom prst="rect">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effectLst>
                    <a:outerShdw blurRad="38100" dist="38100" dir="2700000" algn="tl">
                      <a:srgbClr val="000000">
                        <a:alpha val="43137"/>
                      </a:srgbClr>
                    </a:outerShdw>
                  </a:effectLst>
                </a:rPr>
                <a:t>04</a:t>
              </a:r>
              <a:endParaRPr lang="zh-CN" altLang="en-US" dirty="0">
                <a:effectLst>
                  <a:outerShdw blurRad="38100" dist="38100" dir="2700000" algn="tl">
                    <a:srgbClr val="000000">
                      <a:alpha val="43137"/>
                    </a:srgbClr>
                  </a:outerShdw>
                </a:effectLst>
              </a:endParaRPr>
            </a:p>
          </p:txBody>
        </p:sp>
      </p:grpSp>
      <p:sp>
        <p:nvSpPr>
          <p:cNvPr id="55" name="文本框 58"/>
          <p:cNvSpPr txBox="1"/>
          <p:nvPr/>
        </p:nvSpPr>
        <p:spPr>
          <a:xfrm>
            <a:off x="7573781" y="2133325"/>
            <a:ext cx="3012123" cy="459013"/>
          </a:xfrm>
          <a:prstGeom prst="rect">
            <a:avLst/>
          </a:prstGeom>
          <a:noFill/>
        </p:spPr>
        <p:txBody>
          <a:bodyPr wrap="square" lIns="119803" tIns="59901" rIns="119803" bIns="59901" rtlCol="0">
            <a:spAutoFit/>
          </a:bodyPr>
          <a:lstStyle/>
          <a:p>
            <a:pPr marL="374385" indent="-374385">
              <a:lnSpc>
                <a:spcPct val="120000"/>
              </a:lnSpc>
              <a:buFont typeface="Wingdings" panose="05000000000000000000" pitchFamily="2" charset="2"/>
              <a:buChar char="l"/>
            </a:pPr>
            <a:r>
              <a:rPr lang="zh-CN" altLang="en-US" sz="2000" dirty="0">
                <a:solidFill>
                  <a:sysClr val="windowText" lastClr="000000"/>
                </a:solidFill>
                <a:latin typeface="微软雅黑" panose="020B0503020204020204" pitchFamily="34" charset="-122"/>
                <a:ea typeface="微软雅黑" panose="020B0503020204020204" pitchFamily="34" charset="-122"/>
              </a:rPr>
              <a:t>措施到户精准</a:t>
            </a:r>
          </a:p>
        </p:txBody>
      </p:sp>
      <p:sp>
        <p:nvSpPr>
          <p:cNvPr id="56" name="圆角矩形 55"/>
          <p:cNvSpPr/>
          <p:nvPr/>
        </p:nvSpPr>
        <p:spPr>
          <a:xfrm>
            <a:off x="5977392" y="3070338"/>
            <a:ext cx="4608512" cy="1041985"/>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lIns="119803" tIns="59901" rIns="119803" bIns="59901"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7" name="文本框 58"/>
          <p:cNvSpPr txBox="1"/>
          <p:nvPr/>
        </p:nvSpPr>
        <p:spPr>
          <a:xfrm>
            <a:off x="7573781" y="3231207"/>
            <a:ext cx="3012123" cy="828345"/>
          </a:xfrm>
          <a:prstGeom prst="rect">
            <a:avLst/>
          </a:prstGeom>
          <a:noFill/>
        </p:spPr>
        <p:txBody>
          <a:bodyPr wrap="square" lIns="119803" tIns="59901" rIns="119803" bIns="59901" rtlCol="0">
            <a:spAutoFit/>
          </a:bodyPr>
          <a:lstStyle/>
          <a:p>
            <a:pPr marL="374385" indent="-374385">
              <a:lnSpc>
                <a:spcPct val="120000"/>
              </a:lnSpc>
              <a:buFont typeface="Wingdings" panose="05000000000000000000" pitchFamily="2" charset="2"/>
              <a:buChar char="l"/>
            </a:pPr>
            <a:r>
              <a:rPr lang="zh-CN" altLang="en-US" sz="2000" dirty="0">
                <a:solidFill>
                  <a:sysClr val="windowText" lastClr="000000"/>
                </a:solidFill>
                <a:latin typeface="微软雅黑" panose="020B0503020204020204" pitchFamily="34" charset="-122"/>
                <a:ea typeface="微软雅黑" panose="020B0503020204020204" pitchFamily="34" charset="-122"/>
              </a:rPr>
              <a:t>因村派人（第一书记）精准</a:t>
            </a:r>
          </a:p>
        </p:txBody>
      </p:sp>
      <p:sp>
        <p:nvSpPr>
          <p:cNvPr id="58" name="圆角矩形 57"/>
          <p:cNvSpPr/>
          <p:nvPr/>
        </p:nvSpPr>
        <p:spPr>
          <a:xfrm>
            <a:off x="5977392" y="4343874"/>
            <a:ext cx="4608512" cy="1041985"/>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lIns="119803" tIns="59901" rIns="119803" bIns="59901"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9" name="文本框 58"/>
          <p:cNvSpPr txBox="1"/>
          <p:nvPr/>
        </p:nvSpPr>
        <p:spPr>
          <a:xfrm>
            <a:off x="7573781" y="4653605"/>
            <a:ext cx="3012123" cy="459013"/>
          </a:xfrm>
          <a:prstGeom prst="rect">
            <a:avLst/>
          </a:prstGeom>
          <a:noFill/>
        </p:spPr>
        <p:txBody>
          <a:bodyPr wrap="square" lIns="119803" tIns="59901" rIns="119803" bIns="59901" rtlCol="0">
            <a:spAutoFit/>
          </a:bodyPr>
          <a:lstStyle/>
          <a:p>
            <a:pPr marL="374385" indent="-374385">
              <a:lnSpc>
                <a:spcPct val="120000"/>
              </a:lnSpc>
              <a:buFont typeface="Wingdings" panose="05000000000000000000" pitchFamily="2" charset="2"/>
              <a:buChar char="l"/>
            </a:pPr>
            <a:r>
              <a:rPr lang="zh-CN" altLang="en-US" sz="2000" dirty="0">
                <a:solidFill>
                  <a:sysClr val="windowText" lastClr="000000"/>
                </a:solidFill>
                <a:latin typeface="微软雅黑" panose="020B0503020204020204" pitchFamily="34" charset="-122"/>
                <a:ea typeface="微软雅黑" panose="020B0503020204020204" pitchFamily="34" charset="-122"/>
              </a:rPr>
              <a:t>脱贫成效精准</a:t>
            </a:r>
          </a:p>
        </p:txBody>
      </p:sp>
      <p:grpSp>
        <p:nvGrpSpPr>
          <p:cNvPr id="8" name="组合 59"/>
          <p:cNvGrpSpPr/>
          <p:nvPr/>
        </p:nvGrpSpPr>
        <p:grpSpPr>
          <a:xfrm>
            <a:off x="6041446" y="3146467"/>
            <a:ext cx="1416918" cy="889728"/>
            <a:chOff x="710462" y="2852936"/>
            <a:chExt cx="2187757" cy="1106750"/>
          </a:xfrm>
        </p:grpSpPr>
        <p:grpSp>
          <p:nvGrpSpPr>
            <p:cNvPr id="9" name="组合 65"/>
            <p:cNvGrpSpPr/>
            <p:nvPr/>
          </p:nvGrpSpPr>
          <p:grpSpPr>
            <a:xfrm>
              <a:off x="710462" y="2852936"/>
              <a:ext cx="2187757" cy="1106750"/>
              <a:chOff x="717476" y="1291449"/>
              <a:chExt cx="2187757" cy="1106750"/>
            </a:xfrm>
          </p:grpSpPr>
          <p:sp>
            <p:nvSpPr>
              <p:cNvPr id="69" name="圆角矩形 68"/>
              <p:cNvSpPr/>
              <p:nvPr/>
            </p:nvSpPr>
            <p:spPr>
              <a:xfrm>
                <a:off x="717476" y="1291449"/>
                <a:ext cx="2187757" cy="1106750"/>
              </a:xfrm>
              <a:prstGeom prst="roundRect">
                <a:avLst>
                  <a:gd name="adj" fmla="val 10880"/>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70" name="TextBox 41"/>
              <p:cNvSpPr txBox="1"/>
              <p:nvPr/>
            </p:nvSpPr>
            <p:spPr>
              <a:xfrm>
                <a:off x="1565355" y="1609636"/>
                <a:ext cx="1206444" cy="498772"/>
              </a:xfrm>
              <a:prstGeom prst="rect">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effectLst>
                      <a:outerShdw blurRad="38100" dist="38100" dir="2700000" algn="tl">
                        <a:srgbClr val="000000">
                          <a:alpha val="43137"/>
                        </a:srgbClr>
                      </a:outerShdw>
                    </a:effectLst>
                  </a:rPr>
                  <a:t>05</a:t>
                </a:r>
                <a:endParaRPr lang="zh-CN" altLang="en-US" dirty="0">
                  <a:effectLst>
                    <a:outerShdw blurRad="38100" dist="38100" dir="2700000" algn="tl">
                      <a:srgbClr val="000000">
                        <a:alpha val="43137"/>
                      </a:srgbClr>
                    </a:outerShdw>
                  </a:effectLst>
                </a:endParaRPr>
              </a:p>
            </p:txBody>
          </p:sp>
        </p:grpSp>
        <p:sp>
          <p:nvSpPr>
            <p:cNvPr id="67" name="Freeform 26"/>
            <p:cNvSpPr>
              <a:spLocks noEditPoints="1"/>
            </p:cNvSpPr>
            <p:nvPr/>
          </p:nvSpPr>
          <p:spPr bwMode="auto">
            <a:xfrm>
              <a:off x="827584" y="3042970"/>
              <a:ext cx="466912" cy="468680"/>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000" dirty="0">
                <a:solidFill>
                  <a:schemeClr val="bg1"/>
                </a:solidFill>
                <a:latin typeface="微软雅黑" pitchFamily="34" charset="-122"/>
                <a:ea typeface="微软雅黑" pitchFamily="34" charset="-122"/>
              </a:endParaRPr>
            </a:p>
          </p:txBody>
        </p:sp>
        <p:sp>
          <p:nvSpPr>
            <p:cNvPr id="68" name="Freeform 27"/>
            <p:cNvSpPr>
              <a:spLocks noEditPoints="1"/>
            </p:cNvSpPr>
            <p:nvPr/>
          </p:nvSpPr>
          <p:spPr bwMode="auto">
            <a:xfrm>
              <a:off x="1226260" y="3382973"/>
              <a:ext cx="332082" cy="334059"/>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000" dirty="0">
                <a:solidFill>
                  <a:schemeClr val="bg1"/>
                </a:solidFill>
                <a:latin typeface="微软雅黑" pitchFamily="34" charset="-122"/>
                <a:ea typeface="微软雅黑" pitchFamily="34" charset="-122"/>
              </a:endParaRPr>
            </a:p>
          </p:txBody>
        </p:sp>
      </p:grpSp>
      <p:grpSp>
        <p:nvGrpSpPr>
          <p:cNvPr id="10" name="组合 60"/>
          <p:cNvGrpSpPr/>
          <p:nvPr/>
        </p:nvGrpSpPr>
        <p:grpSpPr>
          <a:xfrm>
            <a:off x="6041446" y="4420004"/>
            <a:ext cx="1416918" cy="889728"/>
            <a:chOff x="710462" y="4437112"/>
            <a:chExt cx="2187757" cy="1106750"/>
          </a:xfrm>
        </p:grpSpPr>
        <p:grpSp>
          <p:nvGrpSpPr>
            <p:cNvPr id="11" name="组合 61"/>
            <p:cNvGrpSpPr/>
            <p:nvPr/>
          </p:nvGrpSpPr>
          <p:grpSpPr>
            <a:xfrm>
              <a:off x="710462" y="4437112"/>
              <a:ext cx="2187757" cy="1106750"/>
              <a:chOff x="717476" y="1291449"/>
              <a:chExt cx="2187757" cy="1106750"/>
            </a:xfrm>
          </p:grpSpPr>
          <p:sp>
            <p:nvSpPr>
              <p:cNvPr id="64" name="圆角矩形 63"/>
              <p:cNvSpPr/>
              <p:nvPr/>
            </p:nvSpPr>
            <p:spPr>
              <a:xfrm>
                <a:off x="717476" y="1291449"/>
                <a:ext cx="2187757" cy="1106750"/>
              </a:xfrm>
              <a:prstGeom prst="roundRect">
                <a:avLst>
                  <a:gd name="adj" fmla="val 10880"/>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65" name="TextBox 46"/>
              <p:cNvSpPr txBox="1"/>
              <p:nvPr/>
            </p:nvSpPr>
            <p:spPr>
              <a:xfrm>
                <a:off x="1565355" y="1609636"/>
                <a:ext cx="1206444" cy="498772"/>
              </a:xfrm>
              <a:prstGeom prst="rect">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effectLst>
                      <a:outerShdw blurRad="38100" dist="38100" dir="2700000" algn="tl">
                        <a:srgbClr val="000000">
                          <a:alpha val="43137"/>
                        </a:srgbClr>
                      </a:outerShdw>
                    </a:effectLst>
                  </a:rPr>
                  <a:t>06</a:t>
                </a:r>
                <a:endParaRPr lang="zh-CN" altLang="en-US" dirty="0">
                  <a:effectLst>
                    <a:outerShdw blurRad="38100" dist="38100" dir="2700000" algn="tl">
                      <a:srgbClr val="000000">
                        <a:alpha val="43137"/>
                      </a:srgbClr>
                    </a:outerShdw>
                  </a:effectLst>
                </a:endParaRPr>
              </a:p>
            </p:txBody>
          </p:sp>
        </p:grpSp>
        <p:sp>
          <p:nvSpPr>
            <p:cNvPr id="63" name="Freeform 41"/>
            <p:cNvSpPr>
              <a:spLocks noEditPoints="1"/>
            </p:cNvSpPr>
            <p:nvPr/>
          </p:nvSpPr>
          <p:spPr bwMode="auto">
            <a:xfrm>
              <a:off x="827584" y="4743250"/>
              <a:ext cx="615527" cy="49447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xmlns="" val="418802783"/>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000"/>
                                        <p:tgtEl>
                                          <p:spTgt spid="50"/>
                                        </p:tgtEl>
                                      </p:cBhvr>
                                    </p:animEffect>
                                  </p:childTnLst>
                                </p:cTn>
                              </p:par>
                              <p:par>
                                <p:cTn id="8" presetID="22" presetClass="entr" presetSubtype="8"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par>
                                <p:cTn id="11" presetID="42"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1000"/>
                                        <p:tgtEl>
                                          <p:spTgt spid="49"/>
                                        </p:tgtEl>
                                      </p:cBhvr>
                                    </p:animEffect>
                                    <p:anim calcmode="lin" valueType="num">
                                      <p:cBhvr>
                                        <p:cTn id="14" dur="1000" fill="hold"/>
                                        <p:tgtEl>
                                          <p:spTgt spid="49"/>
                                        </p:tgtEl>
                                        <p:attrNameLst>
                                          <p:attrName>ppt_x</p:attrName>
                                        </p:attrNameLst>
                                      </p:cBhvr>
                                      <p:tavLst>
                                        <p:tav tm="0">
                                          <p:val>
                                            <p:strVal val="#ppt_x"/>
                                          </p:val>
                                        </p:tav>
                                        <p:tav tm="100000">
                                          <p:val>
                                            <p:strVal val="#ppt_x"/>
                                          </p:val>
                                        </p:tav>
                                      </p:tavLst>
                                    </p:anim>
                                    <p:anim calcmode="lin" valueType="num">
                                      <p:cBhvr>
                                        <p:cTn id="1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grpSp>
        <p:nvGrpSpPr>
          <p:cNvPr id="2" name="组合 28"/>
          <p:cNvGrpSpPr/>
          <p:nvPr/>
        </p:nvGrpSpPr>
        <p:grpSpPr>
          <a:xfrm>
            <a:off x="5361048" y="3092597"/>
            <a:ext cx="3702050" cy="1066800"/>
            <a:chOff x="6808340" y="2994373"/>
            <a:chExt cx="3702050" cy="1066800"/>
          </a:xfrm>
          <a:solidFill>
            <a:srgbClr val="FFC000"/>
          </a:solidFill>
        </p:grpSpPr>
        <p:sp>
          <p:nvSpPr>
            <p:cNvPr id="30" name="AutoShape 3"/>
            <p:cNvSpPr>
              <a:spLocks noChangeArrowheads="1"/>
            </p:cNvSpPr>
            <p:nvPr/>
          </p:nvSpPr>
          <p:spPr bwMode="ltGray">
            <a:xfrm>
              <a:off x="6808340" y="2994373"/>
              <a:ext cx="3702050" cy="1066800"/>
            </a:xfrm>
            <a:prstGeom prst="roundRect">
              <a:avLst>
                <a:gd name="adj" fmla="val 11921"/>
              </a:avLst>
            </a:prstGeom>
            <a:solidFill>
              <a:srgbClr val="FCA304"/>
            </a:solidFill>
            <a:ln w="25400">
              <a:solidFill>
                <a:srgbClr val="FEFFFF"/>
              </a:solidFill>
              <a:round/>
              <a:headEnd/>
              <a:tailEnd/>
            </a:ln>
            <a:effectLst/>
          </p:spPr>
          <p:txBody>
            <a:bodyPr wrap="none" anchor="ctr"/>
            <a:lstStyle/>
            <a:p>
              <a:endParaRPr lang="zh-CN" altLang="en-US">
                <a:ea typeface="宋体" charset="-122"/>
              </a:endParaRPr>
            </a:p>
          </p:txBody>
        </p:sp>
        <p:sp>
          <p:nvSpPr>
            <p:cNvPr id="31" name="Rectangle 38"/>
            <p:cNvSpPr>
              <a:spLocks noChangeArrowheads="1"/>
            </p:cNvSpPr>
            <p:nvPr/>
          </p:nvSpPr>
          <p:spPr bwMode="black">
            <a:xfrm>
              <a:off x="6940103" y="3262231"/>
              <a:ext cx="3425825" cy="565604"/>
            </a:xfrm>
            <a:prstGeom prst="rect">
              <a:avLst/>
            </a:prstGeom>
            <a:solidFill>
              <a:srgbClr val="FCA3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20000"/>
                </a:lnSpc>
              </a:pPr>
              <a:r>
                <a:rPr lang="zh-CN" altLang="en-US" sz="28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在精准推进上下实功</a:t>
              </a:r>
              <a:endParaRPr lang="en-US" altLang="zh-CN" sz="28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3" name="组合 31"/>
          <p:cNvGrpSpPr/>
          <p:nvPr/>
        </p:nvGrpSpPr>
        <p:grpSpPr>
          <a:xfrm>
            <a:off x="5357874" y="1765446"/>
            <a:ext cx="3702050" cy="1066800"/>
            <a:chOff x="6805165" y="1667223"/>
            <a:chExt cx="3702050" cy="1066800"/>
          </a:xfrm>
          <a:solidFill>
            <a:srgbClr val="C00000"/>
          </a:solidFill>
        </p:grpSpPr>
        <p:sp>
          <p:nvSpPr>
            <p:cNvPr id="33" name="AutoShape 2"/>
            <p:cNvSpPr>
              <a:spLocks noChangeArrowheads="1"/>
            </p:cNvSpPr>
            <p:nvPr/>
          </p:nvSpPr>
          <p:spPr bwMode="ltGray">
            <a:xfrm>
              <a:off x="6805165" y="1667223"/>
              <a:ext cx="3702050" cy="1066800"/>
            </a:xfrm>
            <a:prstGeom prst="roundRect">
              <a:avLst>
                <a:gd name="adj" fmla="val 11921"/>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itchFamily="34" charset="-122"/>
                <a:ea typeface="微软雅黑" pitchFamily="34" charset="-122"/>
              </a:endParaRPr>
            </a:p>
          </p:txBody>
        </p:sp>
        <p:sp>
          <p:nvSpPr>
            <p:cNvPr id="34" name="Rectangle 39"/>
            <p:cNvSpPr>
              <a:spLocks noChangeArrowheads="1"/>
            </p:cNvSpPr>
            <p:nvPr/>
          </p:nvSpPr>
          <p:spPr bwMode="black">
            <a:xfrm>
              <a:off x="6940102" y="1791048"/>
              <a:ext cx="3425825" cy="830997"/>
            </a:xfrm>
            <a:prstGeom prst="rect">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在精准施策上出实招</a:t>
              </a:r>
            </a:p>
          </p:txBody>
        </p:sp>
      </p:grpSp>
      <p:grpSp>
        <p:nvGrpSpPr>
          <p:cNvPr id="4" name="组合 34"/>
          <p:cNvGrpSpPr/>
          <p:nvPr/>
        </p:nvGrpSpPr>
        <p:grpSpPr>
          <a:xfrm>
            <a:off x="5364223" y="4422921"/>
            <a:ext cx="3702050" cy="1066800"/>
            <a:chOff x="6811515" y="4324698"/>
            <a:chExt cx="3702050" cy="1066800"/>
          </a:xfrm>
          <a:solidFill>
            <a:srgbClr val="C00000"/>
          </a:solidFill>
        </p:grpSpPr>
        <p:sp>
          <p:nvSpPr>
            <p:cNvPr id="36" name="AutoShape 4"/>
            <p:cNvSpPr>
              <a:spLocks noChangeArrowheads="1"/>
            </p:cNvSpPr>
            <p:nvPr/>
          </p:nvSpPr>
          <p:spPr bwMode="ltGray">
            <a:xfrm>
              <a:off x="6811515" y="4324698"/>
              <a:ext cx="3702050" cy="1066800"/>
            </a:xfrm>
            <a:prstGeom prst="roundRect">
              <a:avLst>
                <a:gd name="adj" fmla="val 11921"/>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itchFamily="34" charset="-122"/>
                <a:ea typeface="微软雅黑" pitchFamily="34" charset="-122"/>
              </a:endParaRPr>
            </a:p>
          </p:txBody>
        </p:sp>
        <p:sp>
          <p:nvSpPr>
            <p:cNvPr id="37" name="Rectangle 40"/>
            <p:cNvSpPr>
              <a:spLocks noChangeArrowheads="1"/>
            </p:cNvSpPr>
            <p:nvPr/>
          </p:nvSpPr>
          <p:spPr bwMode="black">
            <a:xfrm>
              <a:off x="6940103" y="4438998"/>
              <a:ext cx="3425825" cy="830997"/>
            </a:xfrm>
            <a:prstGeom prst="rect">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在精准落地上见实效</a:t>
              </a:r>
              <a:endParaRPr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5" name="组合 37"/>
          <p:cNvGrpSpPr/>
          <p:nvPr/>
        </p:nvGrpSpPr>
        <p:grpSpPr>
          <a:xfrm>
            <a:off x="2248691" y="1136758"/>
            <a:ext cx="1905001" cy="1505025"/>
            <a:chOff x="3679937" y="1512218"/>
            <a:chExt cx="1905000" cy="1505025"/>
          </a:xfrm>
        </p:grpSpPr>
        <p:sp>
          <p:nvSpPr>
            <p:cNvPr id="39" name="椭圆 38"/>
            <p:cNvSpPr/>
            <p:nvPr/>
          </p:nvSpPr>
          <p:spPr>
            <a:xfrm>
              <a:off x="3895972" y="1512218"/>
              <a:ext cx="1505025" cy="1505025"/>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40" name="Text Box 41"/>
            <p:cNvSpPr txBox="1">
              <a:spLocks noChangeArrowheads="1"/>
            </p:cNvSpPr>
            <p:nvPr/>
          </p:nvSpPr>
          <p:spPr bwMode="auto">
            <a:xfrm>
              <a:off x="3679937" y="1883619"/>
              <a:ext cx="1905000" cy="761747"/>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7200" b="1" dirty="0">
                  <a:effectLst>
                    <a:outerShdw blurRad="38100" dist="38100" dir="2700000" algn="tl">
                      <a:srgbClr val="000000">
                        <a:alpha val="43137"/>
                      </a:srgbClr>
                    </a:outerShdw>
                  </a:effectLst>
                </a:rPr>
                <a:t>精</a:t>
              </a:r>
            </a:p>
          </p:txBody>
        </p:sp>
      </p:grpSp>
      <p:grpSp>
        <p:nvGrpSpPr>
          <p:cNvPr id="6" name="组合 40"/>
          <p:cNvGrpSpPr/>
          <p:nvPr/>
        </p:nvGrpSpPr>
        <p:grpSpPr>
          <a:xfrm>
            <a:off x="2232644" y="4615705"/>
            <a:ext cx="1905001" cy="1505025"/>
            <a:chOff x="3700182" y="3975596"/>
            <a:chExt cx="1905000" cy="1505025"/>
          </a:xfrm>
        </p:grpSpPr>
        <p:sp>
          <p:nvSpPr>
            <p:cNvPr id="42" name="椭圆 41"/>
            <p:cNvSpPr/>
            <p:nvPr/>
          </p:nvSpPr>
          <p:spPr>
            <a:xfrm>
              <a:off x="3919854" y="3975596"/>
              <a:ext cx="1505025" cy="1505025"/>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43" name="Text Box 42"/>
            <p:cNvSpPr txBox="1">
              <a:spLocks noChangeArrowheads="1"/>
            </p:cNvSpPr>
            <p:nvPr/>
          </p:nvSpPr>
          <p:spPr bwMode="auto">
            <a:xfrm>
              <a:off x="3700182" y="4411864"/>
              <a:ext cx="1905000" cy="761747"/>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6600" b="1" dirty="0" smtClean="0">
                  <a:effectLst>
                    <a:outerShdw blurRad="38100" dist="38100" dir="2700000" algn="tl">
                      <a:srgbClr val="000000">
                        <a:alpha val="43137"/>
                      </a:srgbClr>
                    </a:outerShdw>
                  </a:effectLst>
                </a:rPr>
                <a:t>精</a:t>
              </a:r>
              <a:endParaRPr lang="zh-CN" altLang="en-US" sz="6600" b="1" dirty="0">
                <a:effectLst>
                  <a:outerShdw blurRad="38100" dist="38100" dir="2700000" algn="tl">
                    <a:srgbClr val="000000">
                      <a:alpha val="43137"/>
                    </a:srgbClr>
                  </a:outerShdw>
                </a:effectLst>
              </a:endParaRPr>
            </a:p>
          </p:txBody>
        </p:sp>
      </p:grpSp>
      <p:sp>
        <p:nvSpPr>
          <p:cNvPr id="44" name="Freeform 43"/>
          <p:cNvSpPr>
            <a:spLocks/>
          </p:cNvSpPr>
          <p:nvPr/>
        </p:nvSpPr>
        <p:spPr bwMode="gray">
          <a:xfrm rot="16200000">
            <a:off x="3969604" y="4430065"/>
            <a:ext cx="1624013" cy="968374"/>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accent6">
              <a:lumMod val="50000"/>
              <a:alpha val="50195"/>
            </a:schemeClr>
          </a:solidFill>
          <a:ln>
            <a:noFill/>
          </a:ln>
          <a:extLst/>
        </p:spPr>
        <p:txBody>
          <a:bodyPr wrap="none" lIns="91387" tIns="45696" rIns="91387" bIns="45696" anchor="ctr"/>
          <a:lstStyle/>
          <a:p>
            <a:endParaRPr lang="zh-CN" altLang="en-US"/>
          </a:p>
        </p:txBody>
      </p:sp>
      <p:sp>
        <p:nvSpPr>
          <p:cNvPr id="45" name="Freeform 44"/>
          <p:cNvSpPr>
            <a:spLocks/>
          </p:cNvSpPr>
          <p:nvPr/>
        </p:nvSpPr>
        <p:spPr bwMode="gray">
          <a:xfrm rot="16200000">
            <a:off x="4536344" y="3082276"/>
            <a:ext cx="314325" cy="1096963"/>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6">
              <a:lumMod val="50000"/>
              <a:alpha val="50195"/>
            </a:schemeClr>
          </a:solidFill>
          <a:ln>
            <a:noFill/>
          </a:ln>
          <a:extLst/>
        </p:spPr>
        <p:txBody>
          <a:bodyPr wrap="none" lIns="91387" tIns="45696" rIns="91387" bIns="45696" anchor="ctr"/>
          <a:lstStyle/>
          <a:p>
            <a:endParaRPr lang="zh-CN" altLang="en-US"/>
          </a:p>
        </p:txBody>
      </p:sp>
      <p:sp>
        <p:nvSpPr>
          <p:cNvPr id="46" name="Freeform 45"/>
          <p:cNvSpPr>
            <a:spLocks/>
          </p:cNvSpPr>
          <p:nvPr/>
        </p:nvSpPr>
        <p:spPr bwMode="gray">
          <a:xfrm rot="16200000" flipH="1">
            <a:off x="3929919" y="1866252"/>
            <a:ext cx="1624012" cy="968374"/>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accent6">
              <a:lumMod val="50000"/>
              <a:alpha val="50195"/>
            </a:schemeClr>
          </a:solidFill>
          <a:ln>
            <a:noFill/>
          </a:ln>
          <a:extLst/>
        </p:spPr>
        <p:txBody>
          <a:bodyPr wrap="none" lIns="91387" tIns="45696" rIns="91387" bIns="45696" anchor="ctr"/>
          <a:lstStyle/>
          <a:p>
            <a:endParaRPr lang="zh-CN" altLang="en-US"/>
          </a:p>
        </p:txBody>
      </p:sp>
      <p:grpSp>
        <p:nvGrpSpPr>
          <p:cNvPr id="7" name="组合 47"/>
          <p:cNvGrpSpPr/>
          <p:nvPr/>
        </p:nvGrpSpPr>
        <p:grpSpPr>
          <a:xfrm>
            <a:off x="2271860" y="2917896"/>
            <a:ext cx="1905001" cy="1505025"/>
            <a:chOff x="3679937" y="1512218"/>
            <a:chExt cx="1905000" cy="1505025"/>
          </a:xfrm>
          <a:solidFill>
            <a:schemeClr val="accent6">
              <a:lumMod val="75000"/>
            </a:schemeClr>
          </a:solidFill>
        </p:grpSpPr>
        <p:sp>
          <p:nvSpPr>
            <p:cNvPr id="49" name="椭圆 48"/>
            <p:cNvSpPr/>
            <p:nvPr/>
          </p:nvSpPr>
          <p:spPr>
            <a:xfrm>
              <a:off x="3895972" y="1512218"/>
              <a:ext cx="1505025" cy="1505025"/>
            </a:xfrm>
            <a:prstGeom prst="ellipse">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50" name="Text Box 41"/>
            <p:cNvSpPr txBox="1">
              <a:spLocks noChangeArrowheads="1"/>
            </p:cNvSpPr>
            <p:nvPr/>
          </p:nvSpPr>
          <p:spPr bwMode="auto">
            <a:xfrm>
              <a:off x="3679937" y="1883619"/>
              <a:ext cx="1905000" cy="761747"/>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6600" b="1" dirty="0" smtClean="0">
                  <a:effectLst>
                    <a:outerShdw blurRad="38100" dist="38100" dir="2700000" algn="tl">
                      <a:srgbClr val="000000">
                        <a:alpha val="43137"/>
                      </a:srgbClr>
                    </a:outerShdw>
                  </a:effectLst>
                </a:rPr>
                <a:t>精</a:t>
              </a:r>
              <a:endParaRPr lang="zh-CN" altLang="en-US" sz="6600" b="1" dirty="0">
                <a:effectLst>
                  <a:outerShdw blurRad="38100" dist="38100" dir="2700000" algn="tl">
                    <a:srgbClr val="000000">
                      <a:alpha val="43137"/>
                    </a:srgbClr>
                  </a:outerShdw>
                </a:effectLst>
              </a:endParaRPr>
            </a:p>
          </p:txBody>
        </p:sp>
      </p:grpSp>
      <p:sp>
        <p:nvSpPr>
          <p:cNvPr id="47" name="Rectangle 44"/>
          <p:cNvSpPr>
            <a:spLocks noChangeArrowheads="1"/>
          </p:cNvSpPr>
          <p:nvPr/>
        </p:nvSpPr>
        <p:spPr bwMode="auto">
          <a:xfrm>
            <a:off x="6761169" y="957244"/>
            <a:ext cx="4381200" cy="449301"/>
          </a:xfrm>
          <a:prstGeom prst="rect">
            <a:avLst/>
          </a:prstGeom>
          <a:noFill/>
          <a:ln w="9525" algn="ctr">
            <a:noFill/>
            <a:miter lim="800000"/>
            <a:headEnd/>
            <a:tailEnd/>
          </a:ln>
        </p:spPr>
        <p:txBody>
          <a:bodyPr wrap="square" lIns="109678" tIns="54838" rIns="109678" bIns="54838">
            <a:spAutoFit/>
          </a:bodyPr>
          <a:lstStyle/>
          <a:p>
            <a:pPr eaLnBrk="0" hangingPunct="0"/>
            <a:r>
              <a:rPr lang="zh-CN" altLang="en-US" sz="22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精</a:t>
            </a:r>
            <a:r>
              <a:rPr lang="zh-CN" altLang="en-US" sz="2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准发力，坚决打赢脱贫攻坚战</a:t>
            </a:r>
          </a:p>
        </p:txBody>
      </p:sp>
    </p:spTree>
    <p:extLst>
      <p:ext uri="{BB962C8B-B14F-4D97-AF65-F5344CB8AC3E}">
        <p14:creationId xmlns:p14="http://schemas.microsoft.com/office/powerpoint/2010/main" xmlns="" val="4057643728"/>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42"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0-#ppt_w/2"/>
                                          </p:val>
                                        </p:tav>
                                        <p:tav tm="100000">
                                          <p:val>
                                            <p:strVal val="#ppt_x"/>
                                          </p:val>
                                        </p:tav>
                                      </p:tavLst>
                                    </p:anim>
                                    <p:anim calcmode="lin" valueType="num">
                                      <p:cBhvr additive="base">
                                        <p:cTn id="20"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椭圆 68"/>
          <p:cNvSpPr/>
          <p:nvPr/>
        </p:nvSpPr>
        <p:spPr>
          <a:xfrm>
            <a:off x="930893" y="2009826"/>
            <a:ext cx="1198643" cy="118241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5283" tIns="52642" rIns="105283" bIns="52642" rtlCol="0" anchor="ctr"/>
          <a:lstStyle/>
          <a:p>
            <a:pPr algn="ctr"/>
            <a:r>
              <a:rPr lang="en-US" altLang="zh-CN" sz="4700" b="1" dirty="0">
                <a:solidFill>
                  <a:srgbClr val="760000"/>
                </a:solidFill>
                <a:effectLst>
                  <a:outerShdw blurRad="38100" dist="38100" dir="2700000" algn="tl">
                    <a:srgbClr val="000000">
                      <a:alpha val="43137"/>
                    </a:srgbClr>
                  </a:outerShdw>
                </a:effectLst>
                <a:latin typeface="Agency FB" pitchFamily="34" charset="0"/>
                <a:ea typeface="Arial Unicode MS" pitchFamily="34" charset="-122"/>
                <a:cs typeface="Arial Unicode MS" pitchFamily="34" charset="-122"/>
              </a:rPr>
              <a:t>01</a:t>
            </a:r>
            <a:endParaRPr lang="zh-CN" altLang="en-US" sz="4700" b="1" dirty="0">
              <a:solidFill>
                <a:srgbClr val="760000"/>
              </a:solidFill>
              <a:effectLst>
                <a:outerShdw blurRad="38100" dist="38100" dir="2700000" algn="tl">
                  <a:srgbClr val="000000">
                    <a:alpha val="43137"/>
                  </a:srgbClr>
                </a:outerShdw>
              </a:effectLst>
              <a:latin typeface="Agency FB" pitchFamily="34" charset="0"/>
              <a:ea typeface="Arial Unicode MS" pitchFamily="34" charset="-122"/>
              <a:cs typeface="Arial Unicode MS" pitchFamily="34" charset="-122"/>
            </a:endParaRPr>
          </a:p>
        </p:txBody>
      </p:sp>
      <p:sp>
        <p:nvSpPr>
          <p:cNvPr id="70" name="矩形 69"/>
          <p:cNvSpPr/>
          <p:nvPr/>
        </p:nvSpPr>
        <p:spPr>
          <a:xfrm>
            <a:off x="-18653" y="3192241"/>
            <a:ext cx="1615844" cy="226045"/>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71" name="同心圆 70"/>
          <p:cNvSpPr/>
          <p:nvPr/>
        </p:nvSpPr>
        <p:spPr>
          <a:xfrm>
            <a:off x="703526" y="1800250"/>
            <a:ext cx="1640250" cy="1618035"/>
          </a:xfrm>
          <a:prstGeom prst="donut">
            <a:avLst>
              <a:gd name="adj" fmla="val 13848"/>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72" name="TextBox 71"/>
          <p:cNvSpPr txBox="1"/>
          <p:nvPr/>
        </p:nvSpPr>
        <p:spPr>
          <a:xfrm>
            <a:off x="2353640" y="2179410"/>
            <a:ext cx="2759326" cy="844976"/>
          </a:xfrm>
          <a:prstGeom prst="rect">
            <a:avLst/>
          </a:prstGeom>
        </p:spPr>
        <p:style>
          <a:lnRef idx="0">
            <a:schemeClr val="accent2"/>
          </a:lnRef>
          <a:fillRef idx="3">
            <a:schemeClr val="accent2"/>
          </a:fillRef>
          <a:effectRef idx="3">
            <a:schemeClr val="accent2"/>
          </a:effectRef>
          <a:fontRef idx="minor">
            <a:schemeClr val="lt1"/>
          </a:fontRef>
        </p:style>
        <p:txBody>
          <a:bodyPr wrap="square" lIns="105283" tIns="52642" rIns="105283" bIns="52642"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建设</a:t>
            </a:r>
            <a:r>
              <a:rPr lang="zh-CN" altLang="en-US"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国家扶贫开发大数据</a:t>
            </a:r>
            <a:r>
              <a:rPr lang="zh-CN" altLang="en-US"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平台</a:t>
            </a:r>
            <a:endParaRPr lang="zh-CN" altLang="en-US"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73" name="椭圆 72"/>
          <p:cNvSpPr/>
          <p:nvPr/>
        </p:nvSpPr>
        <p:spPr>
          <a:xfrm>
            <a:off x="5635042" y="2679009"/>
            <a:ext cx="1198643" cy="118241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5283" tIns="52642" rIns="105283" bIns="52642" rtlCol="0" anchor="ctr"/>
          <a:lstStyle/>
          <a:p>
            <a:pPr algn="ctr"/>
            <a:r>
              <a:rPr lang="en-US" altLang="zh-CN" sz="4700" b="1" dirty="0">
                <a:solidFill>
                  <a:srgbClr val="760000"/>
                </a:solidFill>
                <a:effectLst>
                  <a:outerShdw blurRad="38100" dist="38100" dir="2700000" algn="tl">
                    <a:srgbClr val="000000">
                      <a:alpha val="43137"/>
                    </a:srgbClr>
                  </a:outerShdw>
                </a:effectLst>
                <a:latin typeface="Agency FB" pitchFamily="34" charset="0"/>
                <a:ea typeface="Arial Unicode MS" pitchFamily="34" charset="-122"/>
                <a:cs typeface="Arial Unicode MS" pitchFamily="34" charset="-122"/>
              </a:rPr>
              <a:t>02</a:t>
            </a:r>
            <a:endParaRPr lang="zh-CN" altLang="en-US" sz="4700" b="1" dirty="0">
              <a:solidFill>
                <a:srgbClr val="760000"/>
              </a:solidFill>
              <a:effectLst>
                <a:outerShdw blurRad="38100" dist="38100" dir="2700000" algn="tl">
                  <a:srgbClr val="000000">
                    <a:alpha val="43137"/>
                  </a:srgbClr>
                </a:outerShdw>
              </a:effectLst>
              <a:latin typeface="Agency FB" pitchFamily="34" charset="0"/>
              <a:ea typeface="Arial Unicode MS" pitchFamily="34" charset="-122"/>
              <a:cs typeface="Arial Unicode MS" pitchFamily="34" charset="-122"/>
            </a:endParaRPr>
          </a:p>
        </p:txBody>
      </p:sp>
      <p:sp>
        <p:nvSpPr>
          <p:cNvPr id="74" name="矩形 73"/>
          <p:cNvSpPr/>
          <p:nvPr/>
        </p:nvSpPr>
        <p:spPr>
          <a:xfrm>
            <a:off x="-18653" y="3861424"/>
            <a:ext cx="6253014" cy="226045"/>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75" name="同心圆 74"/>
          <p:cNvSpPr/>
          <p:nvPr/>
        </p:nvSpPr>
        <p:spPr>
          <a:xfrm>
            <a:off x="5414238" y="2469433"/>
            <a:ext cx="1640250" cy="1618035"/>
          </a:xfrm>
          <a:prstGeom prst="donut">
            <a:avLst>
              <a:gd name="adj" fmla="val 13848"/>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76" name="椭圆 75"/>
          <p:cNvSpPr/>
          <p:nvPr/>
        </p:nvSpPr>
        <p:spPr>
          <a:xfrm>
            <a:off x="4397296" y="4683666"/>
            <a:ext cx="1198643" cy="118241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5283" tIns="52642" rIns="105283" bIns="52642" rtlCol="0" anchor="ctr"/>
          <a:lstStyle/>
          <a:p>
            <a:pPr algn="ctr"/>
            <a:r>
              <a:rPr lang="en-US" altLang="zh-CN" sz="4700" b="1" dirty="0">
                <a:solidFill>
                  <a:srgbClr val="760000"/>
                </a:solidFill>
                <a:effectLst>
                  <a:outerShdw blurRad="38100" dist="38100" dir="2700000" algn="tl">
                    <a:srgbClr val="000000">
                      <a:alpha val="43137"/>
                    </a:srgbClr>
                  </a:outerShdw>
                </a:effectLst>
                <a:latin typeface="Agency FB" pitchFamily="34" charset="0"/>
                <a:ea typeface="Arial Unicode MS" pitchFamily="34" charset="-122"/>
                <a:cs typeface="Arial Unicode MS" pitchFamily="34" charset="-122"/>
              </a:rPr>
              <a:t>03</a:t>
            </a:r>
            <a:endParaRPr lang="zh-CN" altLang="en-US" sz="4700" b="1" dirty="0">
              <a:solidFill>
                <a:srgbClr val="760000"/>
              </a:solidFill>
              <a:effectLst>
                <a:outerShdw blurRad="38100" dist="38100" dir="2700000" algn="tl">
                  <a:srgbClr val="000000">
                    <a:alpha val="43137"/>
                  </a:srgbClr>
                </a:outerShdw>
              </a:effectLst>
              <a:latin typeface="Agency FB" pitchFamily="34" charset="0"/>
              <a:ea typeface="Arial Unicode MS" pitchFamily="34" charset="-122"/>
              <a:cs typeface="Arial Unicode MS" pitchFamily="34" charset="-122"/>
            </a:endParaRPr>
          </a:p>
        </p:txBody>
      </p:sp>
      <p:sp>
        <p:nvSpPr>
          <p:cNvPr id="77" name="矩形 76"/>
          <p:cNvSpPr/>
          <p:nvPr/>
        </p:nvSpPr>
        <p:spPr>
          <a:xfrm>
            <a:off x="-18649" y="4466929"/>
            <a:ext cx="5018118" cy="226045"/>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78" name="同心圆 77"/>
          <p:cNvSpPr/>
          <p:nvPr/>
        </p:nvSpPr>
        <p:spPr>
          <a:xfrm flipV="1">
            <a:off x="4169936" y="4466924"/>
            <a:ext cx="1640250" cy="1618035"/>
          </a:xfrm>
          <a:prstGeom prst="donut">
            <a:avLst>
              <a:gd name="adj" fmla="val 13848"/>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79" name="TextBox 78"/>
          <p:cNvSpPr txBox="1"/>
          <p:nvPr/>
        </p:nvSpPr>
        <p:spPr>
          <a:xfrm>
            <a:off x="7057181" y="2664346"/>
            <a:ext cx="3841182" cy="1214308"/>
          </a:xfrm>
          <a:prstGeom prst="rect">
            <a:avLst/>
          </a:prstGeom>
        </p:spPr>
        <p:style>
          <a:lnRef idx="0">
            <a:schemeClr val="accent2"/>
          </a:lnRef>
          <a:fillRef idx="3">
            <a:schemeClr val="accent2"/>
          </a:fillRef>
          <a:effectRef idx="3">
            <a:schemeClr val="accent2"/>
          </a:effectRef>
          <a:fontRef idx="minor">
            <a:schemeClr val="lt1"/>
          </a:fontRef>
        </p:style>
        <p:txBody>
          <a:bodyPr wrap="square" lIns="105283" tIns="52642" rIns="105283" bIns="52642"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建设</a:t>
            </a:r>
            <a:r>
              <a:rPr lang="zh-CN" altLang="en-US"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省级扶贫开发投融资平台和县级扶贫开发资金项目整合管理</a:t>
            </a:r>
            <a:r>
              <a:rPr lang="zh-CN" altLang="en-US"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平台</a:t>
            </a:r>
            <a:endParaRPr lang="zh-CN" altLang="en-US"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80" name="TextBox 79"/>
          <p:cNvSpPr txBox="1"/>
          <p:nvPr/>
        </p:nvSpPr>
        <p:spPr>
          <a:xfrm>
            <a:off x="5833045" y="4824586"/>
            <a:ext cx="3456384" cy="844976"/>
          </a:xfrm>
          <a:prstGeom prst="rect">
            <a:avLst/>
          </a:prstGeom>
        </p:spPr>
        <p:style>
          <a:lnRef idx="0">
            <a:schemeClr val="accent2"/>
          </a:lnRef>
          <a:fillRef idx="3">
            <a:schemeClr val="accent2"/>
          </a:fillRef>
          <a:effectRef idx="3">
            <a:schemeClr val="accent2"/>
          </a:effectRef>
          <a:fontRef idx="minor">
            <a:schemeClr val="lt1"/>
          </a:fontRef>
        </p:style>
        <p:txBody>
          <a:bodyPr wrap="square" lIns="105283" tIns="52642" rIns="105283" bIns="52642"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建设</a:t>
            </a:r>
            <a:r>
              <a:rPr lang="zh-CN" altLang="en-US"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乡村扶贫脱贫落实工作平台</a:t>
            </a:r>
          </a:p>
        </p:txBody>
      </p:sp>
      <p:pic>
        <p:nvPicPr>
          <p:cNvPr id="17" name="图片 16"/>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20" name="图片 19"/>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
        <p:nvSpPr>
          <p:cNvPr id="21" name="Rectangle 44"/>
          <p:cNvSpPr>
            <a:spLocks noChangeArrowheads="1"/>
          </p:cNvSpPr>
          <p:nvPr/>
        </p:nvSpPr>
        <p:spPr bwMode="auto">
          <a:xfrm>
            <a:off x="1296541" y="77182"/>
            <a:ext cx="6120680" cy="541634"/>
          </a:xfrm>
          <a:prstGeom prst="rect">
            <a:avLst/>
          </a:prstGeom>
          <a:noFill/>
          <a:ln w="9525" algn="ctr">
            <a:noFill/>
            <a:miter lim="800000"/>
            <a:headEnd/>
            <a:tailEnd/>
          </a:ln>
        </p:spPr>
        <p:txBody>
          <a:bodyPr wrap="square" lIns="109678" tIns="54838" rIns="109678" bIns="54838">
            <a:spAutoFit/>
          </a:bodyPr>
          <a:lstStyle/>
          <a:p>
            <a:pPr eaLnBrk="0" hangingPunct="0"/>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在精准施策上出实招</a:t>
            </a:r>
          </a:p>
        </p:txBody>
      </p:sp>
    </p:spTree>
    <p:extLst>
      <p:ext uri="{BB962C8B-B14F-4D97-AF65-F5344CB8AC3E}">
        <p14:creationId xmlns:p14="http://schemas.microsoft.com/office/powerpoint/2010/main" xmlns="" val="2033254598"/>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42"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34"/>
          <p:cNvSpPr>
            <a:spLocks noChangeShapeType="1"/>
          </p:cNvSpPr>
          <p:nvPr/>
        </p:nvSpPr>
        <p:spPr bwMode="auto">
          <a:xfrm>
            <a:off x="10873677" y="567730"/>
            <a:ext cx="64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30" name="Line 34"/>
          <p:cNvSpPr>
            <a:spLocks noChangeShapeType="1"/>
          </p:cNvSpPr>
          <p:nvPr/>
        </p:nvSpPr>
        <p:spPr bwMode="auto">
          <a:xfrm>
            <a:off x="10693677" y="720130"/>
            <a:ext cx="82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pic>
        <p:nvPicPr>
          <p:cNvPr id="8" name="图片 7"/>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
        <p:nvSpPr>
          <p:cNvPr id="48" name="Rectangle 44"/>
          <p:cNvSpPr>
            <a:spLocks noChangeArrowheads="1"/>
          </p:cNvSpPr>
          <p:nvPr/>
        </p:nvSpPr>
        <p:spPr bwMode="auto">
          <a:xfrm>
            <a:off x="1296541" y="77182"/>
            <a:ext cx="5321752" cy="541634"/>
          </a:xfrm>
          <a:prstGeom prst="rect">
            <a:avLst/>
          </a:prstGeom>
          <a:noFill/>
          <a:ln w="9525" algn="ctr">
            <a:noFill/>
            <a:miter lim="800000"/>
            <a:headEnd/>
            <a:tailEnd/>
          </a:ln>
        </p:spPr>
        <p:txBody>
          <a:bodyPr wrap="square" lIns="109678" tIns="54838" rIns="109678" bIns="54838">
            <a:spAutoFit/>
          </a:bodyPr>
          <a:lstStyle/>
          <a:p>
            <a:pPr eaLnBrk="0" hangingPunct="0"/>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在精准推进上下实功</a:t>
            </a:r>
          </a:p>
        </p:txBody>
      </p:sp>
      <p:grpSp>
        <p:nvGrpSpPr>
          <p:cNvPr id="2" name="组合 8"/>
          <p:cNvGrpSpPr/>
          <p:nvPr/>
        </p:nvGrpSpPr>
        <p:grpSpPr>
          <a:xfrm>
            <a:off x="2002166" y="3521060"/>
            <a:ext cx="767900" cy="768178"/>
            <a:chOff x="1715459" y="3099380"/>
            <a:chExt cx="576000" cy="576000"/>
          </a:xfrm>
          <a:effectLst>
            <a:outerShdw blurRad="50800" dist="38100" dir="2700000" algn="tl" rotWithShape="0">
              <a:prstClr val="black">
                <a:alpha val="40000"/>
              </a:prstClr>
            </a:outerShdw>
          </a:effectLst>
        </p:grpSpPr>
        <p:sp>
          <p:nvSpPr>
            <p:cNvPr id="44" name="矩形 43"/>
            <p:cNvSpPr/>
            <p:nvPr/>
          </p:nvSpPr>
          <p:spPr>
            <a:xfrm>
              <a:off x="1715459" y="3099381"/>
              <a:ext cx="576000" cy="57599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solidFill>
                  <a:schemeClr val="accent1"/>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1715459" y="3387380"/>
              <a:ext cx="57600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5400000">
              <a:off x="1715460" y="3387380"/>
              <a:ext cx="57599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7" name="TextBox 14"/>
            <p:cNvSpPr txBox="1"/>
            <p:nvPr/>
          </p:nvSpPr>
          <p:spPr>
            <a:xfrm>
              <a:off x="1731067" y="3125770"/>
              <a:ext cx="544784" cy="496175"/>
            </a:xfrm>
            <a:prstGeom prst="rect">
              <a:avLst/>
            </a:prstGeom>
            <a:noFill/>
          </p:spPr>
          <p:txBody>
            <a:bodyPr wrap="square" rtlCol="0">
              <a:spAutoFit/>
            </a:bodyPr>
            <a:lstStyle/>
            <a:p>
              <a:pPr algn="ctr"/>
              <a:r>
                <a:rPr lang="zh-CN" altLang="en-US" sz="3700" b="1"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行</a:t>
              </a:r>
              <a:endParaRPr lang="zh-CN" altLang="en-US" sz="37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3" name="组合 10"/>
          <p:cNvGrpSpPr/>
          <p:nvPr/>
        </p:nvGrpSpPr>
        <p:grpSpPr>
          <a:xfrm>
            <a:off x="2882933" y="3521060"/>
            <a:ext cx="767900" cy="768178"/>
            <a:chOff x="2376120" y="3099380"/>
            <a:chExt cx="576000" cy="576000"/>
          </a:xfrm>
          <a:effectLst>
            <a:outerShdw blurRad="50800" dist="38100" dir="2700000" algn="tl" rotWithShape="0">
              <a:prstClr val="black">
                <a:alpha val="40000"/>
              </a:prstClr>
            </a:outerShdw>
          </a:effectLst>
        </p:grpSpPr>
        <p:sp>
          <p:nvSpPr>
            <p:cNvPr id="40" name="矩形 39"/>
            <p:cNvSpPr/>
            <p:nvPr/>
          </p:nvSpPr>
          <p:spPr>
            <a:xfrm>
              <a:off x="2376120" y="3099381"/>
              <a:ext cx="576000" cy="57599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solidFill>
                  <a:schemeClr val="accent1"/>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a:xfrm>
              <a:off x="2376120" y="3387380"/>
              <a:ext cx="57600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5400000">
              <a:off x="2376121" y="3387380"/>
              <a:ext cx="57599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14"/>
            <p:cNvSpPr txBox="1"/>
            <p:nvPr/>
          </p:nvSpPr>
          <p:spPr>
            <a:xfrm>
              <a:off x="2391728" y="3125770"/>
              <a:ext cx="544784" cy="496175"/>
            </a:xfrm>
            <a:prstGeom prst="rect">
              <a:avLst/>
            </a:prstGeom>
            <a:noFill/>
          </p:spPr>
          <p:txBody>
            <a:bodyPr wrap="square" rtlCol="0">
              <a:spAutoFit/>
            </a:bodyPr>
            <a:lstStyle/>
            <a:p>
              <a:pPr algn="ctr"/>
              <a:r>
                <a:rPr lang="zh-CN" altLang="en-US" sz="3700" b="1"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动</a:t>
              </a:r>
              <a:endParaRPr lang="zh-CN" altLang="en-US" sz="37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3" name="矩形 12"/>
          <p:cNvSpPr/>
          <p:nvPr/>
        </p:nvSpPr>
        <p:spPr>
          <a:xfrm>
            <a:off x="434868" y="3123110"/>
            <a:ext cx="3359563" cy="109215"/>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TextBox 3"/>
          <p:cNvSpPr txBox="1"/>
          <p:nvPr/>
        </p:nvSpPr>
        <p:spPr>
          <a:xfrm>
            <a:off x="434869" y="4903054"/>
            <a:ext cx="3359563" cy="769411"/>
          </a:xfrm>
          <a:prstGeom prst="rect">
            <a:avLst/>
          </a:prstGeom>
          <a:noFill/>
        </p:spPr>
        <p:txBody>
          <a:bodyPr wrap="square" lIns="121891" tIns="60945" rIns="121891" bIns="60945" rtlCol="0">
            <a:spAutoFit/>
          </a:bodyPr>
          <a:lstStyle/>
          <a:p>
            <a:pPr algn="ctr"/>
            <a:r>
              <a:rPr lang="zh-CN" altLang="en-US" dirty="0">
                <a:latin typeface="微软雅黑" panose="020B0503020204020204" pitchFamily="34" charset="-122"/>
                <a:ea typeface="微软雅黑" panose="020B0503020204020204" pitchFamily="34" charset="-122"/>
              </a:rPr>
              <a:t>把行业精准扶贫精准脱贫工作落到实处</a:t>
            </a:r>
          </a:p>
        </p:txBody>
      </p:sp>
      <p:sp>
        <p:nvSpPr>
          <p:cNvPr id="15" name="TextBox 78"/>
          <p:cNvSpPr txBox="1"/>
          <p:nvPr/>
        </p:nvSpPr>
        <p:spPr>
          <a:xfrm>
            <a:off x="600567" y="3621108"/>
            <a:ext cx="1343974" cy="615696"/>
          </a:xfrm>
          <a:prstGeom prst="rect">
            <a:avLst/>
          </a:prstGeom>
          <a:noFill/>
        </p:spPr>
        <p:txBody>
          <a:bodyPr wrap="square" lIns="121891" tIns="60945" rIns="121891" bIns="60945" rtlCol="0">
            <a:spAutoFit/>
          </a:bodyPr>
          <a:lstStyle>
            <a:defPPr>
              <a:defRPr lang="zh-CN"/>
            </a:defPPr>
          </a:lstStyle>
          <a:p>
            <a:pPr algn="ctr"/>
            <a:r>
              <a:rPr lang="zh-CN" altLang="en-US" sz="32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专 项</a:t>
            </a:r>
            <a:endParaRPr lang="zh-CN" altLang="en-US" sz="3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2" name="矩形 21"/>
          <p:cNvSpPr/>
          <p:nvPr/>
        </p:nvSpPr>
        <p:spPr>
          <a:xfrm>
            <a:off x="434868" y="4509026"/>
            <a:ext cx="3359563" cy="109215"/>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23" name="Picture 3" descr="C:\Users\Administrator\Desktop\党政机关\素材\党徽\Nipic_5916570_20120618220329321399.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13033" y="1584226"/>
            <a:ext cx="1786541" cy="162123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15"/>
          <p:cNvGrpSpPr/>
          <p:nvPr/>
        </p:nvGrpSpPr>
        <p:grpSpPr>
          <a:xfrm>
            <a:off x="4466791" y="1152178"/>
            <a:ext cx="6622838" cy="644668"/>
            <a:chOff x="3419872" y="1672334"/>
            <a:chExt cx="5291799" cy="483389"/>
          </a:xfrm>
        </p:grpSpPr>
        <p:sp>
          <p:nvSpPr>
            <p:cNvPr id="37" name="矩形 36"/>
            <p:cNvSpPr/>
            <p:nvPr/>
          </p:nvSpPr>
          <p:spPr>
            <a:xfrm>
              <a:off x="4276842" y="1759543"/>
              <a:ext cx="1950969" cy="323090"/>
            </a:xfrm>
            <a:prstGeom prst="rect">
              <a:avLst/>
            </a:prstGeom>
          </p:spPr>
          <p:txBody>
            <a:bodyPr wrap="none">
              <a:spAutoFit/>
            </a:bodyPr>
            <a:lstStyle/>
            <a:p>
              <a:r>
                <a:rPr lang="zh-CN" altLang="en-US" sz="2200" dirty="0" smtClean="0">
                  <a:solidFill>
                    <a:schemeClr val="accent1"/>
                  </a:solidFill>
                  <a:latin typeface="微软雅黑" panose="020B0503020204020204" pitchFamily="34" charset="-122"/>
                  <a:ea typeface="微软雅黑" panose="020B0503020204020204" pitchFamily="34" charset="-122"/>
                </a:rPr>
                <a:t>实施</a:t>
              </a:r>
              <a:r>
                <a:rPr lang="zh-CN" altLang="en-US" sz="2200" dirty="0">
                  <a:solidFill>
                    <a:schemeClr val="accent1"/>
                  </a:solidFill>
                  <a:latin typeface="微软雅黑" panose="020B0503020204020204" pitchFamily="34" charset="-122"/>
                  <a:ea typeface="微软雅黑" panose="020B0503020204020204" pitchFamily="34" charset="-122"/>
                </a:rPr>
                <a:t>教育扶贫行动</a:t>
              </a:r>
              <a:endParaRPr lang="zh-CN" altLang="en-US" sz="2200" dirty="0">
                <a:latin typeface="微软雅黑" panose="020B0503020204020204" pitchFamily="34" charset="-122"/>
                <a:ea typeface="微软雅黑" panose="020B0503020204020204" pitchFamily="34" charset="-122"/>
              </a:endParaRPr>
            </a:p>
          </p:txBody>
        </p:sp>
        <p:sp>
          <p:nvSpPr>
            <p:cNvPr id="38" name="矩形 37"/>
            <p:cNvSpPr/>
            <p:nvPr/>
          </p:nvSpPr>
          <p:spPr>
            <a:xfrm>
              <a:off x="4256842" y="1672334"/>
              <a:ext cx="4454829" cy="468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endParaRPr>
            </a:p>
          </p:txBody>
        </p:sp>
        <p:sp>
          <p:nvSpPr>
            <p:cNvPr id="39" name="矩形 38"/>
            <p:cNvSpPr/>
            <p:nvPr/>
          </p:nvSpPr>
          <p:spPr>
            <a:xfrm>
              <a:off x="3419872" y="1687723"/>
              <a:ext cx="720000" cy="468000"/>
            </a:xfrm>
            <a:prstGeom prst="rect">
              <a:avLst/>
            </a:prstGeom>
            <a:solidFill>
              <a:srgbClr val="C00000"/>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endPar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5" name="组合 16"/>
          <p:cNvGrpSpPr/>
          <p:nvPr/>
        </p:nvGrpSpPr>
        <p:grpSpPr>
          <a:xfrm>
            <a:off x="4466791" y="1872258"/>
            <a:ext cx="6622838" cy="624144"/>
            <a:chOff x="3419872" y="2243899"/>
            <a:chExt cx="5291799" cy="468000"/>
          </a:xfrm>
        </p:grpSpPr>
        <p:sp>
          <p:nvSpPr>
            <p:cNvPr id="34" name="矩形 33"/>
            <p:cNvSpPr/>
            <p:nvPr/>
          </p:nvSpPr>
          <p:spPr>
            <a:xfrm>
              <a:off x="4256842" y="2354343"/>
              <a:ext cx="4454829" cy="323091"/>
            </a:xfrm>
            <a:prstGeom prst="rect">
              <a:avLst/>
            </a:prstGeom>
          </p:spPr>
          <p:txBody>
            <a:bodyPr wrap="square">
              <a:spAutoFit/>
            </a:bodyPr>
            <a:lstStyle/>
            <a:p>
              <a:r>
                <a:rPr lang="zh-CN" altLang="en-US" sz="2200" dirty="0">
                  <a:solidFill>
                    <a:schemeClr val="accent1"/>
                  </a:solidFill>
                  <a:latin typeface="微软雅黑" panose="020B0503020204020204" pitchFamily="34" charset="-122"/>
                  <a:ea typeface="微软雅黑" panose="020B0503020204020204" pitchFamily="34" charset="-122"/>
                </a:rPr>
                <a:t>实施健康扶贫行动</a:t>
              </a:r>
              <a:endParaRPr lang="zh-CN" altLang="en-US" sz="1900" dirty="0">
                <a:latin typeface="微软雅黑" panose="020B0503020204020204" pitchFamily="34" charset="-122"/>
                <a:ea typeface="微软雅黑" panose="020B0503020204020204" pitchFamily="34" charset="-122"/>
              </a:endParaRPr>
            </a:p>
          </p:txBody>
        </p:sp>
        <p:sp>
          <p:nvSpPr>
            <p:cNvPr id="35" name="矩形 34"/>
            <p:cNvSpPr/>
            <p:nvPr/>
          </p:nvSpPr>
          <p:spPr>
            <a:xfrm>
              <a:off x="4256842" y="2243899"/>
              <a:ext cx="4454829" cy="468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endParaRPr>
            </a:p>
          </p:txBody>
        </p:sp>
        <p:sp>
          <p:nvSpPr>
            <p:cNvPr id="36" name="矩形 35"/>
            <p:cNvSpPr/>
            <p:nvPr/>
          </p:nvSpPr>
          <p:spPr>
            <a:xfrm>
              <a:off x="3419872" y="2243899"/>
              <a:ext cx="720000" cy="468000"/>
            </a:xfrm>
            <a:prstGeom prst="rect">
              <a:avLst/>
            </a:prstGeom>
            <a:solidFill>
              <a:srgbClr val="C00000"/>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a:t>
              </a:r>
            </a:p>
          </p:txBody>
        </p:sp>
      </p:grpSp>
      <p:grpSp>
        <p:nvGrpSpPr>
          <p:cNvPr id="6" name="组合 18"/>
          <p:cNvGrpSpPr/>
          <p:nvPr/>
        </p:nvGrpSpPr>
        <p:grpSpPr>
          <a:xfrm>
            <a:off x="4466791" y="2592338"/>
            <a:ext cx="6622838" cy="624146"/>
            <a:chOff x="3419872" y="2775789"/>
            <a:chExt cx="5291799" cy="468001"/>
          </a:xfrm>
        </p:grpSpPr>
        <p:sp>
          <p:nvSpPr>
            <p:cNvPr id="31" name="矩形 30"/>
            <p:cNvSpPr/>
            <p:nvPr/>
          </p:nvSpPr>
          <p:spPr>
            <a:xfrm>
              <a:off x="4261142" y="2839414"/>
              <a:ext cx="4450529" cy="323091"/>
            </a:xfrm>
            <a:prstGeom prst="rect">
              <a:avLst/>
            </a:prstGeom>
          </p:spPr>
          <p:txBody>
            <a:bodyPr wrap="square">
              <a:spAutoFit/>
            </a:bodyPr>
            <a:lstStyle/>
            <a:p>
              <a:r>
                <a:rPr lang="zh-CN" altLang="en-US" sz="2200" dirty="0">
                  <a:solidFill>
                    <a:schemeClr val="accent1"/>
                  </a:solidFill>
                  <a:latin typeface="微软雅黑" panose="020B0503020204020204" pitchFamily="34" charset="-122"/>
                  <a:ea typeface="微软雅黑" panose="020B0503020204020204" pitchFamily="34" charset="-122"/>
                </a:rPr>
                <a:t>实施金融扶贫行动</a:t>
              </a:r>
              <a:endParaRPr lang="zh-CN" altLang="en-US" sz="1900" dirty="0">
                <a:latin typeface="微软雅黑" panose="020B0503020204020204" pitchFamily="34" charset="-122"/>
                <a:ea typeface="微软雅黑" panose="020B0503020204020204" pitchFamily="34" charset="-122"/>
              </a:endParaRPr>
            </a:p>
          </p:txBody>
        </p:sp>
        <p:sp>
          <p:nvSpPr>
            <p:cNvPr id="32" name="矩形 31"/>
            <p:cNvSpPr/>
            <p:nvPr/>
          </p:nvSpPr>
          <p:spPr>
            <a:xfrm>
              <a:off x="4256842" y="2775789"/>
              <a:ext cx="4454829" cy="468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endParaRPr>
            </a:p>
          </p:txBody>
        </p:sp>
        <p:sp>
          <p:nvSpPr>
            <p:cNvPr id="33" name="矩形 32"/>
            <p:cNvSpPr/>
            <p:nvPr/>
          </p:nvSpPr>
          <p:spPr>
            <a:xfrm>
              <a:off x="3419872" y="2775790"/>
              <a:ext cx="720000" cy="468000"/>
            </a:xfrm>
            <a:prstGeom prst="rect">
              <a:avLst/>
            </a:prstGeom>
            <a:solidFill>
              <a:srgbClr val="C00000"/>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a:t>
              </a:r>
            </a:p>
          </p:txBody>
        </p:sp>
      </p:grpSp>
      <p:grpSp>
        <p:nvGrpSpPr>
          <p:cNvPr id="7" name="组合 19"/>
          <p:cNvGrpSpPr/>
          <p:nvPr/>
        </p:nvGrpSpPr>
        <p:grpSpPr>
          <a:xfrm>
            <a:off x="4466791" y="3312418"/>
            <a:ext cx="6622838" cy="647072"/>
            <a:chOff x="3419872" y="3291381"/>
            <a:chExt cx="5291799" cy="485192"/>
          </a:xfrm>
        </p:grpSpPr>
        <p:sp>
          <p:nvSpPr>
            <p:cNvPr id="27" name="矩形 26"/>
            <p:cNvSpPr/>
            <p:nvPr/>
          </p:nvSpPr>
          <p:spPr>
            <a:xfrm>
              <a:off x="4261142" y="3434213"/>
              <a:ext cx="2401824" cy="323091"/>
            </a:xfrm>
            <a:prstGeom prst="rect">
              <a:avLst/>
            </a:prstGeom>
          </p:spPr>
          <p:txBody>
            <a:bodyPr wrap="none">
              <a:spAutoFit/>
            </a:bodyPr>
            <a:lstStyle/>
            <a:p>
              <a:r>
                <a:rPr lang="zh-CN" altLang="en-US" sz="2200" dirty="0">
                  <a:solidFill>
                    <a:schemeClr val="accent1"/>
                  </a:solidFill>
                  <a:latin typeface="微软雅黑" panose="020B0503020204020204" pitchFamily="34" charset="-122"/>
                  <a:ea typeface="微软雅黑" panose="020B0503020204020204" pitchFamily="34" charset="-122"/>
                </a:rPr>
                <a:t>实施劳务协作对接行动</a:t>
              </a:r>
              <a:endParaRPr lang="zh-CN" altLang="en-US" sz="1900" dirty="0">
                <a:latin typeface="微软雅黑" panose="020B0503020204020204" pitchFamily="34" charset="-122"/>
                <a:ea typeface="微软雅黑" panose="020B0503020204020204" pitchFamily="34" charset="-122"/>
              </a:endParaRPr>
            </a:p>
          </p:txBody>
        </p:sp>
        <p:sp>
          <p:nvSpPr>
            <p:cNvPr id="28" name="矩形 27"/>
            <p:cNvSpPr/>
            <p:nvPr/>
          </p:nvSpPr>
          <p:spPr>
            <a:xfrm>
              <a:off x="4256842" y="3291381"/>
              <a:ext cx="4454829" cy="468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endParaRPr>
            </a:p>
          </p:txBody>
        </p:sp>
        <p:sp>
          <p:nvSpPr>
            <p:cNvPr id="29" name="矩形 28"/>
            <p:cNvSpPr/>
            <p:nvPr/>
          </p:nvSpPr>
          <p:spPr>
            <a:xfrm>
              <a:off x="3419872" y="3308573"/>
              <a:ext cx="720000" cy="468000"/>
            </a:xfrm>
            <a:prstGeom prst="rect">
              <a:avLst/>
            </a:prstGeom>
            <a:solidFill>
              <a:srgbClr val="C00000"/>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u="sng" dirty="0">
                  <a:solidFill>
                    <a:schemeClr val="bg1"/>
                  </a:solidFill>
                  <a:latin typeface="微软雅黑" panose="020B0503020204020204" pitchFamily="34" charset="-122"/>
                  <a:ea typeface="微软雅黑" panose="020B0503020204020204" pitchFamily="34" charset="-122"/>
                </a:rPr>
                <a:t>四</a:t>
              </a:r>
            </a:p>
          </p:txBody>
        </p:sp>
      </p:grpSp>
      <p:grpSp>
        <p:nvGrpSpPr>
          <p:cNvPr id="9" name="组合 20"/>
          <p:cNvGrpSpPr/>
          <p:nvPr/>
        </p:nvGrpSpPr>
        <p:grpSpPr>
          <a:xfrm>
            <a:off x="4466791" y="4032498"/>
            <a:ext cx="6622838" cy="646758"/>
            <a:chOff x="3419872" y="3814986"/>
            <a:chExt cx="5291799" cy="484956"/>
          </a:xfrm>
        </p:grpSpPr>
        <p:sp>
          <p:nvSpPr>
            <p:cNvPr id="24" name="矩形 23"/>
            <p:cNvSpPr/>
            <p:nvPr/>
          </p:nvSpPr>
          <p:spPr>
            <a:xfrm>
              <a:off x="4261142" y="3912054"/>
              <a:ext cx="1950969" cy="323090"/>
            </a:xfrm>
            <a:prstGeom prst="rect">
              <a:avLst/>
            </a:prstGeom>
          </p:spPr>
          <p:txBody>
            <a:bodyPr wrap="none">
              <a:spAutoFit/>
            </a:bodyPr>
            <a:lstStyle/>
            <a:p>
              <a:r>
                <a:rPr lang="zh-CN" altLang="en-US" sz="2200" dirty="0">
                  <a:solidFill>
                    <a:schemeClr val="accent1"/>
                  </a:solidFill>
                  <a:latin typeface="微软雅黑" panose="020B0503020204020204" pitchFamily="34" charset="-122"/>
                  <a:ea typeface="微软雅黑" panose="020B0503020204020204" pitchFamily="34" charset="-122"/>
                </a:rPr>
                <a:t>实施交通扶贫行动</a:t>
              </a:r>
              <a:endParaRPr lang="zh-CN" altLang="en-US" sz="1900" dirty="0">
                <a:latin typeface="微软雅黑" panose="020B0503020204020204" pitchFamily="34" charset="-122"/>
                <a:ea typeface="微软雅黑" panose="020B0503020204020204" pitchFamily="34" charset="-122"/>
              </a:endParaRPr>
            </a:p>
          </p:txBody>
        </p:sp>
        <p:sp>
          <p:nvSpPr>
            <p:cNvPr id="25" name="矩形 24"/>
            <p:cNvSpPr/>
            <p:nvPr/>
          </p:nvSpPr>
          <p:spPr>
            <a:xfrm>
              <a:off x="4256842" y="3831942"/>
              <a:ext cx="4454829" cy="468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endParaRPr>
            </a:p>
          </p:txBody>
        </p:sp>
        <p:sp>
          <p:nvSpPr>
            <p:cNvPr id="26" name="矩形 25"/>
            <p:cNvSpPr/>
            <p:nvPr/>
          </p:nvSpPr>
          <p:spPr>
            <a:xfrm>
              <a:off x="3419872" y="3814986"/>
              <a:ext cx="720000" cy="468000"/>
            </a:xfrm>
            <a:prstGeom prst="rect">
              <a:avLst/>
            </a:prstGeom>
            <a:solidFill>
              <a:srgbClr val="C00000"/>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a:t>
              </a:r>
            </a:p>
          </p:txBody>
        </p:sp>
      </p:grpSp>
      <p:sp>
        <p:nvSpPr>
          <p:cNvPr id="55" name="矩形 54"/>
          <p:cNvSpPr/>
          <p:nvPr/>
        </p:nvSpPr>
        <p:spPr>
          <a:xfrm>
            <a:off x="5519664" y="4882511"/>
            <a:ext cx="5545108" cy="430887"/>
          </a:xfrm>
          <a:prstGeom prst="rect">
            <a:avLst/>
          </a:prstGeom>
        </p:spPr>
        <p:txBody>
          <a:bodyPr wrap="none">
            <a:spAutoFit/>
          </a:bodyPr>
          <a:lstStyle/>
          <a:p>
            <a:r>
              <a:rPr lang="zh-CN" altLang="en-US" sz="2200" dirty="0">
                <a:solidFill>
                  <a:schemeClr val="accent1"/>
                </a:solidFill>
                <a:latin typeface="微软雅黑" panose="020B0503020204020204" pitchFamily="34" charset="-122"/>
                <a:ea typeface="微软雅黑" panose="020B0503020204020204" pitchFamily="34" charset="-122"/>
              </a:rPr>
              <a:t>实施中央企业与革命老区百县万村帮扶行动</a:t>
            </a:r>
            <a:endParaRPr lang="zh-CN" altLang="en-US" sz="1900" dirty="0">
              <a:latin typeface="微软雅黑" panose="020B0503020204020204" pitchFamily="34" charset="-122"/>
              <a:ea typeface="微软雅黑" panose="020B0503020204020204" pitchFamily="34" charset="-122"/>
            </a:endParaRPr>
          </a:p>
        </p:txBody>
      </p:sp>
      <p:sp>
        <p:nvSpPr>
          <p:cNvPr id="56" name="矩形 55"/>
          <p:cNvSpPr/>
          <p:nvPr/>
        </p:nvSpPr>
        <p:spPr>
          <a:xfrm>
            <a:off x="5514283" y="4775670"/>
            <a:ext cx="5575346" cy="624144"/>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endParaRPr>
          </a:p>
        </p:txBody>
      </p:sp>
      <p:sp>
        <p:nvSpPr>
          <p:cNvPr id="57" name="矩形 56"/>
          <p:cNvSpPr/>
          <p:nvPr/>
        </p:nvSpPr>
        <p:spPr>
          <a:xfrm>
            <a:off x="4466791" y="4775670"/>
            <a:ext cx="901101" cy="624144"/>
          </a:xfrm>
          <a:prstGeom prst="rect">
            <a:avLst/>
          </a:prstGeom>
          <a:solidFill>
            <a:srgbClr val="C00000"/>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u="sng" dirty="0">
                <a:solidFill>
                  <a:schemeClr val="bg1"/>
                </a:solidFill>
                <a:latin typeface="微软雅黑" panose="020B0503020204020204" pitchFamily="34" charset="-122"/>
                <a:ea typeface="微软雅黑" panose="020B0503020204020204" pitchFamily="34" charset="-122"/>
              </a:rPr>
              <a:t>六</a:t>
            </a:r>
          </a:p>
        </p:txBody>
      </p:sp>
      <p:sp>
        <p:nvSpPr>
          <p:cNvPr id="52" name="矩形 51"/>
          <p:cNvSpPr/>
          <p:nvPr/>
        </p:nvSpPr>
        <p:spPr>
          <a:xfrm>
            <a:off x="5519664" y="5603426"/>
            <a:ext cx="3852337" cy="430887"/>
          </a:xfrm>
          <a:prstGeom prst="rect">
            <a:avLst/>
          </a:prstGeom>
        </p:spPr>
        <p:txBody>
          <a:bodyPr wrap="none">
            <a:spAutoFit/>
          </a:bodyPr>
          <a:lstStyle/>
          <a:p>
            <a:r>
              <a:rPr lang="zh-CN" altLang="en-US" sz="2200" dirty="0">
                <a:solidFill>
                  <a:schemeClr val="accent1"/>
                </a:solidFill>
                <a:latin typeface="微软雅黑" panose="020B0503020204020204" pitchFamily="34" charset="-122"/>
                <a:ea typeface="微软雅黑" panose="020B0503020204020204" pitchFamily="34" charset="-122"/>
              </a:rPr>
              <a:t>实施民营企业万企帮万村行动</a:t>
            </a:r>
            <a:endParaRPr lang="zh-CN" altLang="en-US" sz="1900" dirty="0">
              <a:latin typeface="微软雅黑" panose="020B0503020204020204" pitchFamily="34" charset="-122"/>
              <a:ea typeface="微软雅黑" panose="020B0503020204020204" pitchFamily="34" charset="-122"/>
            </a:endParaRPr>
          </a:p>
        </p:txBody>
      </p:sp>
      <p:sp>
        <p:nvSpPr>
          <p:cNvPr id="53" name="矩形 52"/>
          <p:cNvSpPr/>
          <p:nvPr/>
        </p:nvSpPr>
        <p:spPr>
          <a:xfrm>
            <a:off x="5514283" y="5496585"/>
            <a:ext cx="5575346" cy="62414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endParaRPr>
          </a:p>
        </p:txBody>
      </p:sp>
      <p:sp>
        <p:nvSpPr>
          <p:cNvPr id="54" name="矩形 53"/>
          <p:cNvSpPr/>
          <p:nvPr/>
        </p:nvSpPr>
        <p:spPr>
          <a:xfrm>
            <a:off x="4466791" y="5473972"/>
            <a:ext cx="901101" cy="624145"/>
          </a:xfrm>
          <a:prstGeom prst="rect">
            <a:avLst/>
          </a:prstGeom>
          <a:solidFill>
            <a:srgbClr val="C00000"/>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七</a:t>
            </a:r>
          </a:p>
        </p:txBody>
      </p:sp>
    </p:spTree>
    <p:extLst>
      <p:ext uri="{BB962C8B-B14F-4D97-AF65-F5344CB8AC3E}">
        <p14:creationId xmlns:p14="http://schemas.microsoft.com/office/powerpoint/2010/main" xmlns="" val="3609756335"/>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0-#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 grpId="0" animBg="1"/>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延期 8"/>
          <p:cNvSpPr/>
          <p:nvPr/>
        </p:nvSpPr>
        <p:spPr>
          <a:xfrm>
            <a:off x="-28477" y="2562358"/>
            <a:ext cx="3485258" cy="1902188"/>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 fmla="*/ 0 w 3204064"/>
              <a:gd name="connsiteY0" fmla="*/ 0 h 1887198"/>
              <a:gd name="connsiteX1" fmla="*/ 2051737 w 3204064"/>
              <a:gd name="connsiteY1" fmla="*/ 14990 h 1887198"/>
              <a:gd name="connsiteX2" fmla="*/ 3204064 w 3204064"/>
              <a:gd name="connsiteY2" fmla="*/ 951094 h 1887198"/>
              <a:gd name="connsiteX3" fmla="*/ 2051737 w 3204064"/>
              <a:gd name="connsiteY3" fmla="*/ 1887198 h 1887198"/>
              <a:gd name="connsiteX4" fmla="*/ 899410 w 3204064"/>
              <a:gd name="connsiteY4" fmla="*/ 1887198 h 1887198"/>
              <a:gd name="connsiteX5" fmla="*/ 0 w 3204064"/>
              <a:gd name="connsiteY5" fmla="*/ 0 h 1887198"/>
              <a:gd name="connsiteX0" fmla="*/ 0 w 3204064"/>
              <a:gd name="connsiteY0" fmla="*/ 0 h 1887198"/>
              <a:gd name="connsiteX1" fmla="*/ 2051737 w 3204064"/>
              <a:gd name="connsiteY1" fmla="*/ 14990 h 1887198"/>
              <a:gd name="connsiteX2" fmla="*/ 3204064 w 3204064"/>
              <a:gd name="connsiteY2" fmla="*/ 951094 h 1887198"/>
              <a:gd name="connsiteX3" fmla="*/ 2051737 w 3204064"/>
              <a:gd name="connsiteY3" fmla="*/ 1887198 h 1887198"/>
              <a:gd name="connsiteX4" fmla="*/ 29980 w 3204064"/>
              <a:gd name="connsiteY4" fmla="*/ 1887198 h 1887198"/>
              <a:gd name="connsiteX5" fmla="*/ 0 w 3204064"/>
              <a:gd name="connsiteY5" fmla="*/ 0 h 1887198"/>
              <a:gd name="connsiteX0" fmla="*/ 0 w 3189073"/>
              <a:gd name="connsiteY0" fmla="*/ 0 h 1872208"/>
              <a:gd name="connsiteX1" fmla="*/ 2036746 w 3189073"/>
              <a:gd name="connsiteY1" fmla="*/ 0 h 1872208"/>
              <a:gd name="connsiteX2" fmla="*/ 3189073 w 3189073"/>
              <a:gd name="connsiteY2" fmla="*/ 936104 h 1872208"/>
              <a:gd name="connsiteX3" fmla="*/ 2036746 w 3189073"/>
              <a:gd name="connsiteY3" fmla="*/ 1872208 h 1872208"/>
              <a:gd name="connsiteX4" fmla="*/ 14989 w 3189073"/>
              <a:gd name="connsiteY4" fmla="*/ 1872208 h 1872208"/>
              <a:gd name="connsiteX5" fmla="*/ 0 w 3189073"/>
              <a:gd name="connsiteY5" fmla="*/ 0 h 1872208"/>
              <a:gd name="connsiteX0" fmla="*/ 0 w 3848302"/>
              <a:gd name="connsiteY0" fmla="*/ 14991 h 1872208"/>
              <a:gd name="connsiteX1" fmla="*/ 2695975 w 3848302"/>
              <a:gd name="connsiteY1" fmla="*/ 0 h 1872208"/>
              <a:gd name="connsiteX2" fmla="*/ 3848302 w 3848302"/>
              <a:gd name="connsiteY2" fmla="*/ 936104 h 1872208"/>
              <a:gd name="connsiteX3" fmla="*/ 2695975 w 3848302"/>
              <a:gd name="connsiteY3" fmla="*/ 1872208 h 1872208"/>
              <a:gd name="connsiteX4" fmla="*/ 674218 w 3848302"/>
              <a:gd name="connsiteY4" fmla="*/ 1872208 h 1872208"/>
              <a:gd name="connsiteX5" fmla="*/ 0 w 3848302"/>
              <a:gd name="connsiteY5" fmla="*/ 14991 h 1872208"/>
              <a:gd name="connsiteX0" fmla="*/ 0 w 3848302"/>
              <a:gd name="connsiteY0" fmla="*/ 14991 h 1902188"/>
              <a:gd name="connsiteX1" fmla="*/ 2695975 w 3848302"/>
              <a:gd name="connsiteY1" fmla="*/ 0 h 1902188"/>
              <a:gd name="connsiteX2" fmla="*/ 3848302 w 3848302"/>
              <a:gd name="connsiteY2" fmla="*/ 936104 h 1902188"/>
              <a:gd name="connsiteX3" fmla="*/ 2695975 w 3848302"/>
              <a:gd name="connsiteY3" fmla="*/ 1872208 h 1902188"/>
              <a:gd name="connsiteX4" fmla="*/ 31469 w 3848302"/>
              <a:gd name="connsiteY4" fmla="*/ 1902188 h 1902188"/>
              <a:gd name="connsiteX5" fmla="*/ 0 w 3848302"/>
              <a:gd name="connsiteY5" fmla="*/ 14991 h 1902188"/>
              <a:gd name="connsiteX0" fmla="*/ 0 w 3864784"/>
              <a:gd name="connsiteY0" fmla="*/ 29981 h 1902188"/>
              <a:gd name="connsiteX1" fmla="*/ 2712457 w 3864784"/>
              <a:gd name="connsiteY1" fmla="*/ 0 h 1902188"/>
              <a:gd name="connsiteX2" fmla="*/ 3864784 w 3864784"/>
              <a:gd name="connsiteY2" fmla="*/ 936104 h 1902188"/>
              <a:gd name="connsiteX3" fmla="*/ 2712457 w 3864784"/>
              <a:gd name="connsiteY3" fmla="*/ 1872208 h 1902188"/>
              <a:gd name="connsiteX4" fmla="*/ 47951 w 3864784"/>
              <a:gd name="connsiteY4" fmla="*/ 1902188 h 1902188"/>
              <a:gd name="connsiteX5" fmla="*/ 0 w 3864784"/>
              <a:gd name="connsiteY5" fmla="*/ 29981 h 1902188"/>
              <a:gd name="connsiteX0" fmla="*/ 0 w 3831822"/>
              <a:gd name="connsiteY0" fmla="*/ 14990 h 1902188"/>
              <a:gd name="connsiteX1" fmla="*/ 2679495 w 3831822"/>
              <a:gd name="connsiteY1" fmla="*/ 0 h 1902188"/>
              <a:gd name="connsiteX2" fmla="*/ 3831822 w 3831822"/>
              <a:gd name="connsiteY2" fmla="*/ 936104 h 1902188"/>
              <a:gd name="connsiteX3" fmla="*/ 2679495 w 3831822"/>
              <a:gd name="connsiteY3" fmla="*/ 1872208 h 1902188"/>
              <a:gd name="connsiteX4" fmla="*/ 14989 w 3831822"/>
              <a:gd name="connsiteY4" fmla="*/ 1902188 h 1902188"/>
              <a:gd name="connsiteX5" fmla="*/ 0 w 3831822"/>
              <a:gd name="connsiteY5" fmla="*/ 14990 h 190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章节</a:t>
            </a:r>
            <a:endParaRPr lang="zh-CN" altLang="en-US" sz="4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 name="椭圆 10"/>
          <p:cNvSpPr/>
          <p:nvPr/>
        </p:nvSpPr>
        <p:spPr>
          <a:xfrm>
            <a:off x="2448669" y="3081404"/>
            <a:ext cx="864096" cy="864096"/>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bg1"/>
                </a:solidFill>
                <a:effectLst>
                  <a:outerShdw blurRad="38100" dist="38100" dir="2700000" algn="tl">
                    <a:srgbClr val="000000">
                      <a:alpha val="43137"/>
                    </a:srgbClr>
                  </a:outerShdw>
                </a:effectLst>
                <a:latin typeface="方正超粗黑_GBK" panose="03000509000000000000" pitchFamily="65" charset="-122"/>
                <a:ea typeface="方正超粗黑_GBK" panose="03000509000000000000" pitchFamily="65" charset="-122"/>
              </a:rPr>
              <a:t>1</a:t>
            </a:r>
            <a:endParaRPr lang="zh-CN" altLang="en-US" sz="3200" b="1" dirty="0">
              <a:solidFill>
                <a:schemeClr val="bg1"/>
              </a:solidFill>
              <a:effectLst>
                <a:outerShdw blurRad="38100" dist="38100" dir="2700000" algn="tl">
                  <a:srgbClr val="000000">
                    <a:alpha val="43137"/>
                  </a:srgbClr>
                </a:outerShdw>
              </a:effectLst>
              <a:latin typeface="方正超粗黑_GBK" panose="03000509000000000000" pitchFamily="65" charset="-122"/>
              <a:ea typeface="方正超粗黑_GBK" panose="03000509000000000000" pitchFamily="65" charset="-122"/>
            </a:endParaRPr>
          </a:p>
        </p:txBody>
      </p:sp>
      <p:sp>
        <p:nvSpPr>
          <p:cNvPr id="18" name="Line 34"/>
          <p:cNvSpPr>
            <a:spLocks noChangeShapeType="1"/>
          </p:cNvSpPr>
          <p:nvPr/>
        </p:nvSpPr>
        <p:spPr bwMode="auto">
          <a:xfrm>
            <a:off x="10873677" y="567730"/>
            <a:ext cx="64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30" name="Line 34"/>
          <p:cNvSpPr>
            <a:spLocks noChangeShapeType="1"/>
          </p:cNvSpPr>
          <p:nvPr/>
        </p:nvSpPr>
        <p:spPr bwMode="auto">
          <a:xfrm>
            <a:off x="10693677" y="720130"/>
            <a:ext cx="82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pic>
        <p:nvPicPr>
          <p:cNvPr id="8" name="图片 7"/>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grpSp>
        <p:nvGrpSpPr>
          <p:cNvPr id="3" name="组合 13"/>
          <p:cNvGrpSpPr/>
          <p:nvPr/>
        </p:nvGrpSpPr>
        <p:grpSpPr>
          <a:xfrm>
            <a:off x="2880717" y="1224186"/>
            <a:ext cx="7455599" cy="4142807"/>
            <a:chOff x="2880717" y="1224186"/>
            <a:chExt cx="7455599" cy="4142807"/>
          </a:xfrm>
        </p:grpSpPr>
        <p:pic>
          <p:nvPicPr>
            <p:cNvPr id="13" name="图片 12"/>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2880717" y="1224186"/>
              <a:ext cx="7455599" cy="4142807"/>
            </a:xfrm>
            <a:prstGeom prst="rect">
              <a:avLst/>
            </a:prstGeom>
          </p:spPr>
        </p:pic>
        <p:sp>
          <p:nvSpPr>
            <p:cNvPr id="2" name="矩形 1"/>
            <p:cNvSpPr/>
            <p:nvPr/>
          </p:nvSpPr>
          <p:spPr>
            <a:xfrm>
              <a:off x="5032265" y="3028946"/>
              <a:ext cx="4086358" cy="1323439"/>
            </a:xfrm>
            <a:prstGeom prst="rect">
              <a:avLst/>
            </a:prstGeom>
          </p:spPr>
          <p:txBody>
            <a:bodyPr wrap="square">
              <a:spAutoFit/>
            </a:bodyPr>
            <a:lstStyle/>
            <a:p>
              <a:pPr algn="ct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新时代中国脱贫攻坚的坚定步伐</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1934276809"/>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
        <p:nvSpPr>
          <p:cNvPr id="25" name="Rectangle 44"/>
          <p:cNvSpPr>
            <a:spLocks noChangeArrowheads="1"/>
          </p:cNvSpPr>
          <p:nvPr/>
        </p:nvSpPr>
        <p:spPr bwMode="auto">
          <a:xfrm>
            <a:off x="1296541" y="77182"/>
            <a:ext cx="5321752" cy="541634"/>
          </a:xfrm>
          <a:prstGeom prst="rect">
            <a:avLst/>
          </a:prstGeom>
          <a:noFill/>
          <a:ln w="9525" algn="ctr">
            <a:noFill/>
            <a:miter lim="800000"/>
            <a:headEnd/>
            <a:tailEnd/>
          </a:ln>
        </p:spPr>
        <p:txBody>
          <a:bodyPr wrap="square" lIns="109678" tIns="54838" rIns="109678" bIns="54838">
            <a:spAutoFit/>
          </a:bodyPr>
          <a:lstStyle/>
          <a:p>
            <a:pPr eaLnBrk="0" hangingPunct="0"/>
            <a:r>
              <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在精准落地上见实效</a:t>
            </a:r>
          </a:p>
        </p:txBody>
      </p:sp>
      <p:sp>
        <p:nvSpPr>
          <p:cNvPr id="32" name="TextBox 45"/>
          <p:cNvSpPr txBox="1"/>
          <p:nvPr/>
        </p:nvSpPr>
        <p:spPr>
          <a:xfrm>
            <a:off x="9145413" y="2563914"/>
            <a:ext cx="2119492" cy="1036536"/>
          </a:xfrm>
          <a:prstGeom prst="rect">
            <a:avLst/>
          </a:prstGeom>
          <a:noFill/>
          <a:effectLst>
            <a:outerShdw blurRad="50800" dist="38100" dir="5400000" algn="t" rotWithShape="0">
              <a:prstClr val="black">
                <a:alpha val="40000"/>
              </a:prstClr>
            </a:outerShdw>
          </a:effectLst>
        </p:spPr>
        <p:txBody>
          <a:bodyPr wrap="square" lIns="121891" tIns="60945" rIns="121891" bIns="60945" rtlCol="0">
            <a:spAutoFit/>
          </a:bodyPr>
          <a:lstStyle/>
          <a:p>
            <a:pPr algn="r">
              <a:lnSpc>
                <a:spcPct val="130000"/>
              </a:lnSpc>
            </a:pPr>
            <a:r>
              <a:rPr lang="zh-CN" altLang="en-US" sz="2400" b="1" dirty="0" smtClean="0">
                <a:latin typeface="微软雅黑" pitchFamily="34" charset="-122"/>
                <a:ea typeface="微软雅黑" pitchFamily="34" charset="-122"/>
              </a:rPr>
              <a:t>积</a:t>
            </a:r>
            <a:r>
              <a:rPr lang="zh-CN" altLang="en-US" sz="2400" b="1" dirty="0">
                <a:latin typeface="微软雅黑" pitchFamily="34" charset="-122"/>
                <a:ea typeface="微软雅黑" pitchFamily="34" charset="-122"/>
              </a:rPr>
              <a:t>小胜为大</a:t>
            </a:r>
            <a:r>
              <a:rPr lang="zh-CN" altLang="en-US" sz="2400" b="1" dirty="0" smtClean="0">
                <a:latin typeface="微软雅黑" pitchFamily="34" charset="-122"/>
                <a:ea typeface="微软雅黑" pitchFamily="34" charset="-122"/>
              </a:rPr>
              <a:t>胜</a:t>
            </a:r>
            <a:r>
              <a:rPr lang="zh-CN" altLang="en-US" sz="2400" b="1" dirty="0">
                <a:solidFill>
                  <a:srgbClr val="C00000"/>
                </a:solidFill>
                <a:latin typeface="微软雅黑" pitchFamily="34" charset="-122"/>
                <a:ea typeface="微软雅黑" pitchFamily="34" charset="-122"/>
              </a:rPr>
              <a:t>取得全面</a:t>
            </a:r>
            <a:r>
              <a:rPr lang="zh-CN" altLang="en-US" sz="2400" b="1" dirty="0" smtClean="0">
                <a:solidFill>
                  <a:srgbClr val="C00000"/>
                </a:solidFill>
                <a:latin typeface="微软雅黑" pitchFamily="34" charset="-122"/>
                <a:ea typeface="微软雅黑" pitchFamily="34" charset="-122"/>
              </a:rPr>
              <a:t>胜利</a:t>
            </a:r>
            <a:endParaRPr lang="zh-CN" altLang="en-US" sz="2400" b="1" dirty="0">
              <a:latin typeface="微软雅黑" pitchFamily="34" charset="-122"/>
              <a:ea typeface="微软雅黑" pitchFamily="34" charset="-122"/>
            </a:endParaRPr>
          </a:p>
        </p:txBody>
      </p:sp>
      <p:sp>
        <p:nvSpPr>
          <p:cNvPr id="35" name="矩形 34"/>
          <p:cNvSpPr/>
          <p:nvPr/>
        </p:nvSpPr>
        <p:spPr>
          <a:xfrm>
            <a:off x="871437" y="2989129"/>
            <a:ext cx="6780732" cy="400079"/>
          </a:xfrm>
          <a:prstGeom prst="rect">
            <a:avLst/>
          </a:prstGeom>
        </p:spPr>
        <p:txBody>
          <a:bodyPr wrap="square" lIns="121891" tIns="60945" rIns="121891" bIns="60945">
            <a:spAutoFit/>
          </a:bodyPr>
          <a:lstStyle/>
          <a:p>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落实贫困县主体</a:t>
            </a:r>
            <a:r>
              <a:rPr lang="zh-CN" altLang="en-US" sz="18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责任</a:t>
            </a:r>
            <a:r>
              <a:rPr lang="zh-CN" altLang="en-US" sz="1800" dirty="0" smtClean="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促使其把主要精力用在扶贫开发</a:t>
            </a:r>
            <a:r>
              <a:rPr lang="zh-CN" altLang="en-US" sz="1800" dirty="0" smtClean="0">
                <a:latin typeface="微软雅黑" panose="020B0503020204020204" pitchFamily="34" charset="-122"/>
                <a:ea typeface="微软雅黑" panose="020B0503020204020204" pitchFamily="34" charset="-122"/>
              </a:rPr>
              <a:t>上。</a:t>
            </a:r>
            <a:endParaRPr lang="zh-CN" altLang="en-US" sz="1800" dirty="0">
              <a:latin typeface="微软雅黑" panose="020B0503020204020204" pitchFamily="34" charset="-122"/>
              <a:ea typeface="微软雅黑" panose="020B0503020204020204" pitchFamily="34" charset="-122"/>
            </a:endParaRPr>
          </a:p>
        </p:txBody>
      </p:sp>
      <p:sp>
        <p:nvSpPr>
          <p:cNvPr id="38" name="矩形 37"/>
          <p:cNvSpPr/>
          <p:nvPr/>
        </p:nvSpPr>
        <p:spPr>
          <a:xfrm>
            <a:off x="5609143" y="2099426"/>
            <a:ext cx="2043027" cy="62414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稳扎稳打</a:t>
            </a:r>
          </a:p>
        </p:txBody>
      </p:sp>
      <p:sp>
        <p:nvSpPr>
          <p:cNvPr id="41" name="矩形 40"/>
          <p:cNvSpPr/>
          <p:nvPr/>
        </p:nvSpPr>
        <p:spPr>
          <a:xfrm>
            <a:off x="260311" y="2099426"/>
            <a:ext cx="5348832" cy="6241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spcBef>
                <a:spcPct val="20000"/>
              </a:spcBef>
            </a:pP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要层层落实责任</a:t>
            </a:r>
          </a:p>
        </p:txBody>
      </p:sp>
      <p:sp>
        <p:nvSpPr>
          <p:cNvPr id="47" name="矩形 46"/>
          <p:cNvSpPr/>
          <p:nvPr/>
        </p:nvSpPr>
        <p:spPr>
          <a:xfrm>
            <a:off x="260311" y="2838040"/>
            <a:ext cx="7391859" cy="250094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endParaRPr lang="zh-CN" altLang="en-US" sz="1900" dirty="0">
              <a:solidFill>
                <a:schemeClr val="tx1"/>
              </a:solidFill>
              <a:latin typeface="微软雅黑" panose="020B0503020204020204" pitchFamily="34" charset="-122"/>
              <a:ea typeface="微软雅黑" panose="020B0503020204020204" pitchFamily="34" charset="-122"/>
            </a:endParaRPr>
          </a:p>
        </p:txBody>
      </p:sp>
      <p:sp>
        <p:nvSpPr>
          <p:cNvPr id="48" name="矩形 47"/>
          <p:cNvSpPr/>
          <p:nvPr/>
        </p:nvSpPr>
        <p:spPr>
          <a:xfrm>
            <a:off x="871436" y="3728350"/>
            <a:ext cx="6780733" cy="808204"/>
          </a:xfrm>
          <a:prstGeom prst="rect">
            <a:avLst/>
          </a:prstGeom>
        </p:spPr>
        <p:txBody>
          <a:bodyPr wrap="square" lIns="121891" tIns="60945" rIns="121891" bIns="60945">
            <a:spAutoFit/>
          </a:bodyPr>
          <a:lstStyle/>
          <a:p>
            <a:pPr>
              <a:lnSpc>
                <a:spcPct val="130000"/>
              </a:lnSpc>
            </a:pPr>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落实相关部门的行业扶贫</a:t>
            </a:r>
            <a:r>
              <a:rPr lang="zh-CN" altLang="en-US" sz="18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责任</a:t>
            </a:r>
            <a:r>
              <a:rPr lang="zh-CN" altLang="en-US" sz="1800" dirty="0" smtClean="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把扶贫任务优先纳入行业规划并认真实施。</a:t>
            </a:r>
          </a:p>
        </p:txBody>
      </p:sp>
      <p:sp>
        <p:nvSpPr>
          <p:cNvPr id="51" name="矩形 50"/>
          <p:cNvSpPr/>
          <p:nvPr/>
        </p:nvSpPr>
        <p:spPr>
          <a:xfrm>
            <a:off x="871437" y="4582190"/>
            <a:ext cx="6780732" cy="400079"/>
          </a:xfrm>
          <a:prstGeom prst="rect">
            <a:avLst/>
          </a:prstGeom>
        </p:spPr>
        <p:txBody>
          <a:bodyPr wrap="square" lIns="121891" tIns="60945" rIns="121891" bIns="60945">
            <a:spAutoFit/>
          </a:bodyPr>
          <a:lstStyle/>
          <a:p>
            <a:r>
              <a:rPr lang="zh-CN" alt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落实驻村工作队和第一书记的帮扶</a:t>
            </a:r>
            <a:r>
              <a:rPr lang="zh-CN" altLang="en-US" sz="18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责任</a:t>
            </a:r>
            <a:r>
              <a:rPr lang="zh-CN" altLang="en-US" sz="1800" dirty="0" smtClean="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不脱贫不脱钩。</a:t>
            </a:r>
          </a:p>
        </p:txBody>
      </p:sp>
      <p:sp>
        <p:nvSpPr>
          <p:cNvPr id="52" name="矩形 51"/>
          <p:cNvSpPr/>
          <p:nvPr/>
        </p:nvSpPr>
        <p:spPr>
          <a:xfrm>
            <a:off x="510425" y="3096394"/>
            <a:ext cx="191996" cy="192044"/>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3" name="矩形 52"/>
          <p:cNvSpPr/>
          <p:nvPr/>
        </p:nvSpPr>
        <p:spPr>
          <a:xfrm>
            <a:off x="495967" y="3851102"/>
            <a:ext cx="191996" cy="192044"/>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4" name="矩形 53"/>
          <p:cNvSpPr/>
          <p:nvPr/>
        </p:nvSpPr>
        <p:spPr>
          <a:xfrm>
            <a:off x="495967" y="4647633"/>
            <a:ext cx="191996" cy="192044"/>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55" name="Picture 3" descr="C:\Users\Administrator\Desktop\党政机关\素材\党徽\Nipic_5916570_20120618220329321399.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61237" y="2088282"/>
            <a:ext cx="1786541" cy="16212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0925500"/>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42"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延期 8"/>
          <p:cNvSpPr/>
          <p:nvPr/>
        </p:nvSpPr>
        <p:spPr>
          <a:xfrm>
            <a:off x="-28477" y="2562358"/>
            <a:ext cx="3485258" cy="1902188"/>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 fmla="*/ 0 w 3204064"/>
              <a:gd name="connsiteY0" fmla="*/ 0 h 1887198"/>
              <a:gd name="connsiteX1" fmla="*/ 2051737 w 3204064"/>
              <a:gd name="connsiteY1" fmla="*/ 14990 h 1887198"/>
              <a:gd name="connsiteX2" fmla="*/ 3204064 w 3204064"/>
              <a:gd name="connsiteY2" fmla="*/ 951094 h 1887198"/>
              <a:gd name="connsiteX3" fmla="*/ 2051737 w 3204064"/>
              <a:gd name="connsiteY3" fmla="*/ 1887198 h 1887198"/>
              <a:gd name="connsiteX4" fmla="*/ 899410 w 3204064"/>
              <a:gd name="connsiteY4" fmla="*/ 1887198 h 1887198"/>
              <a:gd name="connsiteX5" fmla="*/ 0 w 3204064"/>
              <a:gd name="connsiteY5" fmla="*/ 0 h 1887198"/>
              <a:gd name="connsiteX0" fmla="*/ 0 w 3204064"/>
              <a:gd name="connsiteY0" fmla="*/ 0 h 1887198"/>
              <a:gd name="connsiteX1" fmla="*/ 2051737 w 3204064"/>
              <a:gd name="connsiteY1" fmla="*/ 14990 h 1887198"/>
              <a:gd name="connsiteX2" fmla="*/ 3204064 w 3204064"/>
              <a:gd name="connsiteY2" fmla="*/ 951094 h 1887198"/>
              <a:gd name="connsiteX3" fmla="*/ 2051737 w 3204064"/>
              <a:gd name="connsiteY3" fmla="*/ 1887198 h 1887198"/>
              <a:gd name="connsiteX4" fmla="*/ 29980 w 3204064"/>
              <a:gd name="connsiteY4" fmla="*/ 1887198 h 1887198"/>
              <a:gd name="connsiteX5" fmla="*/ 0 w 3204064"/>
              <a:gd name="connsiteY5" fmla="*/ 0 h 1887198"/>
              <a:gd name="connsiteX0" fmla="*/ 0 w 3189073"/>
              <a:gd name="connsiteY0" fmla="*/ 0 h 1872208"/>
              <a:gd name="connsiteX1" fmla="*/ 2036746 w 3189073"/>
              <a:gd name="connsiteY1" fmla="*/ 0 h 1872208"/>
              <a:gd name="connsiteX2" fmla="*/ 3189073 w 3189073"/>
              <a:gd name="connsiteY2" fmla="*/ 936104 h 1872208"/>
              <a:gd name="connsiteX3" fmla="*/ 2036746 w 3189073"/>
              <a:gd name="connsiteY3" fmla="*/ 1872208 h 1872208"/>
              <a:gd name="connsiteX4" fmla="*/ 14989 w 3189073"/>
              <a:gd name="connsiteY4" fmla="*/ 1872208 h 1872208"/>
              <a:gd name="connsiteX5" fmla="*/ 0 w 3189073"/>
              <a:gd name="connsiteY5" fmla="*/ 0 h 1872208"/>
              <a:gd name="connsiteX0" fmla="*/ 0 w 3848302"/>
              <a:gd name="connsiteY0" fmla="*/ 14991 h 1872208"/>
              <a:gd name="connsiteX1" fmla="*/ 2695975 w 3848302"/>
              <a:gd name="connsiteY1" fmla="*/ 0 h 1872208"/>
              <a:gd name="connsiteX2" fmla="*/ 3848302 w 3848302"/>
              <a:gd name="connsiteY2" fmla="*/ 936104 h 1872208"/>
              <a:gd name="connsiteX3" fmla="*/ 2695975 w 3848302"/>
              <a:gd name="connsiteY3" fmla="*/ 1872208 h 1872208"/>
              <a:gd name="connsiteX4" fmla="*/ 674218 w 3848302"/>
              <a:gd name="connsiteY4" fmla="*/ 1872208 h 1872208"/>
              <a:gd name="connsiteX5" fmla="*/ 0 w 3848302"/>
              <a:gd name="connsiteY5" fmla="*/ 14991 h 1872208"/>
              <a:gd name="connsiteX0" fmla="*/ 0 w 3848302"/>
              <a:gd name="connsiteY0" fmla="*/ 14991 h 1902188"/>
              <a:gd name="connsiteX1" fmla="*/ 2695975 w 3848302"/>
              <a:gd name="connsiteY1" fmla="*/ 0 h 1902188"/>
              <a:gd name="connsiteX2" fmla="*/ 3848302 w 3848302"/>
              <a:gd name="connsiteY2" fmla="*/ 936104 h 1902188"/>
              <a:gd name="connsiteX3" fmla="*/ 2695975 w 3848302"/>
              <a:gd name="connsiteY3" fmla="*/ 1872208 h 1902188"/>
              <a:gd name="connsiteX4" fmla="*/ 31469 w 3848302"/>
              <a:gd name="connsiteY4" fmla="*/ 1902188 h 1902188"/>
              <a:gd name="connsiteX5" fmla="*/ 0 w 3848302"/>
              <a:gd name="connsiteY5" fmla="*/ 14991 h 1902188"/>
              <a:gd name="connsiteX0" fmla="*/ 0 w 3864784"/>
              <a:gd name="connsiteY0" fmla="*/ 29981 h 1902188"/>
              <a:gd name="connsiteX1" fmla="*/ 2712457 w 3864784"/>
              <a:gd name="connsiteY1" fmla="*/ 0 h 1902188"/>
              <a:gd name="connsiteX2" fmla="*/ 3864784 w 3864784"/>
              <a:gd name="connsiteY2" fmla="*/ 936104 h 1902188"/>
              <a:gd name="connsiteX3" fmla="*/ 2712457 w 3864784"/>
              <a:gd name="connsiteY3" fmla="*/ 1872208 h 1902188"/>
              <a:gd name="connsiteX4" fmla="*/ 47951 w 3864784"/>
              <a:gd name="connsiteY4" fmla="*/ 1902188 h 1902188"/>
              <a:gd name="connsiteX5" fmla="*/ 0 w 3864784"/>
              <a:gd name="connsiteY5" fmla="*/ 29981 h 1902188"/>
              <a:gd name="connsiteX0" fmla="*/ 0 w 3831822"/>
              <a:gd name="connsiteY0" fmla="*/ 14990 h 1902188"/>
              <a:gd name="connsiteX1" fmla="*/ 2679495 w 3831822"/>
              <a:gd name="connsiteY1" fmla="*/ 0 h 1902188"/>
              <a:gd name="connsiteX2" fmla="*/ 3831822 w 3831822"/>
              <a:gd name="connsiteY2" fmla="*/ 936104 h 1902188"/>
              <a:gd name="connsiteX3" fmla="*/ 2679495 w 3831822"/>
              <a:gd name="connsiteY3" fmla="*/ 1872208 h 1902188"/>
              <a:gd name="connsiteX4" fmla="*/ 14989 w 3831822"/>
              <a:gd name="connsiteY4" fmla="*/ 1902188 h 1902188"/>
              <a:gd name="connsiteX5" fmla="*/ 0 w 3831822"/>
              <a:gd name="connsiteY5" fmla="*/ 14990 h 190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章节</a:t>
            </a:r>
            <a:endParaRPr lang="zh-CN" altLang="en-US" sz="4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 name="椭圆 10"/>
          <p:cNvSpPr/>
          <p:nvPr/>
        </p:nvSpPr>
        <p:spPr>
          <a:xfrm>
            <a:off x="2448669" y="3081404"/>
            <a:ext cx="864096" cy="864096"/>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bg1"/>
                </a:solidFill>
                <a:effectLst>
                  <a:outerShdw blurRad="38100" dist="38100" dir="2700000" algn="tl">
                    <a:srgbClr val="000000">
                      <a:alpha val="43137"/>
                    </a:srgbClr>
                  </a:outerShdw>
                </a:effectLst>
                <a:latin typeface="方正超粗黑_GBK" panose="03000509000000000000" pitchFamily="65" charset="-122"/>
                <a:ea typeface="方正超粗黑_GBK" panose="03000509000000000000" pitchFamily="65" charset="-122"/>
              </a:rPr>
              <a:t>5</a:t>
            </a:r>
            <a:endParaRPr lang="zh-CN" altLang="en-US" sz="3200" b="1" dirty="0">
              <a:solidFill>
                <a:schemeClr val="bg1"/>
              </a:solidFill>
              <a:effectLst>
                <a:outerShdw blurRad="38100" dist="38100" dir="2700000" algn="tl">
                  <a:srgbClr val="000000">
                    <a:alpha val="43137"/>
                  </a:srgbClr>
                </a:outerShdw>
              </a:effectLst>
              <a:latin typeface="方正超粗黑_GBK" panose="03000509000000000000" pitchFamily="65" charset="-122"/>
              <a:ea typeface="方正超粗黑_GBK" panose="03000509000000000000" pitchFamily="65" charset="-122"/>
            </a:endParaRPr>
          </a:p>
        </p:txBody>
      </p:sp>
      <p:sp>
        <p:nvSpPr>
          <p:cNvPr id="18" name="Line 34"/>
          <p:cNvSpPr>
            <a:spLocks noChangeShapeType="1"/>
          </p:cNvSpPr>
          <p:nvPr/>
        </p:nvSpPr>
        <p:spPr bwMode="auto">
          <a:xfrm>
            <a:off x="10873677" y="567730"/>
            <a:ext cx="64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30" name="Line 34"/>
          <p:cNvSpPr>
            <a:spLocks noChangeShapeType="1"/>
          </p:cNvSpPr>
          <p:nvPr/>
        </p:nvSpPr>
        <p:spPr bwMode="auto">
          <a:xfrm>
            <a:off x="10693677" y="720130"/>
            <a:ext cx="82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pic>
        <p:nvPicPr>
          <p:cNvPr id="8" name="图片 7"/>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pic>
        <p:nvPicPr>
          <p:cNvPr id="13" name="图片 12"/>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2880717" y="1224186"/>
            <a:ext cx="7455599" cy="4142807"/>
          </a:xfrm>
          <a:prstGeom prst="rect">
            <a:avLst/>
          </a:prstGeom>
        </p:spPr>
      </p:pic>
      <p:sp>
        <p:nvSpPr>
          <p:cNvPr id="2" name="矩形 1"/>
          <p:cNvSpPr/>
          <p:nvPr/>
        </p:nvSpPr>
        <p:spPr>
          <a:xfrm>
            <a:off x="4680917" y="3240410"/>
            <a:ext cx="4769126" cy="707886"/>
          </a:xfrm>
          <a:prstGeom prst="rect">
            <a:avLst/>
          </a:prstGeom>
        </p:spPr>
        <p:txBody>
          <a:bodyPr wrap="square">
            <a:spAutoFit/>
          </a:bodyPr>
          <a:lstStyle/>
          <a:p>
            <a:pPr algn="ct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坚决打赢脱贫攻坚战</a:t>
            </a:r>
          </a:p>
        </p:txBody>
      </p:sp>
    </p:spTree>
    <p:extLst>
      <p:ext uri="{BB962C8B-B14F-4D97-AF65-F5344CB8AC3E}">
        <p14:creationId xmlns:p14="http://schemas.microsoft.com/office/powerpoint/2010/main" xmlns="" val="1982617289"/>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14:presetBounceEnd="66667">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14:bounceEnd="66667">
                                          <p:cBhvr additive="base">
                                            <p:cTn id="19" dur="500" fill="hold"/>
                                            <p:tgtEl>
                                              <p:spTgt spid="11"/>
                                            </p:tgtEl>
                                            <p:attrNameLst>
                                              <p:attrName>ppt_x</p:attrName>
                                            </p:attrNameLst>
                                          </p:cBhvr>
                                          <p:tavLst>
                                            <p:tav tm="0">
                                              <p:val>
                                                <p:strVal val="0-#ppt_w/2"/>
                                              </p:val>
                                            </p:tav>
                                            <p:tav tm="100000">
                                              <p:val>
                                                <p:strVal val="#ppt_x"/>
                                              </p:val>
                                            </p:tav>
                                          </p:tavLst>
                                        </p:anim>
                                        <p:anim calcmode="lin" valueType="num" p14:bounceEnd="66667">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par>
                                    <p:cTn id="29" presetID="18" presetClass="entr" presetSubtype="3"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trips(upRight)">
                                          <p:cBhvr>
                                            <p:cTn id="31" dur="500"/>
                                            <p:tgtEl>
                                              <p:spTgt spid="1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30" grpId="0" animBg="1"/>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par>
                                    <p:cTn id="29" presetID="18" presetClass="entr" presetSubtype="3"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trips(upRight)">
                                          <p:cBhvr>
                                            <p:cTn id="31" dur="500"/>
                                            <p:tgtEl>
                                              <p:spTgt spid="1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30" grpId="0" animBg="1"/>
          <p:bldP spid="2" grpId="0"/>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30" name="图片 29"/>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
        <p:nvSpPr>
          <p:cNvPr id="22" name="TextBox 21"/>
          <p:cNvSpPr txBox="1"/>
          <p:nvPr/>
        </p:nvSpPr>
        <p:spPr>
          <a:xfrm>
            <a:off x="3168748" y="1714980"/>
            <a:ext cx="7092883" cy="923330"/>
          </a:xfrm>
          <a:prstGeom prst="rect">
            <a:avLst/>
          </a:prstGeom>
          <a:noFill/>
        </p:spPr>
        <p:txBody>
          <a:bodyPr wrap="square" rtlCol="0">
            <a:spAutoFit/>
          </a:bodyPr>
          <a:lstStyle/>
          <a:p>
            <a:pPr defTabSz="914400"/>
            <a:r>
              <a:rPr lang="zh-CN" altLang="en-US" sz="1800" dirty="0" smtClean="0">
                <a:solidFill>
                  <a:srgbClr val="394C53"/>
                </a:solidFill>
                <a:latin typeface="微软雅黑" pitchFamily="34" charset="-122"/>
                <a:ea typeface="微软雅黑" pitchFamily="34" charset="-122"/>
              </a:rPr>
              <a:t>党中央</a:t>
            </a:r>
            <a:r>
              <a:rPr lang="zh-CN" altLang="en-US" sz="1800" dirty="0">
                <a:solidFill>
                  <a:srgbClr val="394C53"/>
                </a:solidFill>
                <a:latin typeface="微软雅黑" pitchFamily="34" charset="-122"/>
                <a:ea typeface="微软雅黑" pitchFamily="34" charset="-122"/>
              </a:rPr>
              <a:t>确定的中央统筹、省负总责、市县抓落实的管理体制得到贯彻，四梁八柱性质的顶层设计基本形成，五级书记抓扶贫、全党动员促攻坚的氛围已经形成，各项决策部署得到较好落实，</a:t>
            </a:r>
            <a:r>
              <a:rPr lang="zh-CN" altLang="en-US" sz="18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脱贫攻坚成绩显著</a:t>
            </a:r>
            <a:r>
              <a:rPr lang="zh-CN" altLang="en-US" sz="1800" dirty="0">
                <a:solidFill>
                  <a:srgbClr val="394C53"/>
                </a:solidFill>
                <a:latin typeface="微软雅黑" pitchFamily="34" charset="-122"/>
                <a:ea typeface="微软雅黑" pitchFamily="34" charset="-122"/>
              </a:rPr>
              <a:t>。</a:t>
            </a:r>
          </a:p>
        </p:txBody>
      </p:sp>
      <p:cxnSp>
        <p:nvCxnSpPr>
          <p:cNvPr id="23" name="直接连接符 22"/>
          <p:cNvCxnSpPr/>
          <p:nvPr/>
        </p:nvCxnSpPr>
        <p:spPr>
          <a:xfrm>
            <a:off x="1580220" y="2606741"/>
            <a:ext cx="8645313" cy="0"/>
          </a:xfrm>
          <a:prstGeom prst="line">
            <a:avLst/>
          </a:prstGeom>
          <a:ln>
            <a:solidFill>
              <a:srgbClr val="394C53"/>
            </a:solidFill>
            <a:prstDash val="dash"/>
          </a:ln>
        </p:spPr>
        <p:style>
          <a:lnRef idx="1">
            <a:schemeClr val="accent1"/>
          </a:lnRef>
          <a:fillRef idx="0">
            <a:schemeClr val="accent1"/>
          </a:fillRef>
          <a:effectRef idx="0">
            <a:schemeClr val="accent1"/>
          </a:effectRef>
          <a:fontRef idx="minor">
            <a:schemeClr val="tx1"/>
          </a:fontRef>
        </p:style>
      </p:cxnSp>
      <p:grpSp>
        <p:nvGrpSpPr>
          <p:cNvPr id="2" name="组合 44"/>
          <p:cNvGrpSpPr/>
          <p:nvPr/>
        </p:nvGrpSpPr>
        <p:grpSpPr>
          <a:xfrm>
            <a:off x="1580219" y="1644405"/>
            <a:ext cx="1289343" cy="890328"/>
            <a:chOff x="1580220" y="1615580"/>
            <a:chExt cx="1289343" cy="956344"/>
          </a:xfrm>
          <a:solidFill>
            <a:srgbClr val="C00000"/>
          </a:solidFill>
        </p:grpSpPr>
        <p:sp>
          <p:nvSpPr>
            <p:cNvPr id="46" name="矩形 45"/>
            <p:cNvSpPr/>
            <p:nvPr/>
          </p:nvSpPr>
          <p:spPr>
            <a:xfrm>
              <a:off x="1580220" y="1615580"/>
              <a:ext cx="1289343" cy="956344"/>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itchFamily="34" charset="-122"/>
                <a:ea typeface="微软雅黑" pitchFamily="34" charset="-122"/>
              </a:endParaRPr>
            </a:p>
          </p:txBody>
        </p:sp>
        <p:sp>
          <p:nvSpPr>
            <p:cNvPr id="47" name="矩形 46"/>
            <p:cNvSpPr/>
            <p:nvPr/>
          </p:nvSpPr>
          <p:spPr>
            <a:xfrm>
              <a:off x="1723604" y="1694685"/>
              <a:ext cx="1013097" cy="681629"/>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顶层</a:t>
              </a:r>
              <a:endParaRPr lang="en-US" altLang="zh-CN" sz="2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a:p>
              <a:pPr algn="ctr"/>
              <a:r>
                <a:rPr lang="zh-CN" altLang="en-US" sz="2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设计</a:t>
              </a:r>
              <a:endParaRPr lang="zh-CN" altLang="en-US" sz="2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sp>
        <p:nvSpPr>
          <p:cNvPr id="31" name="TextBox 30"/>
          <p:cNvSpPr txBox="1"/>
          <p:nvPr/>
        </p:nvSpPr>
        <p:spPr>
          <a:xfrm>
            <a:off x="3168748" y="3888482"/>
            <a:ext cx="7056785" cy="1200329"/>
          </a:xfrm>
          <a:prstGeom prst="rect">
            <a:avLst/>
          </a:prstGeom>
          <a:noFill/>
        </p:spPr>
        <p:txBody>
          <a:bodyPr wrap="square" rtlCol="0">
            <a:spAutoFit/>
          </a:bodyPr>
          <a:lstStyle/>
          <a:p>
            <a:pPr defTabSz="914400"/>
            <a:r>
              <a:rPr lang="zh-CN" altLang="en-US" sz="1800" dirty="0" smtClean="0">
                <a:solidFill>
                  <a:srgbClr val="394C53"/>
                </a:solidFill>
                <a:latin typeface="微软雅黑" pitchFamily="34" charset="-122"/>
                <a:ea typeface="微软雅黑" pitchFamily="34" charset="-122"/>
              </a:rPr>
              <a:t>四川</a:t>
            </a:r>
            <a:r>
              <a:rPr lang="zh-CN" altLang="en-US" sz="1800" dirty="0">
                <a:solidFill>
                  <a:srgbClr val="394C53"/>
                </a:solidFill>
                <a:latin typeface="微软雅黑" pitchFamily="34" charset="-122"/>
                <a:ea typeface="微软雅黑" pitchFamily="34" charset="-122"/>
              </a:rPr>
              <a:t>针对大小凉山彝区、川西北高原藏区整体深度贫困地区，制定了大小凉山彝区扶贫规划和方案、藏区六项民生工程行动计划、阿坝州扶贫开发和综合防治大骨节病方案，推进彝家新寨、藏区新居、乌蒙新村、扶贫新村建设。</a:t>
            </a:r>
          </a:p>
        </p:txBody>
      </p:sp>
      <p:sp>
        <p:nvSpPr>
          <p:cNvPr id="24" name="TextBox 23"/>
          <p:cNvSpPr txBox="1"/>
          <p:nvPr/>
        </p:nvSpPr>
        <p:spPr>
          <a:xfrm>
            <a:off x="3168748" y="2952378"/>
            <a:ext cx="7092883" cy="923330"/>
          </a:xfrm>
          <a:prstGeom prst="rect">
            <a:avLst/>
          </a:prstGeom>
          <a:noFill/>
        </p:spPr>
        <p:txBody>
          <a:bodyPr wrap="square" rtlCol="0">
            <a:spAutoFit/>
          </a:bodyPr>
          <a:lstStyle/>
          <a:p>
            <a:pPr defTabSz="914400"/>
            <a:r>
              <a:rPr lang="zh-CN" altLang="en-US" sz="1800" dirty="0" smtClean="0">
                <a:solidFill>
                  <a:srgbClr val="394C53"/>
                </a:solidFill>
                <a:latin typeface="微软雅黑" pitchFamily="34" charset="-122"/>
                <a:ea typeface="微软雅黑" pitchFamily="34" charset="-122"/>
              </a:rPr>
              <a:t>山西</a:t>
            </a:r>
            <a:r>
              <a:rPr lang="zh-CN" altLang="en-US" sz="1800" dirty="0">
                <a:solidFill>
                  <a:srgbClr val="394C53"/>
                </a:solidFill>
                <a:latin typeface="微软雅黑" pitchFamily="34" charset="-122"/>
                <a:ea typeface="微软雅黑" pitchFamily="34" charset="-122"/>
              </a:rPr>
              <a:t>联动实施退耕还林、荒山绿化、森林管护、经济林提质增效、特色林产业五大项目，通过组建造林合作社等，帮助深度贫困县贫困人口脱贫</a:t>
            </a:r>
            <a:r>
              <a:rPr lang="zh-CN" altLang="en-US" sz="1800" dirty="0" smtClean="0">
                <a:solidFill>
                  <a:srgbClr val="394C53"/>
                </a:solidFill>
                <a:latin typeface="微软雅黑" pitchFamily="34" charset="-122"/>
                <a:ea typeface="微软雅黑" pitchFamily="34" charset="-122"/>
              </a:rPr>
              <a:t>。</a:t>
            </a:r>
            <a:endParaRPr lang="zh-CN" altLang="en-US" sz="1800" dirty="0">
              <a:solidFill>
                <a:srgbClr val="394C53"/>
              </a:solidFill>
              <a:latin typeface="微软雅黑" pitchFamily="34" charset="-122"/>
              <a:ea typeface="微软雅黑" pitchFamily="34" charset="-122"/>
            </a:endParaRPr>
          </a:p>
        </p:txBody>
      </p:sp>
      <p:cxnSp>
        <p:nvCxnSpPr>
          <p:cNvPr id="27" name="直接连接符 26"/>
          <p:cNvCxnSpPr/>
          <p:nvPr/>
        </p:nvCxnSpPr>
        <p:spPr>
          <a:xfrm>
            <a:off x="1580220" y="3859016"/>
            <a:ext cx="8645313" cy="0"/>
          </a:xfrm>
          <a:prstGeom prst="line">
            <a:avLst/>
          </a:prstGeom>
          <a:ln>
            <a:solidFill>
              <a:srgbClr val="394C53"/>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47"/>
          <p:cNvGrpSpPr/>
          <p:nvPr/>
        </p:nvGrpSpPr>
        <p:grpSpPr>
          <a:xfrm>
            <a:off x="1580219" y="2896680"/>
            <a:ext cx="1289343" cy="890328"/>
            <a:chOff x="1580220" y="1615580"/>
            <a:chExt cx="1289343" cy="956344"/>
          </a:xfrm>
          <a:solidFill>
            <a:srgbClr val="C00000"/>
          </a:solidFill>
        </p:grpSpPr>
        <p:sp>
          <p:nvSpPr>
            <p:cNvPr id="49" name="矩形 48"/>
            <p:cNvSpPr/>
            <p:nvPr/>
          </p:nvSpPr>
          <p:spPr>
            <a:xfrm>
              <a:off x="1580220" y="1615580"/>
              <a:ext cx="1289343" cy="956344"/>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itchFamily="34" charset="-122"/>
                <a:ea typeface="微软雅黑" pitchFamily="34" charset="-122"/>
              </a:endParaRPr>
            </a:p>
          </p:txBody>
        </p:sp>
        <p:sp>
          <p:nvSpPr>
            <p:cNvPr id="50" name="矩形 49"/>
            <p:cNvSpPr/>
            <p:nvPr/>
          </p:nvSpPr>
          <p:spPr>
            <a:xfrm>
              <a:off x="1723604" y="1694685"/>
              <a:ext cx="1013097" cy="681629"/>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山西</a:t>
              </a:r>
              <a:endParaRPr lang="zh-CN" altLang="en-US" sz="2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cxnSp>
        <p:nvCxnSpPr>
          <p:cNvPr id="35" name="直接连接符 34"/>
          <p:cNvCxnSpPr/>
          <p:nvPr/>
        </p:nvCxnSpPr>
        <p:spPr>
          <a:xfrm>
            <a:off x="1580220" y="5107133"/>
            <a:ext cx="8645313" cy="0"/>
          </a:xfrm>
          <a:prstGeom prst="line">
            <a:avLst/>
          </a:prstGeom>
          <a:ln>
            <a:solidFill>
              <a:srgbClr val="394C53"/>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50"/>
          <p:cNvGrpSpPr/>
          <p:nvPr/>
        </p:nvGrpSpPr>
        <p:grpSpPr>
          <a:xfrm>
            <a:off x="1618400" y="4155171"/>
            <a:ext cx="1289343" cy="890328"/>
            <a:chOff x="1580220" y="1615580"/>
            <a:chExt cx="1289343" cy="956344"/>
          </a:xfrm>
          <a:solidFill>
            <a:srgbClr val="C00000"/>
          </a:solidFill>
        </p:grpSpPr>
        <p:sp>
          <p:nvSpPr>
            <p:cNvPr id="52" name="矩形 51"/>
            <p:cNvSpPr/>
            <p:nvPr/>
          </p:nvSpPr>
          <p:spPr>
            <a:xfrm>
              <a:off x="1580220" y="1615580"/>
              <a:ext cx="1289343" cy="956344"/>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itchFamily="34" charset="-122"/>
                <a:ea typeface="微软雅黑" pitchFamily="34" charset="-122"/>
              </a:endParaRPr>
            </a:p>
          </p:txBody>
        </p:sp>
        <p:sp>
          <p:nvSpPr>
            <p:cNvPr id="53" name="矩形 52"/>
            <p:cNvSpPr/>
            <p:nvPr/>
          </p:nvSpPr>
          <p:spPr>
            <a:xfrm>
              <a:off x="1723604" y="1694685"/>
              <a:ext cx="1013097" cy="681629"/>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四川</a:t>
              </a:r>
              <a:endParaRPr lang="zh-CN" altLang="en-US" sz="2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sp>
        <p:nvSpPr>
          <p:cNvPr id="33" name="TextBox 23"/>
          <p:cNvSpPr txBox="1"/>
          <p:nvPr/>
        </p:nvSpPr>
        <p:spPr>
          <a:xfrm>
            <a:off x="3206928" y="5380541"/>
            <a:ext cx="7054703" cy="646331"/>
          </a:xfrm>
          <a:prstGeom prst="rect">
            <a:avLst/>
          </a:prstGeom>
          <a:noFill/>
        </p:spPr>
        <p:txBody>
          <a:bodyPr wrap="square" rtlCol="0">
            <a:spAutoFit/>
          </a:bodyPr>
          <a:lstStyle/>
          <a:p>
            <a:pPr defTabSz="914400"/>
            <a:r>
              <a:rPr lang="zh-CN" altLang="en-US" sz="1800" dirty="0">
                <a:solidFill>
                  <a:srgbClr val="394C53"/>
                </a:solidFill>
                <a:latin typeface="微软雅黑" pitchFamily="34" charset="-122"/>
                <a:ea typeface="微软雅黑" pitchFamily="34" charset="-122"/>
              </a:rPr>
              <a:t>云南对人口较少民族、“直过民族 ”采取特殊扶持政策，取得明显效果。</a:t>
            </a:r>
          </a:p>
        </p:txBody>
      </p:sp>
      <p:cxnSp>
        <p:nvCxnSpPr>
          <p:cNvPr id="34" name="直接连接符 33"/>
          <p:cNvCxnSpPr/>
          <p:nvPr/>
        </p:nvCxnSpPr>
        <p:spPr>
          <a:xfrm>
            <a:off x="1618400" y="6192738"/>
            <a:ext cx="8645313" cy="0"/>
          </a:xfrm>
          <a:prstGeom prst="line">
            <a:avLst/>
          </a:prstGeom>
          <a:ln>
            <a:solidFill>
              <a:srgbClr val="394C5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7"/>
          <p:cNvGrpSpPr/>
          <p:nvPr/>
        </p:nvGrpSpPr>
        <p:grpSpPr>
          <a:xfrm>
            <a:off x="1622753" y="5230402"/>
            <a:ext cx="1289343" cy="890328"/>
            <a:chOff x="1580220" y="1615580"/>
            <a:chExt cx="1289343" cy="956344"/>
          </a:xfrm>
          <a:solidFill>
            <a:srgbClr val="C00000"/>
          </a:solidFill>
        </p:grpSpPr>
        <p:sp>
          <p:nvSpPr>
            <p:cNvPr id="41" name="矩形 40"/>
            <p:cNvSpPr/>
            <p:nvPr/>
          </p:nvSpPr>
          <p:spPr>
            <a:xfrm>
              <a:off x="1580220" y="1615580"/>
              <a:ext cx="1289343" cy="956344"/>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itchFamily="34" charset="-122"/>
                <a:ea typeface="微软雅黑" pitchFamily="34" charset="-122"/>
              </a:endParaRPr>
            </a:p>
          </p:txBody>
        </p:sp>
        <p:sp>
          <p:nvSpPr>
            <p:cNvPr id="42" name="矩形 41"/>
            <p:cNvSpPr/>
            <p:nvPr/>
          </p:nvSpPr>
          <p:spPr>
            <a:xfrm>
              <a:off x="1723604" y="1694685"/>
              <a:ext cx="1013097" cy="681629"/>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云南</a:t>
              </a:r>
              <a:endParaRPr lang="zh-CN" altLang="en-US" sz="2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cxnSp>
        <p:nvCxnSpPr>
          <p:cNvPr id="37" name="直接连接符 36"/>
          <p:cNvCxnSpPr/>
          <p:nvPr/>
        </p:nvCxnSpPr>
        <p:spPr>
          <a:xfrm>
            <a:off x="1618400" y="7529272"/>
            <a:ext cx="8645313" cy="0"/>
          </a:xfrm>
          <a:prstGeom prst="line">
            <a:avLst/>
          </a:prstGeom>
          <a:ln>
            <a:solidFill>
              <a:srgbClr val="394C53"/>
            </a:solidFill>
            <a:prstDash val="dash"/>
          </a:ln>
        </p:spPr>
        <p:style>
          <a:lnRef idx="1">
            <a:schemeClr val="accent1"/>
          </a:lnRef>
          <a:fillRef idx="0">
            <a:schemeClr val="accent1"/>
          </a:fillRef>
          <a:effectRef idx="0">
            <a:schemeClr val="accent1"/>
          </a:effectRef>
          <a:fontRef idx="minor">
            <a:schemeClr val="tx1"/>
          </a:fontRef>
        </p:style>
      </p:cxnSp>
      <p:sp>
        <p:nvSpPr>
          <p:cNvPr id="43" name="Rectangle 44"/>
          <p:cNvSpPr>
            <a:spLocks noChangeArrowheads="1"/>
          </p:cNvSpPr>
          <p:nvPr/>
        </p:nvSpPr>
        <p:spPr bwMode="auto">
          <a:xfrm>
            <a:off x="760377" y="957244"/>
            <a:ext cx="6215106" cy="449301"/>
          </a:xfrm>
          <a:prstGeom prst="rect">
            <a:avLst/>
          </a:prstGeom>
          <a:noFill/>
          <a:ln w="9525" algn="ctr">
            <a:noFill/>
            <a:miter lim="800000"/>
            <a:headEnd/>
            <a:tailEnd/>
          </a:ln>
        </p:spPr>
        <p:txBody>
          <a:bodyPr wrap="square" lIns="109678" tIns="54838" rIns="109678" bIns="54838">
            <a:spAutoFit/>
          </a:bodyPr>
          <a:lstStyle/>
          <a:p>
            <a:pPr eaLnBrk="0" hangingPunct="0"/>
            <a:r>
              <a:rPr lang="zh-CN" altLang="en-US" sz="2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现在，各方面都行动起来了</a:t>
            </a:r>
          </a:p>
        </p:txBody>
      </p:sp>
    </p:spTree>
    <p:extLst>
      <p:ext uri="{BB962C8B-B14F-4D97-AF65-F5344CB8AC3E}">
        <p14:creationId xmlns:p14="http://schemas.microsoft.com/office/powerpoint/2010/main" xmlns="" val="3248056905"/>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par>
                                <p:cTn id="8" presetID="2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42"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0-#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34"/>
          <p:cNvSpPr>
            <a:spLocks noChangeShapeType="1"/>
          </p:cNvSpPr>
          <p:nvPr/>
        </p:nvSpPr>
        <p:spPr bwMode="auto">
          <a:xfrm>
            <a:off x="10873677" y="567730"/>
            <a:ext cx="64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sp>
        <p:nvSpPr>
          <p:cNvPr id="30" name="Line 34"/>
          <p:cNvSpPr>
            <a:spLocks noChangeShapeType="1"/>
          </p:cNvSpPr>
          <p:nvPr/>
        </p:nvSpPr>
        <p:spPr bwMode="auto">
          <a:xfrm>
            <a:off x="10693677" y="720130"/>
            <a:ext cx="828000" cy="0"/>
          </a:xfrm>
          <a:prstGeom prst="line">
            <a:avLst/>
          </a:prstGeom>
          <a:solidFill>
            <a:schemeClr val="accent1">
              <a:lumMod val="75000"/>
            </a:schemeClr>
          </a:solidFill>
          <a:ln w="9525">
            <a:solidFill>
              <a:srgbClr val="760000"/>
            </a:solidFill>
            <a:round/>
            <a:headEnd/>
            <a:tailEnd/>
          </a:ln>
        </p:spPr>
        <p:txBody>
          <a:bodyPr wrap="none" lIns="109678" tIns="54838" rIns="109678" bIns="54838" anchor="ctr"/>
          <a:lstStyle/>
          <a:p>
            <a:endParaRPr lang="zh-CN" altLang="en-US" dirty="0">
              <a:latin typeface="微软雅黑" pitchFamily="34" charset="-122"/>
              <a:ea typeface="微软雅黑" pitchFamily="34" charset="-122"/>
            </a:endParaRPr>
          </a:p>
        </p:txBody>
      </p:sp>
      <p:pic>
        <p:nvPicPr>
          <p:cNvPr id="8" name="图片 7"/>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
        <p:nvSpPr>
          <p:cNvPr id="9" name="矩形 8"/>
          <p:cNvSpPr/>
          <p:nvPr/>
        </p:nvSpPr>
        <p:spPr>
          <a:xfrm>
            <a:off x="5598967" y="1030293"/>
            <a:ext cx="5490769" cy="786735"/>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
        <p:nvSpPr>
          <p:cNvPr id="11" name="矩形 10"/>
          <p:cNvSpPr/>
          <p:nvPr/>
        </p:nvSpPr>
        <p:spPr>
          <a:xfrm>
            <a:off x="5598967" y="2153103"/>
            <a:ext cx="5490770" cy="3823611"/>
          </a:xfrm>
          <a:prstGeom prst="rect">
            <a:avLst/>
          </a:prstGeom>
          <a:ln>
            <a:noFill/>
          </a:ln>
        </p:spPr>
        <p:txBody>
          <a:bodyPr wrap="square">
            <a:spAutoFit/>
          </a:bodyPr>
          <a:lstStyle/>
          <a:p>
            <a:pPr algn="just">
              <a:lnSpc>
                <a:spcPct val="150000"/>
              </a:lnSpc>
              <a:spcAft>
                <a:spcPts val="2000"/>
              </a:spcAft>
            </a:pPr>
            <a:r>
              <a:rPr lang="zh-CN" altLang="en-US" sz="20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坚决打赢脱贫攻坚战</a:t>
            </a:r>
            <a:r>
              <a:rPr lang="zh-CN" altLang="en-US" sz="1800" dirty="0">
                <a:latin typeface="微软雅黑" panose="020B0503020204020204" pitchFamily="34" charset="-122"/>
                <a:ea typeface="微软雅黑" panose="020B0503020204020204" pitchFamily="34" charset="-122"/>
              </a:rPr>
              <a:t>。让贫困人口和贫困地区同全国一道进入全面小康社会是我们党的庄严承诺。要动员全党全国全社会力量，坚持精准扶贫、精准脱贫，坚持中央统筹省负总责市县抓落实的工作机制，强化党政一把手负总责的责任制，坚持大扶贫格局，注重扶贫同扶志、扶智相结合，深入实施东西部扶贫协作，重点攻克深度贫困地区脱贫任务，确保到二〇二〇年我国现行标准下农村贫困人口实现脱贫，贫困县全部摘帽，解决区域性整体贫困，做到脱真贫、真脱贫</a:t>
            </a:r>
            <a:r>
              <a:rPr lang="zh-CN" altLang="en-US" sz="1800" dirty="0" smtClean="0">
                <a:latin typeface="微软雅黑" panose="020B0503020204020204" pitchFamily="34" charset="-122"/>
                <a:ea typeface="微软雅黑" panose="020B0503020204020204" pitchFamily="34" charset="-122"/>
              </a:rPr>
              <a:t>。</a:t>
            </a:r>
            <a:endParaRPr lang="en-US" altLang="zh-CN" sz="1800" dirty="0">
              <a:solidFill>
                <a:schemeClr val="accent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590881" y="1184116"/>
            <a:ext cx="5570756" cy="523220"/>
          </a:xfrm>
          <a:prstGeom prst="rect">
            <a:avLst/>
          </a:prstGeom>
          <a:noFill/>
          <a:ln>
            <a:noFill/>
          </a:ln>
        </p:spPr>
        <p:txBody>
          <a:bodyPr wrap="non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中国共产党第十九次全国代表大会</a:t>
            </a:r>
          </a:p>
        </p:txBody>
      </p:sp>
      <p:pic>
        <p:nvPicPr>
          <p:cNvPr id="14" name="图片 13"/>
          <p:cNvPicPr>
            <a:picLocks/>
          </p:cNvPicPr>
          <p:nvPr/>
        </p:nvPicPr>
        <p:blipFill rotWithShape="1">
          <a:blip r:embed="rId6">
            <a:extLst>
              <a:ext uri="{BEBA8EAE-BF5A-486C-A8C5-ECC9F3942E4B}">
                <a14:imgProps xmlns:a14="http://schemas.microsoft.com/office/drawing/2010/main" xmlns="">
                  <a14:imgLayer r:embed="rId7">
                    <a14:imgEffect>
                      <a14:brightnessContrast bright="10000"/>
                    </a14:imgEffect>
                  </a14:imgLayer>
                </a14:imgProps>
              </a:ext>
              <a:ext uri="{28A0092B-C50C-407E-A947-70E740481C1C}">
                <a14:useLocalDpi xmlns:a14="http://schemas.microsoft.com/office/drawing/2010/main" xmlns="" val="0"/>
              </a:ext>
            </a:extLst>
          </a:blip>
          <a:srcRect l="13139" r="8736" b="976"/>
          <a:stretch/>
        </p:blipFill>
        <p:spPr>
          <a:xfrm>
            <a:off x="504453" y="1368202"/>
            <a:ext cx="4672530" cy="4672530"/>
          </a:xfrm>
          <a:prstGeom prst="ellipse">
            <a:avLst/>
          </a:prstGeom>
          <a:ln w="63500" cap="rnd">
            <a:noFill/>
          </a:ln>
          <a:effectLst>
            <a:outerShdw blurRad="152400" dist="101600" dir="2700000" algn="tl" rotWithShape="0">
              <a:prstClr val="black">
                <a:alpha val="6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503155244"/>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5367766"/>
            <a:ext cx="11521038" cy="1941116"/>
          </a:xfrm>
          <a:prstGeom prst="rect">
            <a:avLst/>
          </a:prstGeom>
        </p:spPr>
      </p:pic>
      <p:sp>
        <p:nvSpPr>
          <p:cNvPr id="9" name="流程图: 延期 8"/>
          <p:cNvSpPr/>
          <p:nvPr/>
        </p:nvSpPr>
        <p:spPr>
          <a:xfrm flipH="1">
            <a:off x="7768693" y="2880370"/>
            <a:ext cx="3824992" cy="1902188"/>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 fmla="*/ 0 w 3204064"/>
              <a:gd name="connsiteY0" fmla="*/ 0 h 1887198"/>
              <a:gd name="connsiteX1" fmla="*/ 2051737 w 3204064"/>
              <a:gd name="connsiteY1" fmla="*/ 14990 h 1887198"/>
              <a:gd name="connsiteX2" fmla="*/ 3204064 w 3204064"/>
              <a:gd name="connsiteY2" fmla="*/ 951094 h 1887198"/>
              <a:gd name="connsiteX3" fmla="*/ 2051737 w 3204064"/>
              <a:gd name="connsiteY3" fmla="*/ 1887198 h 1887198"/>
              <a:gd name="connsiteX4" fmla="*/ 899410 w 3204064"/>
              <a:gd name="connsiteY4" fmla="*/ 1887198 h 1887198"/>
              <a:gd name="connsiteX5" fmla="*/ 0 w 3204064"/>
              <a:gd name="connsiteY5" fmla="*/ 0 h 1887198"/>
              <a:gd name="connsiteX0" fmla="*/ 0 w 3204064"/>
              <a:gd name="connsiteY0" fmla="*/ 0 h 1887198"/>
              <a:gd name="connsiteX1" fmla="*/ 2051737 w 3204064"/>
              <a:gd name="connsiteY1" fmla="*/ 14990 h 1887198"/>
              <a:gd name="connsiteX2" fmla="*/ 3204064 w 3204064"/>
              <a:gd name="connsiteY2" fmla="*/ 951094 h 1887198"/>
              <a:gd name="connsiteX3" fmla="*/ 2051737 w 3204064"/>
              <a:gd name="connsiteY3" fmla="*/ 1887198 h 1887198"/>
              <a:gd name="connsiteX4" fmla="*/ 29980 w 3204064"/>
              <a:gd name="connsiteY4" fmla="*/ 1887198 h 1887198"/>
              <a:gd name="connsiteX5" fmla="*/ 0 w 3204064"/>
              <a:gd name="connsiteY5" fmla="*/ 0 h 1887198"/>
              <a:gd name="connsiteX0" fmla="*/ 0 w 3189073"/>
              <a:gd name="connsiteY0" fmla="*/ 0 h 1872208"/>
              <a:gd name="connsiteX1" fmla="*/ 2036746 w 3189073"/>
              <a:gd name="connsiteY1" fmla="*/ 0 h 1872208"/>
              <a:gd name="connsiteX2" fmla="*/ 3189073 w 3189073"/>
              <a:gd name="connsiteY2" fmla="*/ 936104 h 1872208"/>
              <a:gd name="connsiteX3" fmla="*/ 2036746 w 3189073"/>
              <a:gd name="connsiteY3" fmla="*/ 1872208 h 1872208"/>
              <a:gd name="connsiteX4" fmla="*/ 14989 w 3189073"/>
              <a:gd name="connsiteY4" fmla="*/ 1872208 h 1872208"/>
              <a:gd name="connsiteX5" fmla="*/ 0 w 3189073"/>
              <a:gd name="connsiteY5" fmla="*/ 0 h 1872208"/>
              <a:gd name="connsiteX0" fmla="*/ 0 w 3848302"/>
              <a:gd name="connsiteY0" fmla="*/ 14991 h 1872208"/>
              <a:gd name="connsiteX1" fmla="*/ 2695975 w 3848302"/>
              <a:gd name="connsiteY1" fmla="*/ 0 h 1872208"/>
              <a:gd name="connsiteX2" fmla="*/ 3848302 w 3848302"/>
              <a:gd name="connsiteY2" fmla="*/ 936104 h 1872208"/>
              <a:gd name="connsiteX3" fmla="*/ 2695975 w 3848302"/>
              <a:gd name="connsiteY3" fmla="*/ 1872208 h 1872208"/>
              <a:gd name="connsiteX4" fmla="*/ 674218 w 3848302"/>
              <a:gd name="connsiteY4" fmla="*/ 1872208 h 1872208"/>
              <a:gd name="connsiteX5" fmla="*/ 0 w 3848302"/>
              <a:gd name="connsiteY5" fmla="*/ 14991 h 1872208"/>
              <a:gd name="connsiteX0" fmla="*/ 0 w 3848302"/>
              <a:gd name="connsiteY0" fmla="*/ 14991 h 1902188"/>
              <a:gd name="connsiteX1" fmla="*/ 2695975 w 3848302"/>
              <a:gd name="connsiteY1" fmla="*/ 0 h 1902188"/>
              <a:gd name="connsiteX2" fmla="*/ 3848302 w 3848302"/>
              <a:gd name="connsiteY2" fmla="*/ 936104 h 1902188"/>
              <a:gd name="connsiteX3" fmla="*/ 2695975 w 3848302"/>
              <a:gd name="connsiteY3" fmla="*/ 1872208 h 1902188"/>
              <a:gd name="connsiteX4" fmla="*/ 31469 w 3848302"/>
              <a:gd name="connsiteY4" fmla="*/ 1902188 h 1902188"/>
              <a:gd name="connsiteX5" fmla="*/ 0 w 3848302"/>
              <a:gd name="connsiteY5" fmla="*/ 14991 h 1902188"/>
              <a:gd name="connsiteX0" fmla="*/ 0 w 3864784"/>
              <a:gd name="connsiteY0" fmla="*/ 29981 h 1902188"/>
              <a:gd name="connsiteX1" fmla="*/ 2712457 w 3864784"/>
              <a:gd name="connsiteY1" fmla="*/ 0 h 1902188"/>
              <a:gd name="connsiteX2" fmla="*/ 3864784 w 3864784"/>
              <a:gd name="connsiteY2" fmla="*/ 936104 h 1902188"/>
              <a:gd name="connsiteX3" fmla="*/ 2712457 w 3864784"/>
              <a:gd name="connsiteY3" fmla="*/ 1872208 h 1902188"/>
              <a:gd name="connsiteX4" fmla="*/ 47951 w 3864784"/>
              <a:gd name="connsiteY4" fmla="*/ 1902188 h 1902188"/>
              <a:gd name="connsiteX5" fmla="*/ 0 w 3864784"/>
              <a:gd name="connsiteY5" fmla="*/ 29981 h 1902188"/>
              <a:gd name="connsiteX0" fmla="*/ 0 w 3831822"/>
              <a:gd name="connsiteY0" fmla="*/ 14990 h 1902188"/>
              <a:gd name="connsiteX1" fmla="*/ 2679495 w 3831822"/>
              <a:gd name="connsiteY1" fmla="*/ 0 h 1902188"/>
              <a:gd name="connsiteX2" fmla="*/ 3831822 w 3831822"/>
              <a:gd name="connsiteY2" fmla="*/ 936104 h 1902188"/>
              <a:gd name="connsiteX3" fmla="*/ 2679495 w 3831822"/>
              <a:gd name="connsiteY3" fmla="*/ 1872208 h 1902188"/>
              <a:gd name="connsiteX4" fmla="*/ 14989 w 3831822"/>
              <a:gd name="connsiteY4" fmla="*/ 1902188 h 1902188"/>
              <a:gd name="connsiteX5" fmla="*/ 0 w 3831822"/>
              <a:gd name="connsiteY5" fmla="*/ 14990 h 190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欢迎下载</a:t>
            </a:r>
            <a:endParaRPr lang="zh-CN" altLang="en-US" sz="4000" dirty="0">
              <a:solidFill>
                <a:schemeClr val="bg1"/>
              </a:solidFill>
              <a:latin typeface="微软雅黑" pitchFamily="34" charset="-122"/>
              <a:ea typeface="微软雅黑" pitchFamily="34" charset="-122"/>
            </a:endParaRPr>
          </a:p>
        </p:txBody>
      </p:sp>
      <p:sp>
        <p:nvSpPr>
          <p:cNvPr id="5" name="矩形 4"/>
          <p:cNvSpPr/>
          <p:nvPr/>
        </p:nvSpPr>
        <p:spPr>
          <a:xfrm>
            <a:off x="2520677" y="1224186"/>
            <a:ext cx="2143140" cy="3046988"/>
          </a:xfrm>
          <a:prstGeom prst="rect">
            <a:avLst/>
          </a:prstGeom>
        </p:spPr>
        <p:txBody>
          <a:bodyPr wrap="square">
            <a:spAutoFit/>
          </a:bodyPr>
          <a:lstStyle/>
          <a:p>
            <a:r>
              <a:rPr lang="zh-CN" altLang="en-US" sz="96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感谢</a:t>
            </a:r>
            <a:endParaRPr lang="zh-CN" altLang="en-US" sz="96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6" name="图片 5" descr="QQ图片20170922233453.jpg"/>
          <p:cNvPicPr>
            <a:picLocks noChangeAspect="1"/>
          </p:cNvPicPr>
          <p:nvPr/>
        </p:nvPicPr>
        <p:blipFill>
          <a:blip r:embed="rId4"/>
          <a:stretch>
            <a:fillRect/>
          </a:stretch>
        </p:blipFill>
        <p:spPr>
          <a:xfrm>
            <a:off x="4296636" y="2088282"/>
            <a:ext cx="2976569" cy="2976569"/>
          </a:xfrm>
          <a:prstGeom prst="rect">
            <a:avLst/>
          </a:prstGeom>
        </p:spPr>
      </p:pic>
      <p:pic>
        <p:nvPicPr>
          <p:cNvPr id="10" name="图片 9" descr="QQ图片20170922233404.png"/>
          <p:cNvPicPr>
            <a:picLocks noChangeAspect="1"/>
          </p:cNvPicPr>
          <p:nvPr/>
        </p:nvPicPr>
        <p:blipFill>
          <a:blip r:embed="rId5" cstate="print"/>
          <a:stretch>
            <a:fillRect/>
          </a:stretch>
        </p:blipFill>
        <p:spPr>
          <a:xfrm>
            <a:off x="9095646" y="6104900"/>
            <a:ext cx="2308993" cy="638822"/>
          </a:xfrm>
          <a:prstGeom prst="rect">
            <a:avLst/>
          </a:prstGeom>
        </p:spPr>
      </p:pic>
    </p:spTree>
    <p:extLst>
      <p:ext uri="{BB962C8B-B14F-4D97-AF65-F5344CB8AC3E}">
        <p14:creationId xmlns:p14="http://schemas.microsoft.com/office/powerpoint/2010/main" xmlns="" val="3815888471"/>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
        <p:nvSpPr>
          <p:cNvPr id="8" name="矩形 7"/>
          <p:cNvSpPr/>
          <p:nvPr/>
        </p:nvSpPr>
        <p:spPr>
          <a:xfrm>
            <a:off x="3465025" y="2742188"/>
            <a:ext cx="7631913" cy="2154406"/>
          </a:xfrm>
          <a:prstGeom prst="rect">
            <a:avLst/>
          </a:prstGeom>
        </p:spPr>
        <p:txBody>
          <a:bodyPr wrap="square" lIns="121891" tIns="60945" rIns="121891" bIns="60945">
            <a:spAutoFit/>
          </a:bodyPr>
          <a:lstStyle/>
          <a:p>
            <a:r>
              <a:rPr lang="zh-CN" altLang="en-US" sz="2200" dirty="0" smtClean="0">
                <a:latin typeface="微软雅黑" pitchFamily="34" charset="-122"/>
                <a:ea typeface="微软雅黑" pitchFamily="34" charset="-122"/>
              </a:rPr>
              <a:t>改革开放</a:t>
            </a:r>
            <a:r>
              <a:rPr lang="en-US" altLang="zh-CN" sz="2200" dirty="0" smtClean="0">
                <a:latin typeface="微软雅黑" pitchFamily="34" charset="-122"/>
                <a:ea typeface="微软雅黑" pitchFamily="34" charset="-122"/>
              </a:rPr>
              <a:t>30</a:t>
            </a:r>
            <a:r>
              <a:rPr lang="zh-CN" altLang="en-US" sz="2200" dirty="0" smtClean="0">
                <a:latin typeface="微软雅黑" pitchFamily="34" charset="-122"/>
                <a:ea typeface="微软雅黑" pitchFamily="34" charset="-122"/>
              </a:rPr>
              <a:t>多年来，中国实施了全国范围的有计划有组织的开发式扶贫，超过</a:t>
            </a:r>
            <a:r>
              <a:rPr lang="en-US" altLang="zh-CN" sz="2200" dirty="0" smtClean="0">
                <a:latin typeface="微软雅黑" pitchFamily="34" charset="-122"/>
                <a:ea typeface="微软雅黑" pitchFamily="34" charset="-122"/>
              </a:rPr>
              <a:t>6</a:t>
            </a:r>
            <a:r>
              <a:rPr lang="zh-CN" altLang="en-US" sz="2200" dirty="0" smtClean="0">
                <a:latin typeface="微软雅黑" pitchFamily="34" charset="-122"/>
                <a:ea typeface="微软雅黑" pitchFamily="34" charset="-122"/>
              </a:rPr>
              <a:t>亿人口摆脱了贫困，减贫事业取得了举世瞩目的成就。从</a:t>
            </a:r>
            <a:r>
              <a:rPr lang="en-US" altLang="zh-CN" sz="2200" dirty="0" smtClean="0">
                <a:latin typeface="微软雅黑" pitchFamily="34" charset="-122"/>
                <a:ea typeface="微软雅黑" pitchFamily="34" charset="-122"/>
              </a:rPr>
              <a:t>2011</a:t>
            </a:r>
            <a:r>
              <a:rPr lang="zh-CN" altLang="en-US" sz="2200" dirty="0" smtClean="0">
                <a:latin typeface="微软雅黑" pitchFamily="34" charset="-122"/>
                <a:ea typeface="微软雅黑" pitchFamily="34" charset="-122"/>
              </a:rPr>
              <a:t>年实施新的扶贫开发纲要开始，到</a:t>
            </a:r>
            <a:r>
              <a:rPr lang="en-US" altLang="zh-CN" sz="2200" dirty="0" smtClean="0">
                <a:latin typeface="微软雅黑" pitchFamily="34" charset="-122"/>
                <a:ea typeface="微软雅黑" pitchFamily="34" charset="-122"/>
              </a:rPr>
              <a:t>2014</a:t>
            </a:r>
            <a:r>
              <a:rPr lang="zh-CN" altLang="en-US" sz="2200" dirty="0" smtClean="0">
                <a:latin typeface="微软雅黑" pitchFamily="34" charset="-122"/>
                <a:ea typeface="微软雅黑" pitchFamily="34" charset="-122"/>
              </a:rPr>
              <a:t>年底，中国新的扶贫标准下的减贫人口总量达到</a:t>
            </a:r>
            <a:r>
              <a:rPr lang="en-US" altLang="zh-CN" sz="2200" dirty="0" smtClean="0">
                <a:latin typeface="微软雅黑" pitchFamily="34" charset="-122"/>
                <a:ea typeface="微软雅黑" pitchFamily="34" charset="-122"/>
              </a:rPr>
              <a:t>9550</a:t>
            </a:r>
            <a:r>
              <a:rPr lang="zh-CN" altLang="en-US" sz="2200" dirty="0" smtClean="0">
                <a:latin typeface="微软雅黑" pitchFamily="34" charset="-122"/>
                <a:ea typeface="微软雅黑" pitchFamily="34" charset="-122"/>
              </a:rPr>
              <a:t>万，贫困发生率从</a:t>
            </a:r>
            <a:r>
              <a:rPr lang="en-US" altLang="zh-CN" sz="2200" dirty="0" smtClean="0">
                <a:latin typeface="微软雅黑" pitchFamily="34" charset="-122"/>
                <a:ea typeface="微软雅黑" pitchFamily="34" charset="-122"/>
              </a:rPr>
              <a:t>17.2%</a:t>
            </a:r>
            <a:r>
              <a:rPr lang="zh-CN" altLang="en-US" sz="2200" dirty="0" smtClean="0">
                <a:latin typeface="微软雅黑" pitchFamily="34" charset="-122"/>
                <a:ea typeface="微软雅黑" pitchFamily="34" charset="-122"/>
              </a:rPr>
              <a:t>下降到</a:t>
            </a:r>
            <a:r>
              <a:rPr lang="en-US" altLang="zh-CN" sz="2200" dirty="0" smtClean="0">
                <a:latin typeface="微软雅黑" pitchFamily="34" charset="-122"/>
                <a:ea typeface="微软雅黑" pitchFamily="34" charset="-122"/>
              </a:rPr>
              <a:t>7.2%</a:t>
            </a:r>
            <a:r>
              <a:rPr lang="zh-CN" altLang="en-US" sz="2200" dirty="0" smtClean="0">
                <a:latin typeface="微软雅黑" pitchFamily="34" charset="-122"/>
                <a:ea typeface="微软雅黑" pitchFamily="34" charset="-122"/>
              </a:rPr>
              <a:t>，为联合国千年发展目标的实现作出了巨大贡献。</a:t>
            </a:r>
            <a:endParaRPr lang="zh-CN" altLang="en-US" sz="2200" dirty="0">
              <a:latin typeface="微软雅黑" pitchFamily="34" charset="-122"/>
              <a:ea typeface="微软雅黑" pitchFamily="34" charset="-122"/>
            </a:endParaRPr>
          </a:p>
        </p:txBody>
      </p:sp>
      <p:sp>
        <p:nvSpPr>
          <p:cNvPr id="13" name="矩形 12"/>
          <p:cNvSpPr/>
          <p:nvPr/>
        </p:nvSpPr>
        <p:spPr>
          <a:xfrm>
            <a:off x="3398546" y="5110074"/>
            <a:ext cx="7938328" cy="861744"/>
          </a:xfrm>
          <a:prstGeom prst="rect">
            <a:avLst/>
          </a:prstGeom>
          <a:solidFill>
            <a:srgbClr val="C00000"/>
          </a:solidFill>
          <a:ln>
            <a:solidFill>
              <a:srgbClr val="C00000"/>
            </a:solidFill>
          </a:ln>
        </p:spPr>
        <p:txBody>
          <a:bodyPr wrap="square" lIns="121891" tIns="60945" rIns="121891" bIns="60945">
            <a:spAutoFit/>
          </a:bodyPr>
          <a:lstStyle/>
          <a:p>
            <a:r>
              <a:rPr lang="zh-CN" altLang="en-US"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消除贫困、改善民生、逐步实现共同富裕，是社会主义的本质要求，是我们党的重要使命</a:t>
            </a:r>
            <a:r>
              <a:rPr lang="zh-CN" altLang="zh-CN"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a:t>
            </a:r>
            <a:endParaRPr lang="zh-CN" altLang="zh-CN"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4" name="矩形 13"/>
          <p:cNvSpPr/>
          <p:nvPr/>
        </p:nvSpPr>
        <p:spPr>
          <a:xfrm>
            <a:off x="3391710" y="2489492"/>
            <a:ext cx="7945926" cy="2544589"/>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sz="1900" b="1" dirty="0">
              <a:solidFill>
                <a:schemeClr val="bg1"/>
              </a:solidFill>
              <a:latin typeface="微软雅黑" pitchFamily="34" charset="-122"/>
              <a:ea typeface="微软雅黑" pitchFamily="34" charset="-122"/>
            </a:endParaRPr>
          </a:p>
        </p:txBody>
      </p:sp>
      <p:sp>
        <p:nvSpPr>
          <p:cNvPr id="16" name="TextBox 45"/>
          <p:cNvSpPr txBox="1"/>
          <p:nvPr/>
        </p:nvSpPr>
        <p:spPr>
          <a:xfrm>
            <a:off x="759890" y="4485125"/>
            <a:ext cx="1887638" cy="615523"/>
          </a:xfrm>
          <a:prstGeom prst="rect">
            <a:avLst/>
          </a:prstGeom>
          <a:noFill/>
          <a:effectLst>
            <a:outerShdw blurRad="50800" dist="38100" dir="5400000" algn="t" rotWithShape="0">
              <a:prstClr val="black">
                <a:alpha val="40000"/>
              </a:prstClr>
            </a:outerShdw>
          </a:effectLst>
        </p:spPr>
        <p:txBody>
          <a:bodyPr wrap="none" lIns="121891" tIns="60945" rIns="121891" bIns="60945" rtlCol="0">
            <a:spAutoFit/>
          </a:bodyPr>
          <a:lstStyle/>
          <a:p>
            <a:r>
              <a:rPr lang="zh-CN" altLang="en-US" sz="32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中国智慧</a:t>
            </a:r>
            <a:endParaRPr lang="zh-CN" altLang="en-US" sz="3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18" name="Picture 3" descr="C:\Users\Administrator\Desktop\党政机关\素材\党徽\Nipic_5916570_20120618220329321399.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7256" y="1766626"/>
            <a:ext cx="1786541" cy="1621234"/>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矩形 18"/>
          <p:cNvSpPr/>
          <p:nvPr/>
        </p:nvSpPr>
        <p:spPr>
          <a:xfrm>
            <a:off x="25210" y="5229930"/>
            <a:ext cx="3359563" cy="109215"/>
          </a:xfrm>
          <a:prstGeom prst="rect">
            <a:avLst/>
          </a:prstGeom>
          <a:ln/>
        </p:spPr>
        <p:style>
          <a:lnRef idx="0">
            <a:schemeClr val="accent2"/>
          </a:lnRef>
          <a:fillRef idx="3">
            <a:schemeClr val="accent2"/>
          </a:fillRef>
          <a:effectRef idx="3">
            <a:schemeClr val="accent2"/>
          </a:effectRef>
          <a:fontRef idx="minor">
            <a:schemeClr val="lt1"/>
          </a:fontRef>
        </p:style>
        <p:txBody>
          <a:bodyPr lIns="121891" tIns="60945" rIns="121891" bIns="60945" rtlCol="0" anchor="ctr"/>
          <a:lstStyle/>
          <a:p>
            <a:pPr algn="ctr"/>
            <a:endParaRPr lang="zh-CN" altLang="en-US">
              <a:latin typeface="微软雅黑" pitchFamily="34" charset="-122"/>
              <a:ea typeface="微软雅黑" pitchFamily="34" charset="-122"/>
            </a:endParaRPr>
          </a:p>
        </p:txBody>
      </p:sp>
      <p:sp>
        <p:nvSpPr>
          <p:cNvPr id="20" name="矩形 19"/>
          <p:cNvSpPr/>
          <p:nvPr/>
        </p:nvSpPr>
        <p:spPr>
          <a:xfrm>
            <a:off x="397" y="4245681"/>
            <a:ext cx="3359563" cy="109215"/>
          </a:xfrm>
          <a:prstGeom prst="rect">
            <a:avLst/>
          </a:prstGeom>
          <a:ln/>
        </p:spPr>
        <p:style>
          <a:lnRef idx="0">
            <a:schemeClr val="accent2"/>
          </a:lnRef>
          <a:fillRef idx="3">
            <a:schemeClr val="accent2"/>
          </a:fillRef>
          <a:effectRef idx="3">
            <a:schemeClr val="accent2"/>
          </a:effectRef>
          <a:fontRef idx="minor">
            <a:schemeClr val="lt1"/>
          </a:fontRef>
        </p:style>
        <p:txBody>
          <a:bodyPr lIns="121891" tIns="60945" rIns="121891" bIns="60945" rtlCol="0" anchor="ctr"/>
          <a:lstStyle/>
          <a:p>
            <a:pPr algn="ctr"/>
            <a:endParaRPr lang="zh-CN" altLang="en-US">
              <a:latin typeface="微软雅黑" pitchFamily="34" charset="-122"/>
              <a:ea typeface="微软雅黑" pitchFamily="34" charset="-122"/>
            </a:endParaRPr>
          </a:p>
        </p:txBody>
      </p:sp>
      <p:grpSp>
        <p:nvGrpSpPr>
          <p:cNvPr id="2" name="组合 31"/>
          <p:cNvGrpSpPr/>
          <p:nvPr/>
        </p:nvGrpSpPr>
        <p:grpSpPr>
          <a:xfrm>
            <a:off x="8094422" y="1385872"/>
            <a:ext cx="952436" cy="952781"/>
            <a:chOff x="3686418" y="1491630"/>
            <a:chExt cx="1245622" cy="1245622"/>
          </a:xfrm>
        </p:grpSpPr>
        <p:grpSp>
          <p:nvGrpSpPr>
            <p:cNvPr id="3" name="组合 32"/>
            <p:cNvGrpSpPr/>
            <p:nvPr/>
          </p:nvGrpSpPr>
          <p:grpSpPr>
            <a:xfrm>
              <a:off x="3686418" y="1491630"/>
              <a:ext cx="1245622" cy="1245622"/>
              <a:chOff x="3597091" y="1563638"/>
              <a:chExt cx="1245622" cy="1245622"/>
            </a:xfrm>
          </p:grpSpPr>
          <p:sp>
            <p:nvSpPr>
              <p:cNvPr id="38" name="椭圆 37"/>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微软雅黑" pitchFamily="34" charset="-122"/>
                  <a:ea typeface="微软雅黑" pitchFamily="34" charset="-122"/>
                </a:endParaRPr>
              </a:p>
            </p:txBody>
          </p:sp>
          <p:sp>
            <p:nvSpPr>
              <p:cNvPr id="39" name="椭圆 38"/>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微软雅黑" pitchFamily="34" charset="-122"/>
                  <a:ea typeface="微软雅黑" pitchFamily="34" charset="-122"/>
                </a:endParaRPr>
              </a:p>
            </p:txBody>
          </p:sp>
        </p:grpSp>
        <p:sp>
          <p:nvSpPr>
            <p:cNvPr id="37" name="标题 4"/>
            <p:cNvSpPr txBox="1">
              <a:spLocks/>
            </p:cNvSpPr>
            <p:nvPr/>
          </p:nvSpPr>
          <p:spPr>
            <a:xfrm>
              <a:off x="3811325" y="1741839"/>
              <a:ext cx="970891"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rPr>
                <a:t>出</a:t>
              </a:r>
              <a:endParaRPr lang="zh-CN" altLang="en-US" sz="4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grpSp>
      <p:grpSp>
        <p:nvGrpSpPr>
          <p:cNvPr id="4" name="组合 36"/>
          <p:cNvGrpSpPr/>
          <p:nvPr/>
        </p:nvGrpSpPr>
        <p:grpSpPr>
          <a:xfrm>
            <a:off x="9065777" y="1385872"/>
            <a:ext cx="952436" cy="952781"/>
            <a:chOff x="3686418" y="1491630"/>
            <a:chExt cx="1245622" cy="1245622"/>
          </a:xfrm>
        </p:grpSpPr>
        <p:grpSp>
          <p:nvGrpSpPr>
            <p:cNvPr id="5" name="组合 37"/>
            <p:cNvGrpSpPr/>
            <p:nvPr/>
          </p:nvGrpSpPr>
          <p:grpSpPr>
            <a:xfrm>
              <a:off x="3686418" y="1491630"/>
              <a:ext cx="1245622" cy="1245622"/>
              <a:chOff x="3597091" y="1563638"/>
              <a:chExt cx="1245622" cy="1245622"/>
            </a:xfrm>
          </p:grpSpPr>
          <p:sp>
            <p:nvSpPr>
              <p:cNvPr id="34" name="椭圆 33"/>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微软雅黑" pitchFamily="34" charset="-122"/>
                  <a:ea typeface="微软雅黑" pitchFamily="34" charset="-122"/>
                </a:endParaRPr>
              </a:p>
            </p:txBody>
          </p:sp>
          <p:sp>
            <p:nvSpPr>
              <p:cNvPr id="35" name="椭圆 34"/>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微软雅黑" pitchFamily="34" charset="-122"/>
                  <a:ea typeface="微软雅黑" pitchFamily="34" charset="-122"/>
                </a:endParaRPr>
              </a:p>
            </p:txBody>
          </p:sp>
        </p:grpSp>
        <p:sp>
          <p:nvSpPr>
            <p:cNvPr id="33" name="标题 4"/>
            <p:cNvSpPr txBox="1">
              <a:spLocks/>
            </p:cNvSpPr>
            <p:nvPr/>
          </p:nvSpPr>
          <p:spPr>
            <a:xfrm>
              <a:off x="3848960" y="1741839"/>
              <a:ext cx="970891"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rPr>
                <a:t>贡</a:t>
              </a:r>
              <a:endParaRPr lang="zh-CN" altLang="en-US" sz="4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grpSp>
      <p:grpSp>
        <p:nvGrpSpPr>
          <p:cNvPr id="6" name="组合 46"/>
          <p:cNvGrpSpPr/>
          <p:nvPr/>
        </p:nvGrpSpPr>
        <p:grpSpPr>
          <a:xfrm>
            <a:off x="10035388" y="1385872"/>
            <a:ext cx="952436" cy="952781"/>
            <a:chOff x="3686418" y="1491630"/>
            <a:chExt cx="1245622" cy="1245622"/>
          </a:xfrm>
        </p:grpSpPr>
        <p:grpSp>
          <p:nvGrpSpPr>
            <p:cNvPr id="7" name="组合 47"/>
            <p:cNvGrpSpPr/>
            <p:nvPr/>
          </p:nvGrpSpPr>
          <p:grpSpPr>
            <a:xfrm>
              <a:off x="3686418" y="1491630"/>
              <a:ext cx="1245622" cy="1245622"/>
              <a:chOff x="3597091" y="1563638"/>
              <a:chExt cx="1245622" cy="1245622"/>
            </a:xfrm>
          </p:grpSpPr>
          <p:sp>
            <p:nvSpPr>
              <p:cNvPr id="30" name="椭圆 29"/>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微软雅黑" pitchFamily="34" charset="-122"/>
                  <a:ea typeface="微软雅黑" pitchFamily="34" charset="-122"/>
                </a:endParaRPr>
              </a:p>
            </p:txBody>
          </p:sp>
          <p:sp>
            <p:nvSpPr>
              <p:cNvPr id="31" name="椭圆 30"/>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微软雅黑" pitchFamily="34" charset="-122"/>
                  <a:ea typeface="微软雅黑" pitchFamily="34" charset="-122"/>
                </a:endParaRPr>
              </a:p>
            </p:txBody>
          </p:sp>
        </p:grpSp>
        <p:sp>
          <p:nvSpPr>
            <p:cNvPr id="29" name="标题 4"/>
            <p:cNvSpPr txBox="1">
              <a:spLocks/>
            </p:cNvSpPr>
            <p:nvPr/>
          </p:nvSpPr>
          <p:spPr>
            <a:xfrm>
              <a:off x="3867659" y="1741839"/>
              <a:ext cx="970891"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rPr>
                <a:t>献</a:t>
              </a:r>
              <a:endParaRPr lang="zh-CN" altLang="en-US" sz="4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grpSp>
      <p:grpSp>
        <p:nvGrpSpPr>
          <p:cNvPr id="9" name="组合 31"/>
          <p:cNvGrpSpPr/>
          <p:nvPr/>
        </p:nvGrpSpPr>
        <p:grpSpPr>
          <a:xfrm>
            <a:off x="7118359" y="1385872"/>
            <a:ext cx="952436" cy="952781"/>
            <a:chOff x="3686418" y="1491630"/>
            <a:chExt cx="1245622" cy="1245622"/>
          </a:xfrm>
        </p:grpSpPr>
        <p:grpSp>
          <p:nvGrpSpPr>
            <p:cNvPr id="10" name="组合 32"/>
            <p:cNvGrpSpPr/>
            <p:nvPr/>
          </p:nvGrpSpPr>
          <p:grpSpPr>
            <a:xfrm>
              <a:off x="3686418" y="1491630"/>
              <a:ext cx="1245622" cy="1245622"/>
              <a:chOff x="3597091" y="1563638"/>
              <a:chExt cx="1245622" cy="1245622"/>
            </a:xfrm>
          </p:grpSpPr>
          <p:sp>
            <p:nvSpPr>
              <p:cNvPr id="43" name="椭圆 42"/>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微软雅黑" pitchFamily="34" charset="-122"/>
                  <a:ea typeface="微软雅黑" pitchFamily="34" charset="-122"/>
                </a:endParaRPr>
              </a:p>
            </p:txBody>
          </p:sp>
          <p:sp>
            <p:nvSpPr>
              <p:cNvPr id="44" name="椭圆 43"/>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微软雅黑" pitchFamily="34" charset="-122"/>
                  <a:ea typeface="微软雅黑" pitchFamily="34" charset="-122"/>
                </a:endParaRPr>
              </a:p>
            </p:txBody>
          </p:sp>
        </p:grpSp>
        <p:sp>
          <p:nvSpPr>
            <p:cNvPr id="42" name="标题 4"/>
            <p:cNvSpPr txBox="1">
              <a:spLocks/>
            </p:cNvSpPr>
            <p:nvPr/>
          </p:nvSpPr>
          <p:spPr>
            <a:xfrm>
              <a:off x="3811325" y="1741839"/>
              <a:ext cx="970891"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rPr>
                <a:t>作</a:t>
              </a:r>
              <a:endParaRPr lang="zh-CN" altLang="en-US" sz="4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grpSp>
    </p:spTree>
    <p:extLst>
      <p:ext uri="{BB962C8B-B14F-4D97-AF65-F5344CB8AC3E}">
        <p14:creationId xmlns:p14="http://schemas.microsoft.com/office/powerpoint/2010/main" xmlns="" val="1988978838"/>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42"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
        <p:nvSpPr>
          <p:cNvPr id="25" name="Rectangle 44"/>
          <p:cNvSpPr>
            <a:spLocks noChangeArrowheads="1"/>
          </p:cNvSpPr>
          <p:nvPr/>
        </p:nvSpPr>
        <p:spPr bwMode="auto">
          <a:xfrm>
            <a:off x="760377" y="957244"/>
            <a:ext cx="5821818" cy="787855"/>
          </a:xfrm>
          <a:prstGeom prst="rect">
            <a:avLst/>
          </a:prstGeom>
          <a:noFill/>
          <a:ln w="9525" algn="ctr">
            <a:noFill/>
            <a:miter lim="800000"/>
            <a:headEnd/>
            <a:tailEnd/>
          </a:ln>
        </p:spPr>
        <p:txBody>
          <a:bodyPr wrap="square" lIns="109678" tIns="54838" rIns="109678" bIns="54838">
            <a:spAutoFit/>
          </a:bodyPr>
          <a:lstStyle/>
          <a:p>
            <a:pPr eaLnBrk="0" hangingPunct="0"/>
            <a:r>
              <a:rPr lang="zh-CN" altLang="en-US" sz="22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以党的十八届五中全会和中央扶贫开发工作会决策部署为标志</a:t>
            </a:r>
            <a:endParaRPr lang="zh-CN" altLang="en-US" sz="2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2" name="组合 18"/>
          <p:cNvGrpSpPr/>
          <p:nvPr/>
        </p:nvGrpSpPr>
        <p:grpSpPr>
          <a:xfrm>
            <a:off x="2117699" y="1600783"/>
            <a:ext cx="7455599" cy="4142807"/>
            <a:chOff x="2880717" y="1224186"/>
            <a:chExt cx="7455599" cy="4142807"/>
          </a:xfrm>
        </p:grpSpPr>
        <p:pic>
          <p:nvPicPr>
            <p:cNvPr id="20" name="图片 19"/>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2880717" y="1224186"/>
              <a:ext cx="7455599" cy="4142807"/>
            </a:xfrm>
            <a:prstGeom prst="rect">
              <a:avLst/>
            </a:prstGeom>
          </p:spPr>
        </p:pic>
        <p:sp>
          <p:nvSpPr>
            <p:cNvPr id="21" name="矩形 20"/>
            <p:cNvSpPr/>
            <p:nvPr/>
          </p:nvSpPr>
          <p:spPr>
            <a:xfrm>
              <a:off x="5152341" y="2814632"/>
              <a:ext cx="4086358" cy="1200329"/>
            </a:xfrm>
            <a:prstGeom prst="rect">
              <a:avLst/>
            </a:prstGeom>
          </p:spPr>
          <p:txBody>
            <a:bodyPr wrap="square">
              <a:spAutoFit/>
            </a:bodyPr>
            <a:lstStyle/>
            <a:p>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五年来，全国农村累计脱贫</a:t>
              </a:r>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5564</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万人，相当于一个中等国家的人口总量</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1988978838"/>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42"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8" name="Picture 3" descr="C:\Users\Administrator\Desktop\党政机关\素材\党徽\Nipic_5916570_20120618220329321399.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34953" y="1743062"/>
            <a:ext cx="2179643" cy="19779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组合 64"/>
          <p:cNvGrpSpPr/>
          <p:nvPr/>
        </p:nvGrpSpPr>
        <p:grpSpPr>
          <a:xfrm>
            <a:off x="688939" y="3925385"/>
            <a:ext cx="2879625" cy="864096"/>
            <a:chOff x="556522" y="2643758"/>
            <a:chExt cx="2160000" cy="864096"/>
          </a:xfrm>
        </p:grpSpPr>
        <p:cxnSp>
          <p:nvCxnSpPr>
            <p:cNvPr id="39" name="直接连接符 38"/>
            <p:cNvCxnSpPr/>
            <p:nvPr/>
          </p:nvCxnSpPr>
          <p:spPr>
            <a:xfrm>
              <a:off x="556522" y="3507854"/>
              <a:ext cx="2160000" cy="0"/>
            </a:xfrm>
            <a:prstGeom prst="line">
              <a:avLst/>
            </a:prstGeom>
            <a:ln w="19050">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56522" y="2643758"/>
              <a:ext cx="2160000" cy="0"/>
            </a:xfrm>
            <a:prstGeom prst="line">
              <a:avLst/>
            </a:prstGeom>
            <a:ln w="19050">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4853866" y="1761572"/>
            <a:ext cx="5880029" cy="770618"/>
            <a:chOff x="5015086" y="1845618"/>
            <a:chExt cx="5880029" cy="770618"/>
          </a:xfrm>
        </p:grpSpPr>
        <p:sp>
          <p:nvSpPr>
            <p:cNvPr id="35" name="矩形 34"/>
            <p:cNvSpPr/>
            <p:nvPr/>
          </p:nvSpPr>
          <p:spPr>
            <a:xfrm>
              <a:off x="5924733" y="1888138"/>
              <a:ext cx="4970382" cy="728098"/>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2000" dirty="0" smtClean="0">
                  <a:solidFill>
                    <a:schemeClr val="tx1"/>
                  </a:solidFill>
                  <a:latin typeface="微软雅黑" pitchFamily="34" charset="-122"/>
                  <a:ea typeface="微软雅黑" pitchFamily="34" charset="-122"/>
                </a:rPr>
                <a:t>中央高度重视，形成了五级书记抓扶贫、全党合力促攻坚的生动局面；</a:t>
              </a:r>
              <a:endParaRPr lang="zh-CN" altLang="en-US" sz="2000" dirty="0">
                <a:solidFill>
                  <a:schemeClr val="tx1"/>
                </a:solidFill>
                <a:latin typeface="微软雅黑" pitchFamily="34" charset="-122"/>
                <a:ea typeface="微软雅黑" pitchFamily="34" charset="-122"/>
              </a:endParaRPr>
            </a:p>
          </p:txBody>
        </p:sp>
        <p:grpSp>
          <p:nvGrpSpPr>
            <p:cNvPr id="4" name="组合 43"/>
            <p:cNvGrpSpPr/>
            <p:nvPr/>
          </p:nvGrpSpPr>
          <p:grpSpPr>
            <a:xfrm>
              <a:off x="5015086" y="1845618"/>
              <a:ext cx="719907" cy="720167"/>
              <a:chOff x="3635896" y="1427745"/>
              <a:chExt cx="540000" cy="540000"/>
            </a:xfrm>
            <a:solidFill>
              <a:srgbClr val="C00000"/>
            </a:solidFill>
          </p:grpSpPr>
          <p:sp>
            <p:nvSpPr>
              <p:cNvPr id="37" name="矩形 36"/>
              <p:cNvSpPr/>
              <p:nvPr/>
            </p:nvSpPr>
            <p:spPr>
              <a:xfrm>
                <a:off x="3635896" y="1427745"/>
                <a:ext cx="540000" cy="540000"/>
              </a:xfrm>
              <a:prstGeom prst="rect">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微软雅黑" pitchFamily="34" charset="-122"/>
                  <a:ea typeface="微软雅黑" pitchFamily="34" charset="-122"/>
                </a:endParaRPr>
              </a:p>
            </p:txBody>
          </p:sp>
          <p:sp>
            <p:nvSpPr>
              <p:cNvPr id="38" name="TextBox 45"/>
              <p:cNvSpPr txBox="1"/>
              <p:nvPr/>
            </p:nvSpPr>
            <p:spPr>
              <a:xfrm>
                <a:off x="3635896" y="1513122"/>
                <a:ext cx="540000" cy="369247"/>
              </a:xfrm>
              <a:prstGeom prst="rect">
                <a:avLst/>
              </a:prstGeom>
              <a:grpFill/>
            </p:spPr>
            <p:txBody>
              <a:bodyPr wrap="square" rtlCol="0" anchor="ctr" anchorCtr="0">
                <a:spAutoFit/>
              </a:bodyPr>
              <a:lstStyle/>
              <a:p>
                <a:pPr algn="ctr"/>
                <a:r>
                  <a:rPr lang="en-US" altLang="zh-CN" sz="26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01</a:t>
                </a:r>
                <a:endParaRPr lang="zh-CN" altLang="en-US" sz="26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grpSp>
        <p:nvGrpSpPr>
          <p:cNvPr id="5" name="组合 3"/>
          <p:cNvGrpSpPr/>
          <p:nvPr/>
        </p:nvGrpSpPr>
        <p:grpSpPr>
          <a:xfrm>
            <a:off x="4853866" y="2655122"/>
            <a:ext cx="5880029" cy="748555"/>
            <a:chOff x="5015086" y="2739168"/>
            <a:chExt cx="5880029" cy="748555"/>
          </a:xfrm>
        </p:grpSpPr>
        <p:sp>
          <p:nvSpPr>
            <p:cNvPr id="31" name="矩形 30"/>
            <p:cNvSpPr/>
            <p:nvPr/>
          </p:nvSpPr>
          <p:spPr>
            <a:xfrm>
              <a:off x="5924733" y="2759625"/>
              <a:ext cx="4970382" cy="728098"/>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2000" spc="-200" dirty="0" smtClean="0">
                  <a:solidFill>
                    <a:schemeClr val="tx1"/>
                  </a:solidFill>
                  <a:latin typeface="微软雅黑" pitchFamily="34" charset="-122"/>
                  <a:ea typeface="微软雅黑" pitchFamily="34" charset="-122"/>
                </a:rPr>
                <a:t>以改革为动力，强化顶层设计，通过脱贫攻坚推动农村供给侧结构性改革落到实处；</a:t>
              </a:r>
              <a:endParaRPr lang="zh-CN" altLang="en-US" sz="2000" spc="-200" dirty="0">
                <a:solidFill>
                  <a:schemeClr val="tx1"/>
                </a:solidFill>
                <a:latin typeface="微软雅黑" pitchFamily="34" charset="-122"/>
                <a:ea typeface="微软雅黑" pitchFamily="34" charset="-122"/>
              </a:endParaRPr>
            </a:p>
          </p:txBody>
        </p:sp>
        <p:grpSp>
          <p:nvGrpSpPr>
            <p:cNvPr id="6" name="组合 51"/>
            <p:cNvGrpSpPr/>
            <p:nvPr/>
          </p:nvGrpSpPr>
          <p:grpSpPr>
            <a:xfrm>
              <a:off x="5015086" y="2739168"/>
              <a:ext cx="719907" cy="720167"/>
              <a:chOff x="3635896" y="2037782"/>
              <a:chExt cx="540000" cy="540000"/>
            </a:xfrm>
            <a:solidFill>
              <a:srgbClr val="C00000"/>
            </a:solidFill>
          </p:grpSpPr>
          <p:sp>
            <p:nvSpPr>
              <p:cNvPr id="33" name="矩形 32"/>
              <p:cNvSpPr/>
              <p:nvPr/>
            </p:nvSpPr>
            <p:spPr>
              <a:xfrm>
                <a:off x="3635896" y="2037782"/>
                <a:ext cx="540000" cy="540000"/>
              </a:xfrm>
              <a:prstGeom prst="rect">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微软雅黑" pitchFamily="34" charset="-122"/>
                  <a:ea typeface="微软雅黑" pitchFamily="34" charset="-122"/>
                </a:endParaRPr>
              </a:p>
            </p:txBody>
          </p:sp>
          <p:sp>
            <p:nvSpPr>
              <p:cNvPr id="34" name="TextBox 45"/>
              <p:cNvSpPr txBox="1"/>
              <p:nvPr/>
            </p:nvSpPr>
            <p:spPr>
              <a:xfrm>
                <a:off x="3635896" y="2123159"/>
                <a:ext cx="540000" cy="369247"/>
              </a:xfrm>
              <a:prstGeom prst="rect">
                <a:avLst/>
              </a:prstGeom>
              <a:grpFill/>
            </p:spPr>
            <p:txBody>
              <a:bodyPr wrap="square" rtlCol="0" anchor="ctr" anchorCtr="0">
                <a:spAutoFit/>
              </a:bodyPr>
              <a:lstStyle/>
              <a:p>
                <a:pPr algn="ctr"/>
                <a:r>
                  <a:rPr lang="en-US" altLang="zh-CN" sz="26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02</a:t>
                </a:r>
                <a:endParaRPr lang="zh-CN" altLang="en-US" sz="26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grpSp>
        <p:nvGrpSpPr>
          <p:cNvPr id="7" name="组合 4"/>
          <p:cNvGrpSpPr/>
          <p:nvPr/>
        </p:nvGrpSpPr>
        <p:grpSpPr>
          <a:xfrm>
            <a:off x="4853866" y="3497886"/>
            <a:ext cx="5880029" cy="772148"/>
            <a:chOff x="5015086" y="3581932"/>
            <a:chExt cx="5880029" cy="772148"/>
          </a:xfrm>
        </p:grpSpPr>
        <p:sp>
          <p:nvSpPr>
            <p:cNvPr id="26" name="矩形 25"/>
            <p:cNvSpPr/>
            <p:nvPr/>
          </p:nvSpPr>
          <p:spPr>
            <a:xfrm>
              <a:off x="5924733" y="3625982"/>
              <a:ext cx="4970382" cy="728098"/>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2000" spc="-200" dirty="0" smtClean="0">
                  <a:solidFill>
                    <a:schemeClr val="tx1"/>
                  </a:solidFill>
                  <a:latin typeface="微软雅黑" pitchFamily="34" charset="-122"/>
                  <a:ea typeface="微软雅黑" pitchFamily="34" charset="-122"/>
                </a:rPr>
                <a:t>以精准为要义，向因村因户因人施策、“精准滴灌”式扶贫转变；</a:t>
              </a:r>
              <a:endParaRPr lang="zh-CN" altLang="en-US" sz="2000" spc="-200" dirty="0">
                <a:solidFill>
                  <a:schemeClr val="tx1"/>
                </a:solidFill>
                <a:latin typeface="微软雅黑" pitchFamily="34" charset="-122"/>
                <a:ea typeface="微软雅黑" pitchFamily="34" charset="-122"/>
              </a:endParaRPr>
            </a:p>
          </p:txBody>
        </p:sp>
        <p:grpSp>
          <p:nvGrpSpPr>
            <p:cNvPr id="9" name="组合 54"/>
            <p:cNvGrpSpPr/>
            <p:nvPr/>
          </p:nvGrpSpPr>
          <p:grpSpPr>
            <a:xfrm>
              <a:off x="5015086" y="3581932"/>
              <a:ext cx="719907" cy="720167"/>
              <a:chOff x="3635896" y="2647819"/>
              <a:chExt cx="540000" cy="540000"/>
            </a:xfrm>
            <a:solidFill>
              <a:srgbClr val="C00000"/>
            </a:solidFill>
          </p:grpSpPr>
          <p:sp>
            <p:nvSpPr>
              <p:cNvPr id="29" name="矩形 28"/>
              <p:cNvSpPr/>
              <p:nvPr/>
            </p:nvSpPr>
            <p:spPr>
              <a:xfrm>
                <a:off x="3635896" y="2647819"/>
                <a:ext cx="540000" cy="540000"/>
              </a:xfrm>
              <a:prstGeom prst="rect">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微软雅黑" pitchFamily="34" charset="-122"/>
                  <a:ea typeface="微软雅黑" pitchFamily="34" charset="-122"/>
                </a:endParaRPr>
              </a:p>
            </p:txBody>
          </p:sp>
          <p:sp>
            <p:nvSpPr>
              <p:cNvPr id="30" name="TextBox 45"/>
              <p:cNvSpPr txBox="1"/>
              <p:nvPr/>
            </p:nvSpPr>
            <p:spPr>
              <a:xfrm>
                <a:off x="3635896" y="2733196"/>
                <a:ext cx="540000" cy="369247"/>
              </a:xfrm>
              <a:prstGeom prst="rect">
                <a:avLst/>
              </a:prstGeom>
              <a:grpFill/>
              <a:ln>
                <a:solidFill>
                  <a:srgbClr val="C00000"/>
                </a:solidFill>
              </a:ln>
            </p:spPr>
            <p:txBody>
              <a:bodyPr wrap="square" rtlCol="0" anchor="ctr" anchorCtr="0">
                <a:spAutoFit/>
              </a:bodyPr>
              <a:lstStyle/>
              <a:p>
                <a:pPr algn="ctr"/>
                <a:r>
                  <a:rPr lang="en-US" altLang="zh-CN" sz="26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03</a:t>
                </a:r>
                <a:endParaRPr lang="zh-CN" altLang="en-US" sz="26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grpSp>
        <p:nvGrpSpPr>
          <p:cNvPr id="10" name="组合 5"/>
          <p:cNvGrpSpPr/>
          <p:nvPr/>
        </p:nvGrpSpPr>
        <p:grpSpPr>
          <a:xfrm>
            <a:off x="4853866" y="4396125"/>
            <a:ext cx="5880029" cy="745585"/>
            <a:chOff x="5015086" y="4480171"/>
            <a:chExt cx="5880029" cy="745585"/>
          </a:xfrm>
        </p:grpSpPr>
        <p:sp>
          <p:nvSpPr>
            <p:cNvPr id="19" name="矩形 18"/>
            <p:cNvSpPr/>
            <p:nvPr/>
          </p:nvSpPr>
          <p:spPr>
            <a:xfrm>
              <a:off x="5924733" y="4497658"/>
              <a:ext cx="4970382" cy="728098"/>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2000" spc="-200" dirty="0" smtClean="0">
                  <a:solidFill>
                    <a:schemeClr val="tx1"/>
                  </a:solidFill>
                  <a:latin typeface="微软雅黑" pitchFamily="34" charset="-122"/>
                  <a:ea typeface="微软雅黑" pitchFamily="34" charset="-122"/>
                </a:rPr>
                <a:t>注重动员各方，形成党政齐抓共管、社会各界广泛参与的大扶贫格局；</a:t>
              </a:r>
              <a:endParaRPr lang="zh-CN" altLang="en-US" sz="2000" spc="-200" dirty="0">
                <a:solidFill>
                  <a:schemeClr val="tx1"/>
                </a:solidFill>
                <a:latin typeface="微软雅黑" pitchFamily="34" charset="-122"/>
                <a:ea typeface="微软雅黑" pitchFamily="34" charset="-122"/>
              </a:endParaRPr>
            </a:p>
          </p:txBody>
        </p:sp>
        <p:grpSp>
          <p:nvGrpSpPr>
            <p:cNvPr id="11" name="组合 57"/>
            <p:cNvGrpSpPr/>
            <p:nvPr/>
          </p:nvGrpSpPr>
          <p:grpSpPr>
            <a:xfrm>
              <a:off x="5015086" y="4480171"/>
              <a:ext cx="719907" cy="720167"/>
              <a:chOff x="3635896" y="3257856"/>
              <a:chExt cx="540000" cy="540000"/>
            </a:xfrm>
            <a:solidFill>
              <a:srgbClr val="C00000"/>
            </a:solidFill>
          </p:grpSpPr>
          <p:sp>
            <p:nvSpPr>
              <p:cNvPr id="21" name="矩形 20"/>
              <p:cNvSpPr/>
              <p:nvPr/>
            </p:nvSpPr>
            <p:spPr>
              <a:xfrm>
                <a:off x="3635896" y="3257856"/>
                <a:ext cx="540000" cy="540000"/>
              </a:xfrm>
              <a:prstGeom prst="rect">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微软雅黑" pitchFamily="34" charset="-122"/>
                  <a:ea typeface="微软雅黑" pitchFamily="34" charset="-122"/>
                </a:endParaRPr>
              </a:p>
            </p:txBody>
          </p:sp>
          <p:sp>
            <p:nvSpPr>
              <p:cNvPr id="22" name="TextBox 45"/>
              <p:cNvSpPr txBox="1"/>
              <p:nvPr/>
            </p:nvSpPr>
            <p:spPr>
              <a:xfrm>
                <a:off x="3635896" y="3343233"/>
                <a:ext cx="540000" cy="369247"/>
              </a:xfrm>
              <a:prstGeom prst="rect">
                <a:avLst/>
              </a:prstGeom>
              <a:grpFill/>
            </p:spPr>
            <p:txBody>
              <a:bodyPr wrap="square" rtlCol="0" anchor="ctr" anchorCtr="0">
                <a:spAutoFit/>
              </a:bodyPr>
              <a:lstStyle/>
              <a:p>
                <a:pPr algn="ctr"/>
                <a:r>
                  <a:rPr lang="en-US" altLang="zh-CN" sz="26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04</a:t>
                </a:r>
                <a:endParaRPr lang="zh-CN" altLang="en-US" sz="26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grpSp>
        <p:nvGrpSpPr>
          <p:cNvPr id="12" name="组合 6"/>
          <p:cNvGrpSpPr/>
          <p:nvPr/>
        </p:nvGrpSpPr>
        <p:grpSpPr>
          <a:xfrm>
            <a:off x="4853866" y="5284705"/>
            <a:ext cx="5880029" cy="791974"/>
            <a:chOff x="5015086" y="5368751"/>
            <a:chExt cx="5880029" cy="791974"/>
          </a:xfrm>
        </p:grpSpPr>
        <p:sp>
          <p:nvSpPr>
            <p:cNvPr id="15" name="矩形 14"/>
            <p:cNvSpPr/>
            <p:nvPr/>
          </p:nvSpPr>
          <p:spPr>
            <a:xfrm>
              <a:off x="5924733" y="5368751"/>
              <a:ext cx="4970382" cy="728098"/>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2000" spc="-200" dirty="0" smtClean="0">
                  <a:solidFill>
                    <a:schemeClr val="tx1"/>
                  </a:solidFill>
                  <a:latin typeface="微软雅黑" pitchFamily="34" charset="-122"/>
                  <a:ea typeface="微软雅黑" pitchFamily="34" charset="-122"/>
                </a:rPr>
                <a:t>敢于较真碰硬，实施最严格的考核评估和督查巡查，确保脱贫成效经得起实践和历史的检验。</a:t>
              </a:r>
              <a:endParaRPr lang="zh-CN" altLang="en-US" sz="2000" spc="-200" dirty="0">
                <a:solidFill>
                  <a:schemeClr val="tx1"/>
                </a:solidFill>
                <a:latin typeface="微软雅黑" pitchFamily="34" charset="-122"/>
                <a:ea typeface="微软雅黑" pitchFamily="34" charset="-122"/>
              </a:endParaRPr>
            </a:p>
          </p:txBody>
        </p:sp>
        <p:grpSp>
          <p:nvGrpSpPr>
            <p:cNvPr id="13" name="组合 60"/>
            <p:cNvGrpSpPr/>
            <p:nvPr/>
          </p:nvGrpSpPr>
          <p:grpSpPr>
            <a:xfrm>
              <a:off x="5015086" y="5440558"/>
              <a:ext cx="719907" cy="720167"/>
              <a:chOff x="3635896" y="3867894"/>
              <a:chExt cx="540000" cy="540000"/>
            </a:xfrm>
            <a:solidFill>
              <a:srgbClr val="C00000"/>
            </a:solidFill>
          </p:grpSpPr>
          <p:sp>
            <p:nvSpPr>
              <p:cNvPr id="17" name="矩形 16"/>
              <p:cNvSpPr/>
              <p:nvPr/>
            </p:nvSpPr>
            <p:spPr>
              <a:xfrm>
                <a:off x="3635896" y="3867894"/>
                <a:ext cx="540000" cy="540000"/>
              </a:xfrm>
              <a:prstGeom prst="rect">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微软雅黑" pitchFamily="34" charset="-122"/>
                  <a:ea typeface="微软雅黑" pitchFamily="34" charset="-122"/>
                </a:endParaRPr>
              </a:p>
            </p:txBody>
          </p:sp>
          <p:sp>
            <p:nvSpPr>
              <p:cNvPr id="18" name="TextBox 45"/>
              <p:cNvSpPr txBox="1"/>
              <p:nvPr/>
            </p:nvSpPr>
            <p:spPr>
              <a:xfrm>
                <a:off x="3635896" y="3953271"/>
                <a:ext cx="540000" cy="369247"/>
              </a:xfrm>
              <a:prstGeom prst="rect">
                <a:avLst/>
              </a:prstGeom>
              <a:grpFill/>
            </p:spPr>
            <p:txBody>
              <a:bodyPr wrap="square" rtlCol="0" anchor="ctr" anchorCtr="0">
                <a:spAutoFit/>
              </a:bodyPr>
              <a:lstStyle/>
              <a:p>
                <a:pPr algn="ctr"/>
                <a:r>
                  <a:rPr lang="en-US" altLang="zh-CN" sz="26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05</a:t>
                </a:r>
                <a:endParaRPr lang="zh-CN" altLang="en-US" sz="26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sp>
        <p:nvSpPr>
          <p:cNvPr id="42" name="矩形 41"/>
          <p:cNvSpPr/>
          <p:nvPr/>
        </p:nvSpPr>
        <p:spPr>
          <a:xfrm>
            <a:off x="742033" y="4945164"/>
            <a:ext cx="2915023" cy="774734"/>
          </a:xfrm>
          <a:prstGeom prst="rect">
            <a:avLst/>
          </a:prstGeom>
        </p:spPr>
        <p:txBody>
          <a:bodyPr wrap="square" lIns="121891" tIns="60945" rIns="121891" bIns="60945">
            <a:spAutoFit/>
          </a:bodyPr>
          <a:lstStyle/>
          <a:p>
            <a:pPr algn="ctr">
              <a:lnSpc>
                <a:spcPct val="150000"/>
              </a:lnSpc>
            </a:pPr>
            <a:r>
              <a:rPr lang="zh-CN" altLang="en-US" sz="3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五</a:t>
            </a:r>
            <a:r>
              <a:rPr lang="zh-CN" altLang="en-US" sz="32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个方面</a:t>
            </a:r>
            <a:endParaRPr lang="zh-CN" altLang="en-US" sz="3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3" name="TextBox 45"/>
          <p:cNvSpPr txBox="1"/>
          <p:nvPr/>
        </p:nvSpPr>
        <p:spPr>
          <a:xfrm>
            <a:off x="1211849" y="4043889"/>
            <a:ext cx="1887638" cy="615523"/>
          </a:xfrm>
          <a:prstGeom prst="rect">
            <a:avLst/>
          </a:prstGeom>
          <a:noFill/>
          <a:effectLst>
            <a:outerShdw blurRad="50800" dist="38100" dir="5400000" algn="t" rotWithShape="0">
              <a:prstClr val="black">
                <a:alpha val="40000"/>
              </a:prstClr>
            </a:outerShdw>
          </a:effectLst>
        </p:spPr>
        <p:txBody>
          <a:bodyPr wrap="none" lIns="121891" tIns="60945" rIns="121891" bIns="60945" rtlCol="0">
            <a:spAutoFit/>
          </a:bodyPr>
          <a:lstStyle/>
          <a:p>
            <a:r>
              <a:rPr lang="zh-CN" altLang="en-US" sz="32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时代特征</a:t>
            </a:r>
            <a:endParaRPr lang="zh-CN" altLang="en-US" sz="3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46" name="图片 45"/>
          <p:cNvPicPr>
            <a:picLocks noChangeAspect="1"/>
          </p:cNvPicPr>
          <p:nvPr/>
        </p:nvPicPr>
        <p:blipFill>
          <a:blip r:embed="rId6">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
        <p:nvSpPr>
          <p:cNvPr id="48" name="Rectangle 44"/>
          <p:cNvSpPr>
            <a:spLocks noChangeArrowheads="1"/>
          </p:cNvSpPr>
          <p:nvPr/>
        </p:nvSpPr>
        <p:spPr bwMode="auto">
          <a:xfrm>
            <a:off x="760377" y="957244"/>
            <a:ext cx="6800860" cy="449301"/>
          </a:xfrm>
          <a:prstGeom prst="rect">
            <a:avLst/>
          </a:prstGeom>
          <a:noFill/>
          <a:ln w="9525" algn="ctr">
            <a:noFill/>
            <a:miter lim="800000"/>
            <a:headEnd/>
            <a:tailEnd/>
          </a:ln>
        </p:spPr>
        <p:txBody>
          <a:bodyPr wrap="square" lIns="109678" tIns="54838" rIns="109678" bIns="54838">
            <a:spAutoFit/>
          </a:bodyPr>
          <a:lstStyle/>
          <a:p>
            <a:pPr eaLnBrk="0" hangingPunct="0"/>
            <a:r>
              <a:rPr lang="zh-CN" altLang="en-US" sz="22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党的十八大以来，我国扶贫开发进入脱贫攻坚新阶段</a:t>
            </a:r>
            <a:endParaRPr lang="zh-CN" altLang="en-US" sz="2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xmlns="" val="1988978838"/>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42"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2000"/>
                                        <p:tgtEl>
                                          <p:spTgt spid="46"/>
                                        </p:tgtEl>
                                      </p:cBhvr>
                                    </p:animEffect>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0-#ppt_w/2"/>
                                          </p:val>
                                        </p:tav>
                                        <p:tav tm="100000">
                                          <p:val>
                                            <p:strVal val="#ppt_x"/>
                                          </p:val>
                                        </p:tav>
                                      </p:tavLst>
                                    </p:anim>
                                    <p:anim calcmode="lin" valueType="num">
                                      <p:cBhvr additive="base">
                                        <p:cTn id="20"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gray">
          <a:xfrm>
            <a:off x="2730291" y="1242996"/>
            <a:ext cx="3127811" cy="3622919"/>
          </a:xfrm>
          <a:prstGeom prst="upArrow">
            <a:avLst>
              <a:gd name="adj1" fmla="val 56361"/>
              <a:gd name="adj2" fmla="val 78338"/>
            </a:avLst>
          </a:prstGeom>
          <a:solidFill>
            <a:srgbClr val="FCA304"/>
          </a:solidFill>
          <a:ln w="9525">
            <a:miter lim="800000"/>
            <a:headEnd/>
            <a:tailEnd/>
          </a:ln>
        </p:spPr>
        <p:txBody>
          <a:bodyPr wrap="none" lIns="102636" tIns="51316" rIns="102636" bIns="51316" anchor="ctr">
            <a:flatTx/>
          </a:bodyPr>
          <a:lstStyle/>
          <a:p>
            <a:endParaRPr lang="zh-CN" altLang="en-US">
              <a:ea typeface="宋体" charset="-122"/>
            </a:endParaRPr>
          </a:p>
        </p:txBody>
      </p:sp>
      <p:sp>
        <p:nvSpPr>
          <p:cNvPr id="6" name="AutoShape 3"/>
          <p:cNvSpPr>
            <a:spLocks noChangeArrowheads="1"/>
          </p:cNvSpPr>
          <p:nvPr/>
        </p:nvSpPr>
        <p:spPr bwMode="gray">
          <a:xfrm>
            <a:off x="5285918" y="1399151"/>
            <a:ext cx="3162374" cy="3622919"/>
          </a:xfrm>
          <a:prstGeom prst="downArrow">
            <a:avLst>
              <a:gd name="adj1" fmla="val 65009"/>
              <a:gd name="adj2" fmla="val 57931"/>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7" name="AutoShape 4"/>
          <p:cNvSpPr>
            <a:spLocks noChangeArrowheads="1"/>
          </p:cNvSpPr>
          <p:nvPr/>
        </p:nvSpPr>
        <p:spPr bwMode="gray">
          <a:xfrm>
            <a:off x="1230707" y="1992885"/>
            <a:ext cx="3045248" cy="659295"/>
          </a:xfrm>
          <a:prstGeom prst="roundRect">
            <a:avLst>
              <a:gd name="adj" fmla="val 16667"/>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脱贫攻坚成绩显著</a:t>
            </a:r>
            <a:endPar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AutoShape 5"/>
          <p:cNvSpPr>
            <a:spLocks noChangeArrowheads="1"/>
          </p:cNvSpPr>
          <p:nvPr/>
        </p:nvSpPr>
        <p:spPr bwMode="gray">
          <a:xfrm>
            <a:off x="1230707" y="2826603"/>
            <a:ext cx="3045248" cy="659295"/>
          </a:xfrm>
          <a:prstGeom prst="roundRect">
            <a:avLst>
              <a:gd name="adj" fmla="val 16667"/>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每年农村贫困人口减少都超过</a:t>
            </a:r>
            <a:r>
              <a:rPr lang="en-US" altLang="zh-CN"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1000</a:t>
            </a:r>
            <a:r>
              <a:rPr lang="zh-CN" altLang="en-US"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万人</a:t>
            </a:r>
            <a:endPar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AutoShape 6"/>
          <p:cNvSpPr>
            <a:spLocks noChangeArrowheads="1"/>
          </p:cNvSpPr>
          <p:nvPr/>
        </p:nvSpPr>
        <p:spPr bwMode="gray">
          <a:xfrm>
            <a:off x="1230707" y="3649121"/>
            <a:ext cx="3045248" cy="659295"/>
          </a:xfrm>
          <a:prstGeom prst="roundRect">
            <a:avLst>
              <a:gd name="adj" fmla="val 16667"/>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累计脱贫</a:t>
            </a:r>
            <a:r>
              <a:rPr lang="en-US" altLang="zh-CN"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5500</a:t>
            </a:r>
            <a:r>
              <a:rPr lang="zh-CN" altLang="en-US"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多万人</a:t>
            </a:r>
          </a:p>
        </p:txBody>
      </p:sp>
      <p:sp>
        <p:nvSpPr>
          <p:cNvPr id="10" name="AutoShape 7"/>
          <p:cNvSpPr>
            <a:spLocks noChangeArrowheads="1"/>
          </p:cNvSpPr>
          <p:nvPr/>
        </p:nvSpPr>
        <p:spPr bwMode="gray">
          <a:xfrm>
            <a:off x="7083115" y="1911270"/>
            <a:ext cx="3179655" cy="657695"/>
          </a:xfrm>
          <a:prstGeom prst="roundRect">
            <a:avLst>
              <a:gd name="adj" fmla="val 16667"/>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贫困发生率</a:t>
            </a:r>
          </a:p>
        </p:txBody>
      </p:sp>
      <p:sp>
        <p:nvSpPr>
          <p:cNvPr id="11" name="AutoShape 8"/>
          <p:cNvSpPr>
            <a:spLocks noChangeArrowheads="1"/>
          </p:cNvSpPr>
          <p:nvPr/>
        </p:nvSpPr>
        <p:spPr bwMode="gray">
          <a:xfrm>
            <a:off x="7083115" y="2775394"/>
            <a:ext cx="3179655" cy="657695"/>
          </a:xfrm>
          <a:prstGeom prst="roundRect">
            <a:avLst>
              <a:gd name="adj" fmla="val 16667"/>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从</a:t>
            </a:r>
            <a:r>
              <a:rPr lang="en-US" altLang="zh-CN"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2012</a:t>
            </a:r>
            <a:r>
              <a:rPr lang="zh-CN" altLang="en-US"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年底的</a:t>
            </a:r>
            <a:r>
              <a:rPr lang="en-US" altLang="zh-CN"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10.2</a:t>
            </a:r>
            <a:r>
              <a:rPr lang="zh-CN" altLang="en-US"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％下降到</a:t>
            </a:r>
            <a:r>
              <a:rPr lang="en-US" altLang="zh-CN"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2016</a:t>
            </a:r>
            <a:r>
              <a:rPr lang="zh-CN" altLang="en-US"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年底的</a:t>
            </a:r>
            <a:r>
              <a:rPr lang="en-US" altLang="zh-CN"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4.5</a:t>
            </a:r>
            <a:r>
              <a:rPr lang="zh-CN" altLang="en-US"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AutoShape 9"/>
          <p:cNvSpPr>
            <a:spLocks noChangeArrowheads="1"/>
          </p:cNvSpPr>
          <p:nvPr/>
        </p:nvSpPr>
        <p:spPr bwMode="gray">
          <a:xfrm>
            <a:off x="7083115" y="3623517"/>
            <a:ext cx="3179655" cy="659295"/>
          </a:xfrm>
          <a:prstGeom prst="roundRect">
            <a:avLst>
              <a:gd name="adj" fmla="val 16667"/>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下降</a:t>
            </a:r>
            <a:r>
              <a:rPr lang="en-US" altLang="zh-CN"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5.7</a:t>
            </a:r>
            <a:r>
              <a:rPr lang="zh-CN" altLang="en-US"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个百分点</a:t>
            </a:r>
            <a:endPar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AutoShape 13"/>
          <p:cNvSpPr>
            <a:spLocks noChangeArrowheads="1"/>
          </p:cNvSpPr>
          <p:nvPr/>
        </p:nvSpPr>
        <p:spPr bwMode="auto">
          <a:xfrm>
            <a:off x="474625" y="5038375"/>
            <a:ext cx="10693186" cy="1028030"/>
          </a:xfrm>
          <a:prstGeom prst="roundRect">
            <a:avLst>
              <a:gd name="adj" fmla="val 16667"/>
            </a:avLst>
          </a:prstGeom>
          <a:ln/>
          <a:extLst/>
        </p:spPr>
        <p:style>
          <a:lnRef idx="1">
            <a:schemeClr val="accent2"/>
          </a:lnRef>
          <a:fillRef idx="2">
            <a:schemeClr val="accent2"/>
          </a:fillRef>
          <a:effectRef idx="1">
            <a:schemeClr val="accent2"/>
          </a:effectRef>
          <a:fontRef idx="minor">
            <a:schemeClr val="dk1"/>
          </a:fontRef>
        </p:style>
        <p:txBody>
          <a:bodyPr wrap="square" lIns="102636" tIns="51316" rIns="102636" bIns="51316" anchor="ctr">
            <a:spAutoFit/>
          </a:bodyPr>
          <a:lstStyle/>
          <a:p>
            <a:pPr>
              <a:lnSpc>
                <a:spcPct val="150000"/>
              </a:lnSpc>
            </a:pPr>
            <a:r>
              <a:rPr lang="zh-CN" altLang="en-US" sz="1900" b="1" dirty="0" smtClean="0">
                <a:latin typeface="微软雅黑" pitchFamily="34" charset="-122"/>
                <a:ea typeface="微软雅黑" pitchFamily="34" charset="-122"/>
              </a:rPr>
              <a:t>党中央确定的中央统筹、省负总责、市县抓落实的管理体制得到贯彻，四梁八柱性质的顶层设计基本形成，五级书记抓扶贫、全党动员促攻坚的氛围已经形成，各项决策部署得到较好落实。</a:t>
            </a:r>
            <a:endParaRPr lang="zh-CN" altLang="en-US" sz="1900" b="1" dirty="0">
              <a:latin typeface="微软雅黑" pitchFamily="34" charset="-122"/>
              <a:ea typeface="微软雅黑" pitchFamily="34" charset="-122"/>
            </a:endParaRPr>
          </a:p>
        </p:txBody>
      </p:sp>
      <p:pic>
        <p:nvPicPr>
          <p:cNvPr id="14" name="图片 13"/>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sp>
        <p:nvSpPr>
          <p:cNvPr id="17" name="Rectangle 44"/>
          <p:cNvSpPr>
            <a:spLocks noChangeArrowheads="1"/>
          </p:cNvSpPr>
          <p:nvPr/>
        </p:nvSpPr>
        <p:spPr bwMode="auto">
          <a:xfrm>
            <a:off x="760377" y="957244"/>
            <a:ext cx="6215106" cy="449301"/>
          </a:xfrm>
          <a:prstGeom prst="rect">
            <a:avLst/>
          </a:prstGeom>
          <a:noFill/>
          <a:ln w="9525" algn="ctr">
            <a:noFill/>
            <a:miter lim="800000"/>
            <a:headEnd/>
            <a:tailEnd/>
          </a:ln>
        </p:spPr>
        <p:txBody>
          <a:bodyPr wrap="square" lIns="109678" tIns="54838" rIns="109678" bIns="54838">
            <a:spAutoFit/>
          </a:bodyPr>
          <a:lstStyle/>
          <a:p>
            <a:pPr eaLnBrk="0" hangingPunct="0"/>
            <a:r>
              <a:rPr lang="en-US" altLang="zh-CN" sz="22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2016</a:t>
            </a:r>
            <a:r>
              <a:rPr lang="zh-CN" altLang="en-US" sz="2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年统计数据显示</a:t>
            </a:r>
          </a:p>
        </p:txBody>
      </p:sp>
    </p:spTree>
    <p:extLst>
      <p:ext uri="{BB962C8B-B14F-4D97-AF65-F5344CB8AC3E}">
        <p14:creationId xmlns:p14="http://schemas.microsoft.com/office/powerpoint/2010/main" xmlns="" val="3810535757"/>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42"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email">
            <a:extLst>
              <a:ext uri="{28A0092B-C50C-407E-A947-70E740481C1C}">
                <a14:useLocalDpi xmlns:a14="http://schemas.microsoft.com/office/drawing/2010/main" xmlns=""/>
              </a:ext>
            </a:extLst>
          </a:blip>
          <a:srcRect l="33177"/>
          <a:stretch/>
        </p:blipFill>
        <p:spPr>
          <a:xfrm>
            <a:off x="-28477" y="-64450"/>
            <a:ext cx="11550552" cy="82489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037" y="6192738"/>
            <a:ext cx="11521038" cy="1149028"/>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59642" y="-166968"/>
            <a:ext cx="1944216" cy="1487747"/>
          </a:xfrm>
          <a:prstGeom prst="rect">
            <a:avLst/>
          </a:prstGeom>
        </p:spPr>
      </p:pic>
      <p:grpSp>
        <p:nvGrpSpPr>
          <p:cNvPr id="2" name="组合 28"/>
          <p:cNvGrpSpPr/>
          <p:nvPr/>
        </p:nvGrpSpPr>
        <p:grpSpPr>
          <a:xfrm>
            <a:off x="5361048" y="3127028"/>
            <a:ext cx="3702050" cy="1066800"/>
            <a:chOff x="6808340" y="2994373"/>
            <a:chExt cx="3702050" cy="1066800"/>
          </a:xfrm>
          <a:solidFill>
            <a:srgbClr val="FFC000"/>
          </a:solidFill>
        </p:grpSpPr>
        <p:sp>
          <p:nvSpPr>
            <p:cNvPr id="30" name="AutoShape 3"/>
            <p:cNvSpPr>
              <a:spLocks noChangeArrowheads="1"/>
            </p:cNvSpPr>
            <p:nvPr/>
          </p:nvSpPr>
          <p:spPr bwMode="ltGray">
            <a:xfrm>
              <a:off x="6808340" y="2994373"/>
              <a:ext cx="3702050" cy="1066800"/>
            </a:xfrm>
            <a:prstGeom prst="roundRect">
              <a:avLst>
                <a:gd name="adj" fmla="val 11921"/>
              </a:avLst>
            </a:prstGeom>
            <a:solidFill>
              <a:srgbClr val="FCA304"/>
            </a:solidFill>
            <a:ln w="25400">
              <a:solidFill>
                <a:srgbClr val="FEFFFF"/>
              </a:solidFill>
              <a:round/>
              <a:headEnd/>
              <a:tailEnd/>
            </a:ln>
            <a:effectLst/>
          </p:spPr>
          <p:txBody>
            <a:bodyPr wrap="none" anchor="ctr"/>
            <a:lstStyle/>
            <a:p>
              <a:endParaRPr lang="zh-CN" altLang="en-US">
                <a:ea typeface="宋体" charset="-122"/>
              </a:endParaRPr>
            </a:p>
          </p:txBody>
        </p:sp>
        <p:sp>
          <p:nvSpPr>
            <p:cNvPr id="31" name="Rectangle 38"/>
            <p:cNvSpPr>
              <a:spLocks noChangeArrowheads="1"/>
            </p:cNvSpPr>
            <p:nvPr/>
          </p:nvSpPr>
          <p:spPr bwMode="black">
            <a:xfrm>
              <a:off x="6940103" y="3253481"/>
              <a:ext cx="3425825" cy="565604"/>
            </a:xfrm>
            <a:prstGeom prst="rect">
              <a:avLst/>
            </a:prstGeom>
            <a:solidFill>
              <a:srgbClr val="FCA3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20000"/>
                </a:lnSpc>
              </a:pPr>
              <a:r>
                <a:rPr lang="zh-CN" altLang="en-US" sz="28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深度贫困县</a:t>
              </a:r>
              <a:endParaRPr lang="en-US" altLang="zh-CN" sz="28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3" name="组合 31"/>
          <p:cNvGrpSpPr/>
          <p:nvPr/>
        </p:nvGrpSpPr>
        <p:grpSpPr>
          <a:xfrm>
            <a:off x="5357874" y="1799877"/>
            <a:ext cx="3702050" cy="1066800"/>
            <a:chOff x="6805165" y="1667223"/>
            <a:chExt cx="3702050" cy="1066800"/>
          </a:xfrm>
          <a:solidFill>
            <a:srgbClr val="C00000"/>
          </a:solidFill>
        </p:grpSpPr>
        <p:sp>
          <p:nvSpPr>
            <p:cNvPr id="33" name="AutoShape 2"/>
            <p:cNvSpPr>
              <a:spLocks noChangeArrowheads="1"/>
            </p:cNvSpPr>
            <p:nvPr/>
          </p:nvSpPr>
          <p:spPr bwMode="ltGray">
            <a:xfrm>
              <a:off x="6805165" y="1667223"/>
              <a:ext cx="3702050" cy="1066800"/>
            </a:xfrm>
            <a:prstGeom prst="roundRect">
              <a:avLst>
                <a:gd name="adj" fmla="val 11921"/>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itchFamily="34" charset="-122"/>
                <a:ea typeface="微软雅黑" pitchFamily="34" charset="-122"/>
              </a:endParaRPr>
            </a:p>
          </p:txBody>
        </p:sp>
        <p:sp>
          <p:nvSpPr>
            <p:cNvPr id="34" name="Rectangle 39"/>
            <p:cNvSpPr>
              <a:spLocks noChangeArrowheads="1"/>
            </p:cNvSpPr>
            <p:nvPr/>
          </p:nvSpPr>
          <p:spPr bwMode="black">
            <a:xfrm>
              <a:off x="7068651" y="1791048"/>
              <a:ext cx="3425825" cy="830997"/>
            </a:xfrm>
            <a:prstGeom prst="rect">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连片的深度贫困地区</a:t>
              </a:r>
              <a:endParaRPr lang="zh-CN" altLang="en-US"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4" name="组合 34"/>
          <p:cNvGrpSpPr/>
          <p:nvPr/>
        </p:nvGrpSpPr>
        <p:grpSpPr>
          <a:xfrm>
            <a:off x="5364223" y="4457352"/>
            <a:ext cx="3702050" cy="1066800"/>
            <a:chOff x="6811515" y="4324698"/>
            <a:chExt cx="3702050" cy="1066800"/>
          </a:xfrm>
          <a:solidFill>
            <a:srgbClr val="C00000"/>
          </a:solidFill>
        </p:grpSpPr>
        <p:sp>
          <p:nvSpPr>
            <p:cNvPr id="36" name="AutoShape 4"/>
            <p:cNvSpPr>
              <a:spLocks noChangeArrowheads="1"/>
            </p:cNvSpPr>
            <p:nvPr/>
          </p:nvSpPr>
          <p:spPr bwMode="ltGray">
            <a:xfrm>
              <a:off x="6811515" y="4324698"/>
              <a:ext cx="3702050" cy="1066800"/>
            </a:xfrm>
            <a:prstGeom prst="roundRect">
              <a:avLst>
                <a:gd name="adj" fmla="val 11921"/>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itchFamily="34" charset="-122"/>
                <a:ea typeface="微软雅黑" pitchFamily="34" charset="-122"/>
              </a:endParaRPr>
            </a:p>
          </p:txBody>
        </p:sp>
        <p:sp>
          <p:nvSpPr>
            <p:cNvPr id="37" name="Rectangle 40"/>
            <p:cNvSpPr>
              <a:spLocks noChangeArrowheads="1"/>
            </p:cNvSpPr>
            <p:nvPr/>
          </p:nvSpPr>
          <p:spPr bwMode="black">
            <a:xfrm>
              <a:off x="6940103" y="4438998"/>
              <a:ext cx="3425825" cy="830997"/>
            </a:xfrm>
            <a:prstGeom prst="rect">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贫困村</a:t>
              </a:r>
              <a:endParaRPr lang="en-US" altLang="zh-CN" sz="2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5" name="组合 37"/>
          <p:cNvGrpSpPr/>
          <p:nvPr/>
        </p:nvGrpSpPr>
        <p:grpSpPr>
          <a:xfrm>
            <a:off x="2248691" y="1171189"/>
            <a:ext cx="1905001" cy="1505025"/>
            <a:chOff x="3679937" y="1512218"/>
            <a:chExt cx="1905000" cy="1505025"/>
          </a:xfrm>
        </p:grpSpPr>
        <p:sp>
          <p:nvSpPr>
            <p:cNvPr id="39" name="椭圆 38"/>
            <p:cNvSpPr/>
            <p:nvPr/>
          </p:nvSpPr>
          <p:spPr>
            <a:xfrm>
              <a:off x="3895972" y="1512218"/>
              <a:ext cx="1505025" cy="1505025"/>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40" name="Text Box 41"/>
            <p:cNvSpPr txBox="1">
              <a:spLocks noChangeArrowheads="1"/>
            </p:cNvSpPr>
            <p:nvPr/>
          </p:nvSpPr>
          <p:spPr bwMode="auto">
            <a:xfrm>
              <a:off x="3679937" y="1883619"/>
              <a:ext cx="1905000" cy="761747"/>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7200" b="1" dirty="0" smtClean="0">
                  <a:effectLst>
                    <a:outerShdw blurRad="38100" dist="38100" dir="2700000" algn="tl">
                      <a:srgbClr val="000000">
                        <a:alpha val="43137"/>
                      </a:srgbClr>
                    </a:outerShdw>
                  </a:effectLst>
                </a:rPr>
                <a:t>难</a:t>
              </a:r>
              <a:endParaRPr lang="zh-CN" altLang="en-US" sz="7200" b="1" dirty="0">
                <a:effectLst>
                  <a:outerShdw blurRad="38100" dist="38100" dir="2700000" algn="tl">
                    <a:srgbClr val="000000">
                      <a:alpha val="43137"/>
                    </a:srgbClr>
                  </a:outerShdw>
                </a:effectLst>
              </a:endParaRPr>
            </a:p>
          </p:txBody>
        </p:sp>
      </p:grpSp>
      <p:grpSp>
        <p:nvGrpSpPr>
          <p:cNvPr id="6" name="组合 40"/>
          <p:cNvGrpSpPr/>
          <p:nvPr/>
        </p:nvGrpSpPr>
        <p:grpSpPr>
          <a:xfrm>
            <a:off x="2232644" y="4650136"/>
            <a:ext cx="1905001" cy="1505025"/>
            <a:chOff x="3700182" y="3975596"/>
            <a:chExt cx="1905000" cy="1505025"/>
          </a:xfrm>
        </p:grpSpPr>
        <p:sp>
          <p:nvSpPr>
            <p:cNvPr id="42" name="椭圆 41"/>
            <p:cNvSpPr/>
            <p:nvPr/>
          </p:nvSpPr>
          <p:spPr>
            <a:xfrm>
              <a:off x="3919854" y="3975596"/>
              <a:ext cx="1505025" cy="1505025"/>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43" name="Text Box 42"/>
            <p:cNvSpPr txBox="1">
              <a:spLocks noChangeArrowheads="1"/>
            </p:cNvSpPr>
            <p:nvPr/>
          </p:nvSpPr>
          <p:spPr bwMode="auto">
            <a:xfrm>
              <a:off x="3700182" y="4411864"/>
              <a:ext cx="1905000" cy="761747"/>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6600" b="1" dirty="0" smtClean="0">
                  <a:effectLst>
                    <a:outerShdw blurRad="38100" dist="38100" dir="2700000" algn="tl">
                      <a:srgbClr val="000000">
                        <a:alpha val="43137"/>
                      </a:srgbClr>
                    </a:outerShdw>
                  </a:effectLst>
                </a:rPr>
                <a:t>难</a:t>
              </a:r>
              <a:endParaRPr lang="zh-CN" altLang="en-US" sz="6600" b="1" dirty="0">
                <a:effectLst>
                  <a:outerShdw blurRad="38100" dist="38100" dir="2700000" algn="tl">
                    <a:srgbClr val="000000">
                      <a:alpha val="43137"/>
                    </a:srgbClr>
                  </a:outerShdw>
                </a:effectLst>
              </a:endParaRPr>
            </a:p>
          </p:txBody>
        </p:sp>
      </p:grpSp>
      <p:sp>
        <p:nvSpPr>
          <p:cNvPr id="44" name="Freeform 43"/>
          <p:cNvSpPr>
            <a:spLocks/>
          </p:cNvSpPr>
          <p:nvPr/>
        </p:nvSpPr>
        <p:spPr bwMode="gray">
          <a:xfrm rot="16200000">
            <a:off x="3969604" y="4464496"/>
            <a:ext cx="1624013" cy="968374"/>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accent6">
              <a:lumMod val="50000"/>
              <a:alpha val="50195"/>
            </a:schemeClr>
          </a:solidFill>
          <a:ln>
            <a:noFill/>
          </a:ln>
          <a:extLst/>
        </p:spPr>
        <p:txBody>
          <a:bodyPr wrap="none" lIns="91387" tIns="45696" rIns="91387" bIns="45696" anchor="ctr"/>
          <a:lstStyle/>
          <a:p>
            <a:endParaRPr lang="zh-CN" altLang="en-US"/>
          </a:p>
        </p:txBody>
      </p:sp>
      <p:sp>
        <p:nvSpPr>
          <p:cNvPr id="45" name="Freeform 44"/>
          <p:cNvSpPr>
            <a:spLocks/>
          </p:cNvSpPr>
          <p:nvPr/>
        </p:nvSpPr>
        <p:spPr bwMode="gray">
          <a:xfrm rot="16200000">
            <a:off x="4536344" y="3116707"/>
            <a:ext cx="314325" cy="1096963"/>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6">
              <a:lumMod val="50000"/>
              <a:alpha val="50195"/>
            </a:schemeClr>
          </a:solidFill>
          <a:ln>
            <a:noFill/>
          </a:ln>
          <a:extLst/>
        </p:spPr>
        <p:txBody>
          <a:bodyPr wrap="none" lIns="91387" tIns="45696" rIns="91387" bIns="45696" anchor="ctr"/>
          <a:lstStyle/>
          <a:p>
            <a:endParaRPr lang="zh-CN" altLang="en-US"/>
          </a:p>
        </p:txBody>
      </p:sp>
      <p:sp>
        <p:nvSpPr>
          <p:cNvPr id="46" name="Freeform 45"/>
          <p:cNvSpPr>
            <a:spLocks/>
          </p:cNvSpPr>
          <p:nvPr/>
        </p:nvSpPr>
        <p:spPr bwMode="gray">
          <a:xfrm rot="16200000" flipH="1">
            <a:off x="3929919" y="1900683"/>
            <a:ext cx="1624012" cy="968374"/>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accent6">
              <a:lumMod val="50000"/>
              <a:alpha val="50195"/>
            </a:schemeClr>
          </a:solidFill>
          <a:ln>
            <a:noFill/>
          </a:ln>
          <a:extLst/>
        </p:spPr>
        <p:txBody>
          <a:bodyPr wrap="none" lIns="91387" tIns="45696" rIns="91387" bIns="45696" anchor="ctr"/>
          <a:lstStyle/>
          <a:p>
            <a:endParaRPr lang="zh-CN" altLang="en-US"/>
          </a:p>
        </p:txBody>
      </p:sp>
      <p:grpSp>
        <p:nvGrpSpPr>
          <p:cNvPr id="7" name="组合 47"/>
          <p:cNvGrpSpPr/>
          <p:nvPr/>
        </p:nvGrpSpPr>
        <p:grpSpPr>
          <a:xfrm>
            <a:off x="2271860" y="2952327"/>
            <a:ext cx="1905001" cy="1505025"/>
            <a:chOff x="3679937" y="1512218"/>
            <a:chExt cx="1905000" cy="1505025"/>
          </a:xfrm>
          <a:solidFill>
            <a:schemeClr val="accent6">
              <a:lumMod val="75000"/>
            </a:schemeClr>
          </a:solidFill>
        </p:grpSpPr>
        <p:sp>
          <p:nvSpPr>
            <p:cNvPr id="49" name="椭圆 48"/>
            <p:cNvSpPr/>
            <p:nvPr/>
          </p:nvSpPr>
          <p:spPr>
            <a:xfrm>
              <a:off x="3895972" y="1512218"/>
              <a:ext cx="1505025" cy="1505025"/>
            </a:xfrm>
            <a:prstGeom prst="ellipse">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itchFamily="34" charset="-122"/>
                <a:ea typeface="微软雅黑" pitchFamily="34" charset="-122"/>
              </a:endParaRPr>
            </a:p>
          </p:txBody>
        </p:sp>
        <p:sp>
          <p:nvSpPr>
            <p:cNvPr id="50" name="Text Box 41"/>
            <p:cNvSpPr txBox="1">
              <a:spLocks noChangeArrowheads="1"/>
            </p:cNvSpPr>
            <p:nvPr/>
          </p:nvSpPr>
          <p:spPr bwMode="auto">
            <a:xfrm>
              <a:off x="3679937" y="1883619"/>
              <a:ext cx="1905000" cy="761747"/>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6600" b="1" dirty="0" smtClean="0">
                  <a:effectLst>
                    <a:outerShdw blurRad="38100" dist="38100" dir="2700000" algn="tl">
                      <a:srgbClr val="000000">
                        <a:alpha val="43137"/>
                      </a:srgbClr>
                    </a:outerShdw>
                  </a:effectLst>
                </a:rPr>
                <a:t>难</a:t>
              </a:r>
              <a:endParaRPr lang="zh-CN" altLang="en-US" sz="6600" b="1" dirty="0">
                <a:effectLst>
                  <a:outerShdw blurRad="38100" dist="38100" dir="2700000" algn="tl">
                    <a:srgbClr val="000000">
                      <a:alpha val="43137"/>
                    </a:srgbClr>
                  </a:outerShdw>
                </a:effectLst>
              </a:endParaRPr>
            </a:p>
          </p:txBody>
        </p:sp>
      </p:grpSp>
      <p:sp>
        <p:nvSpPr>
          <p:cNvPr id="28" name="Rectangle 44"/>
          <p:cNvSpPr>
            <a:spLocks noChangeArrowheads="1"/>
          </p:cNvSpPr>
          <p:nvPr/>
        </p:nvSpPr>
        <p:spPr bwMode="auto">
          <a:xfrm>
            <a:off x="6761169" y="957244"/>
            <a:ext cx="4381200" cy="449301"/>
          </a:xfrm>
          <a:prstGeom prst="rect">
            <a:avLst/>
          </a:prstGeom>
          <a:noFill/>
          <a:ln w="9525" algn="ctr">
            <a:noFill/>
            <a:miter lim="800000"/>
            <a:headEnd/>
            <a:tailEnd/>
          </a:ln>
        </p:spPr>
        <p:txBody>
          <a:bodyPr wrap="square" lIns="109678" tIns="54838" rIns="109678" bIns="54838">
            <a:spAutoFit/>
          </a:bodyPr>
          <a:lstStyle/>
          <a:p>
            <a:pPr eaLnBrk="0" hangingPunct="0"/>
            <a:r>
              <a:rPr lang="zh-CN" altLang="en-US" sz="22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脱贫攻坚的主要难点是深度贫困</a:t>
            </a:r>
            <a:endParaRPr lang="zh-CN" altLang="en-US" sz="2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xmlns="" val="1988978838"/>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42"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0-#ppt_w/2"/>
                                          </p:val>
                                        </p:tav>
                                        <p:tav tm="100000">
                                          <p:val>
                                            <p:strVal val="#ppt_x"/>
                                          </p:val>
                                        </p:tav>
                                      </p:tavLst>
                                    </p:anim>
                                    <p:anim calcmode="lin" valueType="num">
                                      <p:cBhvr additive="base">
                                        <p:cTn id="30" dur="500" fill="hold"/>
                                        <p:tgtEl>
                                          <p:spTgt spid="44"/>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additive="base">
                                        <p:cTn id="33" dur="500" fill="hold"/>
                                        <p:tgtEl>
                                          <p:spTgt spid="45"/>
                                        </p:tgtEl>
                                        <p:attrNameLst>
                                          <p:attrName>ppt_x</p:attrName>
                                        </p:attrNameLst>
                                      </p:cBhvr>
                                      <p:tavLst>
                                        <p:tav tm="0">
                                          <p:val>
                                            <p:strVal val="0-#ppt_w/2"/>
                                          </p:val>
                                        </p:tav>
                                        <p:tav tm="100000">
                                          <p:val>
                                            <p:strVal val="#ppt_x"/>
                                          </p:val>
                                        </p:tav>
                                      </p:tavLst>
                                    </p:anim>
                                    <p:anim calcmode="lin" valueType="num">
                                      <p:cBhvr additive="base">
                                        <p:cTn id="34" dur="500" fill="hold"/>
                                        <p:tgtEl>
                                          <p:spTgt spid="4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0-#ppt_w/2"/>
                                          </p:val>
                                        </p:tav>
                                        <p:tav tm="100000">
                                          <p:val>
                                            <p:strVal val="#ppt_x"/>
                                          </p:val>
                                        </p:tav>
                                      </p:tavLst>
                                    </p:anim>
                                    <p:anim calcmode="lin" valueType="num">
                                      <p:cBhvr additive="base">
                                        <p:cTn id="38" dur="500" fill="hold"/>
                                        <p:tgtEl>
                                          <p:spTgt spid="46"/>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2"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1+#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 presetClass="entr" presetSubtype="2"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1+#ppt_w/2"/>
                                          </p:val>
                                        </p:tav>
                                        <p:tav tm="100000">
                                          <p:val>
                                            <p:strVal val="#ppt_x"/>
                                          </p:val>
                                        </p:tav>
                                      </p:tavLst>
                                    </p:anim>
                                    <p:anim calcmode="lin" valueType="num">
                                      <p:cBhvr additive="base">
                                        <p:cTn id="4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0-#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par>
                          <p:cTn id="55" fill="hold">
                            <p:stCondLst>
                              <p:cond delay="500"/>
                            </p:stCondLst>
                            <p:childTnLst>
                              <p:par>
                                <p:cTn id="56" presetID="2" presetClass="entr" presetSubtype="2"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1+#ppt_w/2"/>
                                          </p:val>
                                        </p:tav>
                                        <p:tav tm="100000">
                                          <p:val>
                                            <p:strVal val="#ppt_x"/>
                                          </p:val>
                                        </p:tav>
                                      </p:tavLst>
                                    </p:anim>
                                    <p:anim calcmode="lin" valueType="num">
                                      <p:cBhvr additive="base">
                                        <p:cTn id="59" dur="500" fill="hold"/>
                                        <p:tgtEl>
                                          <p:spTgt spid="2"/>
                                        </p:tgtEl>
                                        <p:attrNameLst>
                                          <p:attrName>ppt_y</p:attrName>
                                        </p:attrNameLst>
                                      </p:cBhvr>
                                      <p:tavLst>
                                        <p:tav tm="0">
                                          <p:val>
                                            <p:strVal val="#ppt_y"/>
                                          </p:val>
                                        </p:tav>
                                        <p:tav tm="100000">
                                          <p:val>
                                            <p:strVal val="#ppt_y"/>
                                          </p:val>
                                        </p:tav>
                                      </p:tavLst>
                                    </p:anim>
                                  </p:childTnLst>
                                </p:cTn>
                              </p:par>
                            </p:childTnLst>
                          </p:cTn>
                        </p:par>
                        <p:par>
                          <p:cTn id="60" fill="hold">
                            <p:stCondLst>
                              <p:cond delay="10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QUIZZES" val="0"/>
  <p:tag name="ISPRING_RESOURCE_PATHS_HASH" val="875d5e6560ba36884527413a53517d17866972f5"/>
</p:tagLst>
</file>

<file path=ppt/tags/tag10.xml><?xml version="1.0" encoding="utf-8"?>
<p:tagLst xmlns:a="http://schemas.openxmlformats.org/drawingml/2006/main" xmlns:r="http://schemas.openxmlformats.org/officeDocument/2006/relationships" xmlns:p="http://schemas.openxmlformats.org/presentationml/2006/main">
  <p:tag name="MH" val="20171020195604"/>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71020195604"/>
  <p:tag name="MH_LIBRARY" val="GRAPHIC"/>
  <p:tag name="MH_TYPE" val="Other"/>
  <p:tag name="MH_ORDER" val="5"/>
</p:tagLst>
</file>

<file path=ppt/tags/tag12.xml><?xml version="1.0" encoding="utf-8"?>
<p:tagLst xmlns:a="http://schemas.openxmlformats.org/drawingml/2006/main" xmlns:r="http://schemas.openxmlformats.org/officeDocument/2006/relationships" xmlns:p="http://schemas.openxmlformats.org/presentationml/2006/main">
  <p:tag name="MH" val="20171020195604"/>
  <p:tag name="MH_LIBRARY" val="GRAPHIC"/>
  <p:tag name="MH_TYPE" val="Other"/>
  <p:tag name="MH_ORDER" val="6"/>
</p:tagLst>
</file>

<file path=ppt/tags/tag2.xml><?xml version="1.0" encoding="utf-8"?>
<p:tagLst xmlns:a="http://schemas.openxmlformats.org/drawingml/2006/main" xmlns:r="http://schemas.openxmlformats.org/officeDocument/2006/relationships" xmlns:p="http://schemas.openxmlformats.org/presentationml/2006/main">
  <p:tag name="MH" val="20171020195604"/>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71020195604"/>
  <p:tag name="MH_LIBRARY" val="GRAPHIC"/>
  <p:tag name="MH_TYPE" val="SubTitle"/>
  <p:tag name="MH_ORDER" val="5"/>
</p:tagLst>
</file>

<file path=ppt/tags/tag4.xml><?xml version="1.0" encoding="utf-8"?>
<p:tagLst xmlns:a="http://schemas.openxmlformats.org/drawingml/2006/main" xmlns:r="http://schemas.openxmlformats.org/officeDocument/2006/relationships" xmlns:p="http://schemas.openxmlformats.org/presentationml/2006/main">
  <p:tag name="MH" val="20171020195604"/>
  <p:tag name="MH_LIBRARY" val="GRAPHIC"/>
  <p:tag name="MH_TYPE" val="SubTitle"/>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1020195604"/>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1020195604"/>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1020195604"/>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1020195604"/>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1020195604"/>
  <p:tag name="MH_LIBRARY" val="GRAPHIC"/>
  <p:tag name="MH_TYPE" val="Other"/>
  <p:tag name="MH_ORDER"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1721</TotalTime>
  <Words>3363</Words>
  <Application>Microsoft Office PowerPoint</Application>
  <PresentationFormat>自定义</PresentationFormat>
  <Paragraphs>385</Paragraphs>
  <Slides>44</Slides>
  <Notes>44</Notes>
  <HiddenSlides>0</HiddenSlides>
  <MMClips>0</MMClips>
  <ScaleCrop>false</ScaleCrop>
  <HeadingPairs>
    <vt:vector size="4" baseType="variant">
      <vt:variant>
        <vt:lpstr>主题</vt:lpstr>
      </vt:variant>
      <vt:variant>
        <vt:i4>1</vt:i4>
      </vt:variant>
      <vt:variant>
        <vt:lpstr>幻灯片标题</vt:lpstr>
      </vt:variant>
      <vt:variant>
        <vt:i4>44</vt:i4>
      </vt:variant>
    </vt:vector>
  </HeadingPairs>
  <TitlesOfParts>
    <vt:vector size="45"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AutoBVT</cp:lastModifiedBy>
  <cp:revision>126</cp:revision>
  <dcterms:created xsi:type="dcterms:W3CDTF">2015-10-28T12:59:19Z</dcterms:created>
  <dcterms:modified xsi:type="dcterms:W3CDTF">2017-11-30T07:23:10Z</dcterms:modified>
</cp:coreProperties>
</file>