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62" r:id="rId3"/>
    <p:sldId id="563" r:id="rId5"/>
    <p:sldId id="586" r:id="rId6"/>
    <p:sldId id="642" r:id="rId7"/>
    <p:sldId id="643" r:id="rId8"/>
    <p:sldId id="644" r:id="rId9"/>
    <p:sldId id="645" r:id="rId10"/>
    <p:sldId id="646" r:id="rId11"/>
    <p:sldId id="647" r:id="rId12"/>
    <p:sldId id="648" r:id="rId13"/>
    <p:sldId id="649" r:id="rId14"/>
    <p:sldId id="650" r:id="rId15"/>
    <p:sldId id="651" r:id="rId16"/>
    <p:sldId id="652" r:id="rId17"/>
    <p:sldId id="653" r:id="rId18"/>
    <p:sldId id="654" r:id="rId19"/>
    <p:sldId id="655" r:id="rId20"/>
    <p:sldId id="656" r:id="rId21"/>
    <p:sldId id="657" r:id="rId22"/>
    <p:sldId id="658" r:id="rId23"/>
    <p:sldId id="659" r:id="rId24"/>
    <p:sldId id="552" r:id="rId25"/>
  </p:sldIdLst>
  <p:sldSz cx="12190095" cy="685927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4895"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CF3B3B"/>
    <a:srgbClr val="FD0000"/>
    <a:srgbClr val="9B0D14"/>
    <a:srgbClr val="FDE9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7" autoAdjust="0"/>
    <p:restoredTop sz="99259" autoAdjust="0"/>
  </p:normalViewPr>
  <p:slideViewPr>
    <p:cSldViewPr>
      <p:cViewPr varScale="1">
        <p:scale>
          <a:sx n="88" d="100"/>
          <a:sy n="88" d="100"/>
        </p:scale>
        <p:origin x="-216" y="-108"/>
      </p:cViewPr>
      <p:guideLst>
        <p:guide orient="horz" pos="1679"/>
        <p:guide orient="horz" pos="2586"/>
        <p:guide orient="horz" pos="2740"/>
        <p:guide orient="horz" pos="3194"/>
        <p:guide orient="horz" pos="2905"/>
        <p:guide orient="horz" pos="3403"/>
        <p:guide orient="horz" pos="3800"/>
        <p:guide pos="2939"/>
        <p:guide pos="5713"/>
        <p:guide pos="3897"/>
        <p:guide pos="3071"/>
        <p:guide pos="3294"/>
        <p:guide pos="3822"/>
        <p:guide pos="4051"/>
      </p:guideLst>
    </p:cSldViewPr>
  </p:slideViewPr>
  <p:notesTextViewPr>
    <p:cViewPr>
      <p:scale>
        <a:sx n="100" d="100"/>
        <a:sy n="100" d="100"/>
      </p:scale>
      <p:origin x="0" y="0"/>
    </p:cViewPr>
  </p:notesTextViewPr>
  <p:sorterViewPr>
    <p:cViewPr>
      <p:scale>
        <a:sx n="52" d="100"/>
        <a:sy n="52" d="100"/>
      </p:scale>
      <p:origin x="0" y="0"/>
    </p:cViewPr>
  </p:sorterViewPr>
  <p:notesViewPr>
    <p:cSldViewPr showGuides="1">
      <p:cViewPr varScale="1">
        <p:scale>
          <a:sx n="54" d="100"/>
          <a:sy n="54" d="100"/>
        </p:scale>
        <p:origin x="-2928" y="-84"/>
      </p:cViewPr>
      <p:guideLst>
        <p:guide orient="horz" pos="2728"/>
        <p:guide pos="215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8565" algn="l" defTabSz="1218565" rtl="0" eaLnBrk="1" latinLnBrk="0" hangingPunct="1">
      <a:defRPr sz="1600" kern="1200">
        <a:solidFill>
          <a:schemeClr val="tx1"/>
        </a:solidFill>
        <a:latin typeface="+mn-lt"/>
        <a:ea typeface="+mn-ea"/>
        <a:cs typeface="+mn-cs"/>
      </a:defRPr>
    </a:lvl3pPr>
    <a:lvl4pPr marL="1828165" algn="l" defTabSz="1218565" rtl="0" eaLnBrk="1" latinLnBrk="0" hangingPunct="1">
      <a:defRPr sz="1600" kern="1200">
        <a:solidFill>
          <a:schemeClr val="tx1"/>
        </a:solidFill>
        <a:latin typeface="+mn-lt"/>
        <a:ea typeface="+mn-ea"/>
        <a:cs typeface="+mn-cs"/>
      </a:defRPr>
    </a:lvl4pPr>
    <a:lvl5pPr marL="2437765" algn="l" defTabSz="1218565" rtl="0" eaLnBrk="1" latinLnBrk="0" hangingPunct="1">
      <a:defRPr sz="1600" kern="1200">
        <a:solidFill>
          <a:schemeClr val="tx1"/>
        </a:solidFill>
        <a:latin typeface="+mn-lt"/>
        <a:ea typeface="+mn-ea"/>
        <a:cs typeface="+mn-cs"/>
      </a:defRPr>
    </a:lvl5pPr>
    <a:lvl6pPr marL="3046730" algn="l" defTabSz="1218565" rtl="0" eaLnBrk="1" latinLnBrk="0" hangingPunct="1">
      <a:defRPr sz="1600" kern="1200">
        <a:solidFill>
          <a:schemeClr val="tx1"/>
        </a:solidFill>
        <a:latin typeface="+mn-lt"/>
        <a:ea typeface="+mn-ea"/>
        <a:cs typeface="+mn-cs"/>
      </a:defRPr>
    </a:lvl6pPr>
    <a:lvl7pPr marL="3656330" algn="l" defTabSz="1218565" rtl="0" eaLnBrk="1" latinLnBrk="0" hangingPunct="1">
      <a:defRPr sz="1600" kern="1200">
        <a:solidFill>
          <a:schemeClr val="tx1"/>
        </a:solidFill>
        <a:latin typeface="+mn-lt"/>
        <a:ea typeface="+mn-ea"/>
        <a:cs typeface="+mn-cs"/>
      </a:defRPr>
    </a:lvl7pPr>
    <a:lvl8pPr marL="4265930" algn="l" defTabSz="1218565" rtl="0" eaLnBrk="1" latinLnBrk="0" hangingPunct="1">
      <a:defRPr sz="1600" kern="1200">
        <a:solidFill>
          <a:schemeClr val="tx1"/>
        </a:solidFill>
        <a:latin typeface="+mn-lt"/>
        <a:ea typeface="+mn-ea"/>
        <a:cs typeface="+mn-cs"/>
      </a:defRPr>
    </a:lvl8pPr>
    <a:lvl9pPr marL="4874895"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microsoft.com/office/2007/relationships/hdphoto" Target="../media/hdphoto2.wdp"/><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3" name="文本占位符 2"/>
          <p:cNvSpPr>
            <a:spLocks noGrp="1"/>
          </p:cNvSpPr>
          <p:nvPr>
            <p:ph type="body" sz="quarter" idx="10" hasCustomPrompt="1"/>
          </p:nvPr>
        </p:nvSpPr>
        <p:spPr>
          <a:xfrm>
            <a:off x="1486694" y="429097"/>
            <a:ext cx="5472608" cy="575867"/>
          </a:xfrm>
          <a:prstGeom prst="rect">
            <a:avLst/>
          </a:prstGeom>
        </p:spPr>
        <p:txBody>
          <a:bodyPr lIns="91426" tIns="45713" rIns="91426" bIns="45713">
            <a:normAutofit/>
          </a:bodyPr>
          <a:lstStyle>
            <a:lvl1pPr marL="0" indent="0">
              <a:buNone/>
              <a:defRPr sz="2400" b="1"/>
            </a:lvl1pPr>
          </a:lstStyle>
          <a:p>
            <a:pPr lvl="0"/>
            <a:r>
              <a:rPr lang="zh-CN" altLang="en-US" dirty="0"/>
              <a:t>点击添加标题</a:t>
            </a:r>
            <a:endParaRPr lang="zh-CN" altLang="en-US" dirty="0"/>
          </a:p>
        </p:txBody>
      </p:sp>
      <p:sp>
        <p:nvSpPr>
          <p:cNvPr id="33" name="文本框 32"/>
          <p:cNvSpPr txBox="1"/>
          <p:nvPr userDrawn="1"/>
        </p:nvSpPr>
        <p:spPr>
          <a:xfrm>
            <a:off x="35110" y="7205544"/>
            <a:ext cx="1368401" cy="1108253"/>
          </a:xfrm>
          <a:prstGeom prst="rect">
            <a:avLst/>
          </a:prstGeom>
          <a:noFill/>
        </p:spPr>
        <p:txBody>
          <a:bodyPr wrap="square" lIns="121863" tIns="60931" rIns="121863" bIns="60931" rtlCol="0">
            <a:spAutoFit/>
          </a:bodyPr>
          <a:lstStyle/>
          <a:p>
            <a:r>
              <a:rPr lang="zh-CN" altLang="en-US" sz="3200" dirty="0"/>
              <a:t>延时符</a:t>
            </a:r>
            <a:endParaRPr lang="zh-CN" altLang="en-US" sz="3200" dirty="0"/>
          </a:p>
        </p:txBody>
      </p:sp>
      <p:pic>
        <p:nvPicPr>
          <p:cNvPr id="12" name="Picture 2" descr="F:\桌面\党政机关\素材\长城\矢量长城\线稿长城116.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5207" y="271449"/>
            <a:ext cx="6130539" cy="113723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userDrawn="1"/>
        </p:nvCxnSpPr>
        <p:spPr>
          <a:xfrm flipH="1">
            <a:off x="550590" y="1408685"/>
            <a:ext cx="11639823"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1" descr="F:\桌面\党政机关\素材\党徽\Nipic_20180988_2015090911380252700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0590" y="453176"/>
            <a:ext cx="909028" cy="7443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2" descr="红鸟"/>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t="58022" r="83168"/>
          <a:stretch>
            <a:fillRect/>
          </a:stretch>
        </p:blipFill>
        <p:spPr bwMode="auto">
          <a:xfrm>
            <a:off x="10157056" y="482874"/>
            <a:ext cx="555809" cy="35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3" descr="红鸟"/>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brightnessContrast bright="-15000"/>
                    </a14:imgEffect>
                  </a14:imgLayer>
                </a14:imgProps>
              </a:ext>
              <a:ext uri="{28A0092B-C50C-407E-A947-70E740481C1C}">
                <a14:useLocalDpi xmlns:a14="http://schemas.microsoft.com/office/drawing/2010/main" val="0"/>
              </a:ext>
            </a:extLst>
          </a:blip>
          <a:srcRect l="53873" b="-8168"/>
          <a:stretch>
            <a:fillRect/>
          </a:stretch>
        </p:blipFill>
        <p:spPr bwMode="auto">
          <a:xfrm>
            <a:off x="10762900" y="271449"/>
            <a:ext cx="523369" cy="31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4" name="文本框 33"/>
          <p:cNvSpPr txBox="1"/>
          <p:nvPr userDrawn="1"/>
        </p:nvSpPr>
        <p:spPr>
          <a:xfrm>
            <a:off x="35110" y="7205544"/>
            <a:ext cx="1368401" cy="1108253"/>
          </a:xfrm>
          <a:prstGeom prst="rect">
            <a:avLst/>
          </a:prstGeom>
          <a:noFill/>
        </p:spPr>
        <p:txBody>
          <a:bodyPr wrap="square" lIns="121863" tIns="60931" rIns="121863" bIns="60931" rtlCol="0">
            <a:spAutoFit/>
          </a:bodyPr>
          <a:lstStyle/>
          <a:p>
            <a:r>
              <a:rPr lang="zh-CN" altLang="en-US" sz="3200" dirty="0"/>
              <a:t>延时符</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8" name="文本框 17"/>
          <p:cNvSpPr txBox="1"/>
          <p:nvPr userDrawn="1"/>
        </p:nvSpPr>
        <p:spPr>
          <a:xfrm>
            <a:off x="35110" y="7205544"/>
            <a:ext cx="1368401" cy="1108253"/>
          </a:xfrm>
          <a:prstGeom prst="rect">
            <a:avLst/>
          </a:prstGeom>
          <a:noFill/>
        </p:spPr>
        <p:txBody>
          <a:bodyPr wrap="square" lIns="121863" tIns="60931" rIns="121863" bIns="60931" rtlCol="0">
            <a:spAutoFit/>
          </a:bodyPr>
          <a:lstStyle/>
          <a:p>
            <a:r>
              <a:rPr lang="zh-CN" altLang="en-US" sz="3200" dirty="0"/>
              <a:t>延时符</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5.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9" descr="C:\Users\Administrator\Desktop\素材\Nipic_3554136_20140208100906557381111.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0"/>
            <a:ext cx="12215887"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965"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365"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19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15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1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09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969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489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9.png"/><Relationship Id="rId4" Type="http://schemas.openxmlformats.org/officeDocument/2006/relationships/image" Target="../media/image8.png"/><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1.xml"/><Relationship Id="rId2" Type="http://schemas.openxmlformats.org/officeDocument/2006/relationships/image" Target="../media/image22.jpe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image" Target="../media/image3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image" Target="../media/image32.jpe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33.png"/><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33.png"/><Relationship Id="rId4" Type="http://schemas.microsoft.com/office/2007/relationships/hdphoto" Target="../media/hdphoto3.wdp"/><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1.xml"/><Relationship Id="rId2" Type="http://schemas.openxmlformats.org/officeDocument/2006/relationships/image" Target="../media/image13.jpeg"/><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1.xml"/><Relationship Id="rId3" Type="http://schemas.microsoft.com/office/2007/relationships/hdphoto" Target="../media/hdphoto5.wdp"/><Relationship Id="rId2" Type="http://schemas.openxmlformats.org/officeDocument/2006/relationships/image" Target="../media/image20.jpeg"/><Relationship Id="rId1"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 y="4246189"/>
            <a:ext cx="12190414" cy="2685154"/>
            <a:chOff x="-1" y="4174434"/>
            <a:chExt cx="12190414" cy="2685154"/>
          </a:xfrm>
        </p:grpSpPr>
        <p:sp>
          <p:nvSpPr>
            <p:cNvPr id="72" name="矩形 71"/>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6" name="Picture 2" descr="F:\桌面\党政机关\素材\长城\矢量长城\线稿长城6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87" name="Picture 72" descr="红鸟"/>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t="58022" r="83168"/>
          <a:stretch>
            <a:fillRect/>
          </a:stretch>
        </p:blipFill>
        <p:spPr bwMode="auto">
          <a:xfrm>
            <a:off x="8954811" y="4945660"/>
            <a:ext cx="784202" cy="50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descr="F:\桌面\党政机关\素材\党徽\Nipic_20180988_20150909113802527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8152" y="305250"/>
            <a:ext cx="2174108" cy="178029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3" descr="红鸟"/>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l="53873" b="-8168"/>
          <a:stretch>
            <a:fillRect/>
          </a:stretch>
        </p:blipFill>
        <p:spPr bwMode="auto">
          <a:xfrm>
            <a:off x="9507764" y="4627897"/>
            <a:ext cx="738432" cy="44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2898140" y="2622550"/>
            <a:ext cx="6393180" cy="735965"/>
          </a:xfrm>
          <a:prstGeom prst="rect">
            <a:avLst/>
          </a:prstGeom>
          <a:noFill/>
          <a:effectLst/>
        </p:spPr>
        <p:txBody>
          <a:bodyPr wrap="square" lIns="121855" tIns="60927" rIns="121855" bIns="60927" rtlCol="0">
            <a:spAutoFit/>
          </a:bodyPr>
          <a:lstStyle/>
          <a:p>
            <a:pPr algn="ctr"/>
            <a:r>
              <a:rPr lang="zh-CN" altLang="en-US" sz="4000" dirty="0">
                <a:solidFill>
                  <a:srgbClr val="C00000"/>
                </a:solidFill>
                <a:latin typeface="微软雅黑" panose="020B0503020204020204" pitchFamily="34" charset="-122"/>
                <a:ea typeface="微软雅黑" panose="020B0503020204020204" pitchFamily="34" charset="-122"/>
              </a:rPr>
              <a:t>中国共产党历次党代会简介</a:t>
            </a:r>
            <a:endParaRPr lang="en-US" altLang="zh-CN" sz="4000"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598535" y="4167505"/>
            <a:ext cx="2973705" cy="460375"/>
          </a:xfrm>
          <a:prstGeom prst="rect">
            <a:avLst/>
          </a:prstGeom>
          <a:noFill/>
        </p:spPr>
        <p:txBody>
          <a:bodyPr wrap="square" rtlCol="0">
            <a:spAutoFit/>
          </a:bodyPr>
          <a:p>
            <a:r>
              <a:rPr lang="en-US" altLang="zh-CN">
                <a:ln/>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14</a:t>
            </a:r>
            <a:r>
              <a:rPr lang="zh-CN" altLang="en-US">
                <a:ln/>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级本科生二支部</a:t>
            </a:r>
            <a:endParaRPr lang="zh-CN" altLang="en-US">
              <a:ln/>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中国共产党第八次全国代表大会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5102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时间：1956年9月15日-27日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地点：北京</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3150235"/>
            <a:ext cx="8154035" cy="82994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出席大会1133人，代表全国1073万名党员。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选举毛泽东为中央委员会主席，邓小平为中央委员会总书记。</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193802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八大正确分析了国内外形势和国内主要矛盾的变化，指出党和人民当前的主要任务，就是要集中力量解决当前主要矛盾，把我国尽快地从落后的农业国变成先进的工业国。八大是探索中国自己的建设社会主义道路的良好开端。</a:t>
            </a:r>
            <a:endParaRPr dirty="0">
              <a:latin typeface="宋体" panose="02010600030101010101" pitchFamily="2" charset="-122"/>
              <a:ea typeface="宋体" panose="02010600030101010101" pitchFamily="2" charset="-122"/>
              <a:sym typeface="+mn-ea"/>
            </a:endParaRPr>
          </a:p>
        </p:txBody>
      </p:sp>
      <p:sp>
        <p:nvSpPr>
          <p:cNvPr id="4" name="文本框 3"/>
          <p:cNvSpPr txBox="1"/>
          <p:nvPr/>
        </p:nvSpPr>
        <p:spPr>
          <a:xfrm>
            <a:off x="8559800" y="3563620"/>
            <a:ext cx="3464560" cy="368300"/>
          </a:xfrm>
          <a:prstGeom prst="rect">
            <a:avLst/>
          </a:prstGeom>
          <a:noFill/>
          <a:ln w="9525">
            <a:noFill/>
          </a:ln>
        </p:spPr>
        <p:txBody>
          <a:bodyPr wrap="square">
            <a:spAutoFit/>
          </a:bodyPr>
          <a:p>
            <a:pPr indent="0" algn="ctr"/>
            <a:r>
              <a:rPr lang="zh-CN" altLang="en-US" sz="1800" b="0">
                <a:latin typeface="宋体" panose="02010600030101010101" pitchFamily="2" charset="-122"/>
                <a:ea typeface="宋体" panose="02010600030101010101" pitchFamily="2" charset="-122"/>
                <a:cs typeface="宋体" panose="02010600030101010101" pitchFamily="2" charset="-122"/>
              </a:rPr>
              <a:t>八大主席台</a:t>
            </a:r>
            <a:endParaRPr lang="zh-CN" altLang="en-US" sz="1800" b="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8559800" y="5849620"/>
            <a:ext cx="3464560" cy="368300"/>
          </a:xfrm>
          <a:prstGeom prst="rect">
            <a:avLst/>
          </a:prstGeom>
          <a:noFill/>
          <a:ln w="9525">
            <a:noFill/>
          </a:ln>
        </p:spPr>
        <p:txBody>
          <a:bodyPr wrap="square">
            <a:spAutoFit/>
          </a:bodyPr>
          <a:p>
            <a:pPr indent="0" algn="ctr"/>
            <a:r>
              <a:rPr lang="zh-CN" altLang="en-US" sz="1800" b="0">
                <a:latin typeface="宋体" panose="02010600030101010101" pitchFamily="2" charset="-122"/>
                <a:ea typeface="宋体" panose="02010600030101010101" pitchFamily="2" charset="-122"/>
                <a:cs typeface="宋体" panose="02010600030101010101" pitchFamily="2" charset="-122"/>
              </a:rPr>
              <a:t>毛主席走出八大会场</a:t>
            </a:r>
            <a:endParaRPr lang="zh-CN" altLang="en-US" sz="1800" b="0">
              <a:latin typeface="宋体" panose="02010600030101010101" pitchFamily="2" charset="-122"/>
              <a:ea typeface="宋体" panose="02010600030101010101" pitchFamily="2" charset="-122"/>
              <a:cs typeface="宋体" panose="02010600030101010101" pitchFamily="2"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08745" y="1851025"/>
            <a:ext cx="2566670" cy="171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descr="xinsimple_38208062816377182695812.jpg"/>
          <p:cNvPicPr>
            <a:picLocks noChangeAspect="1"/>
          </p:cNvPicPr>
          <p:nvPr/>
        </p:nvPicPr>
        <p:blipFill rotWithShape="1">
          <a:blip r:embed="rId2"/>
          <a:srcRect t="12778" b="13210"/>
          <a:stretch>
            <a:fillRect/>
          </a:stretch>
        </p:blipFill>
        <p:spPr>
          <a:xfrm>
            <a:off x="9008745" y="4038600"/>
            <a:ext cx="2566670" cy="1811020"/>
          </a:xfrm>
          <a:prstGeom prst="rect">
            <a:avLst/>
          </a:prstGeom>
          <a:effectLst>
            <a:innerShdw blurRad="114300">
              <a:schemeClr val="tx1"/>
            </a:innerShdw>
          </a:effectLst>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中国共产党第九次全国代表大会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5102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时间：1969年4月1日-24日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地点：北京</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3150235"/>
            <a:ext cx="8154035" cy="82994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出席大会1512人，代表全国2200万名党员。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选举毛泽东为中央委员会、中央军事委员会主席。</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193802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九大自始至终被强烈的个人崇拜和“左”倾狂热气氛所笼罩。它加强了林彪、江青等人在党中央的地位，使“文化大革命”错误理论和实践更加合法化。实践证明，九大在思想上、政治上和组织上的指导方针都是错误的。</a:t>
            </a:r>
            <a:endParaRPr dirty="0">
              <a:latin typeface="宋体" panose="02010600030101010101" pitchFamily="2" charset="-122"/>
              <a:ea typeface="宋体" panose="02010600030101010101" pitchFamily="2" charset="-122"/>
              <a:sym typeface="+mn-ea"/>
            </a:endParaRPr>
          </a:p>
        </p:txBody>
      </p:sp>
      <p:pic>
        <p:nvPicPr>
          <p:cNvPr id="121" name="图片 120" descr="xinsrc_0221004081215984897138.jpg"/>
          <p:cNvPicPr>
            <a:picLocks noChangeAspect="1"/>
          </p:cNvPicPr>
          <p:nvPr/>
        </p:nvPicPr>
        <p:blipFill>
          <a:blip r:embed="rId1"/>
          <a:stretch>
            <a:fillRect/>
          </a:stretch>
        </p:blipFill>
        <p:spPr>
          <a:xfrm>
            <a:off x="8382525" y="3532390"/>
            <a:ext cx="3190875" cy="1600200"/>
          </a:xfrm>
          <a:prstGeom prst="rect">
            <a:avLst/>
          </a:prstGeom>
        </p:spPr>
      </p:pic>
      <p:sp>
        <p:nvSpPr>
          <p:cNvPr id="3" name="文本框 2"/>
          <p:cNvSpPr txBox="1"/>
          <p:nvPr/>
        </p:nvSpPr>
        <p:spPr>
          <a:xfrm>
            <a:off x="8343900" y="2832100"/>
            <a:ext cx="3268980" cy="460375"/>
          </a:xfrm>
          <a:prstGeom prst="rect">
            <a:avLst/>
          </a:prstGeom>
          <a:noFill/>
        </p:spPr>
        <p:txBody>
          <a:bodyPr wrap="none" rtlCol="0" anchor="t">
            <a:spAutoFit/>
          </a:bodyPr>
          <a:p>
            <a:r>
              <a:rPr lang="zh-CN" altLang="en-US" spc="300" dirty="0">
                <a:solidFill>
                  <a:schemeClr val="tx1"/>
                </a:solidFill>
                <a:latin typeface="黑体" panose="02010609060101010101" pitchFamily="49" charset="-122"/>
                <a:ea typeface="黑体" panose="02010609060101010101" pitchFamily="49" charset="-122"/>
                <a:sym typeface="+mn-ea"/>
              </a:rPr>
              <a:t>文化大革命中的大会</a:t>
            </a:r>
            <a:endParaRPr lang="zh-CN" altLang="en-US" spc="300" dirty="0">
              <a:solidFill>
                <a:schemeClr val="tx1"/>
              </a:solidFill>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中国共产党第十次全国代表大会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5102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时间：1973年8月24日-28日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地点：北京</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3142615"/>
            <a:ext cx="8154035" cy="82994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出席大会1249人，代表全国2800万名党员。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选举毛泽东为中央委员会主席。</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230695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十大继续了九大的“左”倾错误，但一些在“文化大革命”中遭到打击</a:t>
            </a:r>
            <a:r>
              <a:rPr lang="zh-CN" dirty="0">
                <a:latin typeface="宋体" panose="02010600030101010101" pitchFamily="2" charset="-122"/>
                <a:ea typeface="宋体" panose="02010600030101010101" pitchFamily="2" charset="-122"/>
                <a:sym typeface="+mn-ea"/>
              </a:rPr>
              <a:t>、</a:t>
            </a:r>
            <a:r>
              <a:rPr dirty="0">
                <a:latin typeface="宋体" panose="02010600030101010101" pitchFamily="2" charset="-122"/>
                <a:ea typeface="宋体" panose="02010600030101010101" pitchFamily="2" charset="-122"/>
                <a:sym typeface="+mn-ea"/>
              </a:rPr>
              <a:t>被排斥在九届中央委员会之外的老干部，如邓小平、王稼祥、谭震林、廖承志等被选为中央委员。虽然江青集团的骨干分子更多地进入新的中央委员会，但一批众望所归的老同志入选，反映了党内健康力量的增强。</a:t>
            </a:r>
            <a:endParaRPr dirty="0">
              <a:latin typeface="宋体" panose="02010600030101010101" pitchFamily="2" charset="-122"/>
              <a:ea typeface="宋体" panose="02010600030101010101" pitchFamily="2" charset="-122"/>
              <a:sym typeface="+mn-ea"/>
            </a:endParaRPr>
          </a:p>
        </p:txBody>
      </p:sp>
      <p:sp>
        <p:nvSpPr>
          <p:cNvPr id="3" name="文本框 2"/>
          <p:cNvSpPr txBox="1"/>
          <p:nvPr/>
        </p:nvSpPr>
        <p:spPr>
          <a:xfrm>
            <a:off x="8857615" y="2512695"/>
            <a:ext cx="2240280" cy="460375"/>
          </a:xfrm>
          <a:prstGeom prst="rect">
            <a:avLst/>
          </a:prstGeom>
          <a:noFill/>
        </p:spPr>
        <p:txBody>
          <a:bodyPr wrap="none" rtlCol="0" anchor="t">
            <a:spAutoFit/>
          </a:bodyPr>
          <a:p>
            <a:r>
              <a:rPr lang="zh-CN" altLang="en-US" spc="300" dirty="0">
                <a:solidFill>
                  <a:schemeClr val="tx1"/>
                </a:solidFill>
                <a:latin typeface="黑体" panose="02010609060101010101" pitchFamily="49" charset="-122"/>
                <a:ea typeface="黑体" panose="02010609060101010101" pitchFamily="49" charset="-122"/>
                <a:sym typeface="+mn-ea"/>
              </a:rPr>
              <a:t>继续左倾错误</a:t>
            </a:r>
            <a:endParaRPr lang="zh-CN" altLang="en-US" spc="300" dirty="0">
              <a:solidFill>
                <a:schemeClr val="tx1"/>
              </a:solidFill>
              <a:latin typeface="黑体" panose="02010609060101010101" pitchFamily="49" charset="-122"/>
              <a:ea typeface="黑体" panose="02010609060101010101" pitchFamily="49" charset="-122"/>
              <a:sym typeface="+mn-ea"/>
            </a:endParaRPr>
          </a:p>
        </p:txBody>
      </p:sp>
      <p:pic>
        <p:nvPicPr>
          <p:cNvPr id="4" name="图片 3" descr="xinsrc_0221004081215984897138.jpg"/>
          <p:cNvPicPr>
            <a:picLocks noChangeAspect="1"/>
          </p:cNvPicPr>
          <p:nvPr/>
        </p:nvPicPr>
        <p:blipFill>
          <a:blip r:embed="rId1"/>
          <a:stretch>
            <a:fillRect/>
          </a:stretch>
        </p:blipFill>
        <p:spPr>
          <a:xfrm>
            <a:off x="8370253" y="2981643"/>
            <a:ext cx="3214687" cy="26035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中国共产党第十一次全国代表大会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3578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时间：1977年8月12日-18日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地点：北京</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3142615"/>
            <a:ext cx="8154035" cy="82994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出席大会1510人，代表全国3500多万名党员。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选举华国锋为中央委员会、中央军事委员会主席。</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193802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十一大虽然宣告“文化大革命”已经结束，但仍然肯定“文化大革命”的错误理论和实践。直到1978年党的十一届三中全会，才将党和国家工作的着重点转移到现代化建设上，从而实现了新中国成立以来党和国家历史上具有深远意义的伟大转折。</a:t>
            </a:r>
            <a:endParaRPr dirty="0">
              <a:latin typeface="宋体" panose="02010600030101010101" pitchFamily="2" charset="-122"/>
              <a:ea typeface="宋体" panose="02010600030101010101" pitchFamily="2" charset="-122"/>
              <a:sym typeface="+mn-ea"/>
            </a:endParaRPr>
          </a:p>
        </p:txBody>
      </p:sp>
      <p:pic>
        <p:nvPicPr>
          <p:cNvPr id="121" name="图片 120" descr="xinsrc_4621004081209875452536.jpg"/>
          <p:cNvPicPr>
            <a:picLocks noChangeAspect="1"/>
          </p:cNvPicPr>
          <p:nvPr/>
        </p:nvPicPr>
        <p:blipFill>
          <a:blip r:embed="rId1"/>
          <a:stretch>
            <a:fillRect/>
          </a:stretch>
        </p:blipFill>
        <p:spPr>
          <a:xfrm>
            <a:off x="8231505" y="3049905"/>
            <a:ext cx="3500120" cy="1995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中国共产党第十二次全国代表大会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3578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时间：1982年9月1日-11日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地点：北京</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2950210"/>
            <a:ext cx="8154035" cy="119888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出席大会1690人，代表全国约3900万名党员。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选举胡耀邦为中央委员会总书记，</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邓小平为中央军事委员会主席。</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230695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十二大的胜利召开，标志着我党成功实现了具有重大历史意义的伟大转变。邓小平在大会上第一次提出了“建设有中国特色的社会主义”的崭新命题。十二大开始把中国带入建设有中国特色社会主义的新的政治轨道，并以全面开创社会主义现代化建设的新局面而永远载入史册。</a:t>
            </a:r>
            <a:endParaRPr dirty="0">
              <a:latin typeface="宋体" panose="02010600030101010101" pitchFamily="2" charset="-122"/>
              <a:ea typeface="宋体" panose="02010600030101010101" pitchFamily="2" charset="-122"/>
              <a:sym typeface="+mn-ea"/>
            </a:endParaRPr>
          </a:p>
        </p:txBody>
      </p:sp>
      <p:pic>
        <p:nvPicPr>
          <p:cNvPr id="3" name="图片 2" descr="xinsrc_09210040812074062501335.jpg"/>
          <p:cNvPicPr>
            <a:picLocks noChangeAspect="1"/>
          </p:cNvPicPr>
          <p:nvPr/>
        </p:nvPicPr>
        <p:blipFill>
          <a:blip r:embed="rId1"/>
          <a:stretch>
            <a:fillRect/>
          </a:stretch>
        </p:blipFill>
        <p:spPr>
          <a:xfrm>
            <a:off x="8387080" y="3157855"/>
            <a:ext cx="3268663" cy="2400300"/>
          </a:xfrm>
          <a:prstGeom prst="rect">
            <a:avLst/>
          </a:prstGeom>
          <a:noFill/>
          <a:ln w="9525">
            <a:noFill/>
          </a:ln>
        </p:spPr>
      </p:pic>
      <p:sp>
        <p:nvSpPr>
          <p:cNvPr id="4" name="文本框 3"/>
          <p:cNvSpPr txBox="1"/>
          <p:nvPr/>
        </p:nvSpPr>
        <p:spPr>
          <a:xfrm>
            <a:off x="8049895" y="2327910"/>
            <a:ext cx="3943350" cy="829945"/>
          </a:xfrm>
          <a:prstGeom prst="rect">
            <a:avLst/>
          </a:prstGeom>
          <a:noFill/>
        </p:spPr>
        <p:txBody>
          <a:bodyPr wrap="square" rtlCol="0" anchor="t">
            <a:spAutoFit/>
          </a:bodyPr>
          <a:p>
            <a:pPr algn="ctr"/>
            <a:r>
              <a:rPr lang="zh-CN" altLang="en-US" spc="300" dirty="0">
                <a:solidFill>
                  <a:schemeClr val="tx1"/>
                </a:solidFill>
                <a:latin typeface="黑体" panose="02010609060101010101" pitchFamily="49" charset="-122"/>
                <a:ea typeface="黑体" panose="02010609060101010101" pitchFamily="49" charset="-122"/>
                <a:sym typeface="+mn-ea"/>
              </a:rPr>
              <a:t>开创社会主义现代化</a:t>
            </a:r>
            <a:endParaRPr lang="zh-CN" altLang="en-US" spc="300" dirty="0">
              <a:solidFill>
                <a:schemeClr val="tx1"/>
              </a:solidFill>
              <a:latin typeface="黑体" panose="02010609060101010101" pitchFamily="49" charset="-122"/>
              <a:ea typeface="黑体" panose="02010609060101010101" pitchFamily="49" charset="-122"/>
              <a:sym typeface="+mn-ea"/>
            </a:endParaRPr>
          </a:p>
          <a:p>
            <a:pPr algn="ctr"/>
            <a:r>
              <a:rPr lang="zh-CN" altLang="en-US" spc="300" dirty="0">
                <a:solidFill>
                  <a:schemeClr val="tx1"/>
                </a:solidFill>
                <a:latin typeface="黑体" panose="02010609060101010101" pitchFamily="49" charset="-122"/>
                <a:ea typeface="黑体" panose="02010609060101010101" pitchFamily="49" charset="-122"/>
                <a:sym typeface="+mn-ea"/>
              </a:rPr>
              <a:t>建设新局面</a:t>
            </a:r>
            <a:endParaRPr lang="zh-CN" altLang="en-US" spc="300" dirty="0">
              <a:solidFill>
                <a:schemeClr val="tx1"/>
              </a:solidFill>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中国共产党第十三次全国代表大会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3578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时间：1987年10月25日-11月1日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地点：北京</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2950210"/>
            <a:ext cx="8154035" cy="119888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出席大会1997人，代表全国约4600万名党员。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选举赵紫阳为中央委员会总书记，</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邓小平为中央军事委员会主席。</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230695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十三大第一次系统阐明了关于社会主义初级阶段的理论，明确概括了党在社会主义初级阶段的基本路线。大会还提出了党在社会主义初级阶段的基本路线，即“一个中心，两个基本点”。大会还制定了到21世纪中叶经济发展分三走、实现现代化的发展战略，并提出了政治体制改革的任务。</a:t>
            </a:r>
            <a:endParaRPr dirty="0">
              <a:latin typeface="宋体" panose="02010600030101010101" pitchFamily="2" charset="-122"/>
              <a:ea typeface="宋体" panose="02010600030101010101" pitchFamily="2" charset="-122"/>
              <a:sym typeface="+mn-ea"/>
            </a:endParaRPr>
          </a:p>
        </p:txBody>
      </p:sp>
      <p:sp>
        <p:nvSpPr>
          <p:cNvPr id="4" name="文本框 3"/>
          <p:cNvSpPr txBox="1"/>
          <p:nvPr/>
        </p:nvSpPr>
        <p:spPr>
          <a:xfrm>
            <a:off x="8049895" y="2327910"/>
            <a:ext cx="3943350" cy="829945"/>
          </a:xfrm>
          <a:prstGeom prst="rect">
            <a:avLst/>
          </a:prstGeom>
          <a:noFill/>
        </p:spPr>
        <p:txBody>
          <a:bodyPr wrap="square" rtlCol="0" anchor="t">
            <a:spAutoFit/>
          </a:bodyPr>
          <a:p>
            <a:pPr algn="ctr"/>
            <a:r>
              <a:rPr lang="zh-CN" altLang="en-US" spc="300" dirty="0">
                <a:solidFill>
                  <a:schemeClr val="tx1"/>
                </a:solidFill>
                <a:latin typeface="黑体" panose="02010609060101010101" pitchFamily="49" charset="-122"/>
                <a:ea typeface="黑体" panose="02010609060101010101" pitchFamily="49" charset="-122"/>
                <a:sym typeface="+mn-ea"/>
              </a:rPr>
              <a:t>阐述社会主义</a:t>
            </a:r>
            <a:endParaRPr lang="zh-CN" altLang="en-US" spc="300" dirty="0">
              <a:solidFill>
                <a:schemeClr val="tx1"/>
              </a:solidFill>
              <a:latin typeface="黑体" panose="02010609060101010101" pitchFamily="49" charset="-122"/>
              <a:ea typeface="黑体" panose="02010609060101010101" pitchFamily="49" charset="-122"/>
              <a:sym typeface="+mn-ea"/>
            </a:endParaRPr>
          </a:p>
          <a:p>
            <a:pPr algn="ctr"/>
            <a:r>
              <a:rPr lang="zh-CN" altLang="en-US" spc="300" dirty="0">
                <a:solidFill>
                  <a:schemeClr val="tx1"/>
                </a:solidFill>
                <a:latin typeface="黑体" panose="02010609060101010101" pitchFamily="49" charset="-122"/>
                <a:ea typeface="黑体" panose="02010609060101010101" pitchFamily="49" charset="-122"/>
                <a:sym typeface="+mn-ea"/>
              </a:rPr>
              <a:t>初级阶段理论</a:t>
            </a:r>
            <a:endParaRPr lang="zh-CN" altLang="en-US" spc="300" dirty="0">
              <a:solidFill>
                <a:schemeClr val="tx1"/>
              </a:solidFill>
              <a:latin typeface="黑体" panose="02010609060101010101" pitchFamily="49" charset="-122"/>
              <a:ea typeface="黑体" panose="02010609060101010101" pitchFamily="49" charset="-122"/>
              <a:sym typeface="+mn-ea"/>
            </a:endParaRPr>
          </a:p>
        </p:txBody>
      </p:sp>
      <p:pic>
        <p:nvPicPr>
          <p:cNvPr id="1026" name="Picture 2"/>
          <p:cNvPicPr>
            <a:picLocks noChangeAspect="1"/>
          </p:cNvPicPr>
          <p:nvPr/>
        </p:nvPicPr>
        <p:blipFill>
          <a:blip r:embed="rId1"/>
          <a:stretch>
            <a:fillRect/>
          </a:stretch>
        </p:blipFill>
        <p:spPr>
          <a:xfrm>
            <a:off x="8414385" y="3157538"/>
            <a:ext cx="3214688" cy="2535237"/>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中国共产党第十四次全国代表大会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3578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时间：1992年10月12日—18日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地点：北京</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3157855"/>
            <a:ext cx="8154035" cy="82994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出席大会2035人，代表全国约5100万名党员。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选举江泽民为中央委员会总书记</a:t>
            </a:r>
            <a:r>
              <a:rPr lang="zh-CN" dirty="0">
                <a:latin typeface="宋体" panose="02010600030101010101" pitchFamily="2" charset="-122"/>
                <a:ea typeface="宋体" panose="02010600030101010101" pitchFamily="2" charset="-122"/>
                <a:sym typeface="+mn-ea"/>
              </a:rPr>
              <a:t>、</a:t>
            </a:r>
            <a:r>
              <a:rPr dirty="0">
                <a:latin typeface="宋体" panose="02010600030101010101" pitchFamily="2" charset="-122"/>
                <a:ea typeface="宋体" panose="02010600030101010101" pitchFamily="2" charset="-122"/>
                <a:sym typeface="+mn-ea"/>
              </a:rPr>
              <a:t>中央军事委员会主席。</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193802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十四大作出了三项具有深远意义的决策：一是确立邓小平建设有中国特色社会主义理论在全党的指导地位；二是明确经济体制改革的目标是建立社会主义市场经济体制；三是要求全党抓住机遇，加快发展，集中精力把经济建设搞上去。</a:t>
            </a:r>
            <a:endParaRPr dirty="0">
              <a:latin typeface="宋体" panose="02010600030101010101" pitchFamily="2" charset="-122"/>
              <a:ea typeface="宋体" panose="02010600030101010101" pitchFamily="2" charset="-122"/>
              <a:sym typeface="+mn-ea"/>
            </a:endParaRPr>
          </a:p>
        </p:txBody>
      </p:sp>
      <p:sp>
        <p:nvSpPr>
          <p:cNvPr id="4" name="文本框 3"/>
          <p:cNvSpPr txBox="1"/>
          <p:nvPr/>
        </p:nvSpPr>
        <p:spPr>
          <a:xfrm>
            <a:off x="8049895" y="2327910"/>
            <a:ext cx="3943350" cy="829945"/>
          </a:xfrm>
          <a:prstGeom prst="rect">
            <a:avLst/>
          </a:prstGeom>
          <a:noFill/>
        </p:spPr>
        <p:txBody>
          <a:bodyPr wrap="square" rtlCol="0" anchor="t">
            <a:spAutoFit/>
          </a:bodyPr>
          <a:p>
            <a:pPr algn="ctr"/>
            <a:r>
              <a:rPr lang="zh-CN" altLang="en-US" spc="300" dirty="0">
                <a:solidFill>
                  <a:schemeClr val="tx1"/>
                </a:solidFill>
                <a:latin typeface="黑体" panose="02010609060101010101" pitchFamily="49" charset="-122"/>
                <a:ea typeface="黑体" panose="02010609060101010101" pitchFamily="49" charset="-122"/>
                <a:sym typeface="+mn-ea"/>
              </a:rPr>
              <a:t>明确建立社会主义</a:t>
            </a:r>
            <a:endParaRPr lang="zh-CN" altLang="en-US" spc="300" dirty="0">
              <a:solidFill>
                <a:schemeClr val="tx1"/>
              </a:solidFill>
              <a:latin typeface="黑体" panose="02010609060101010101" pitchFamily="49" charset="-122"/>
              <a:ea typeface="黑体" panose="02010609060101010101" pitchFamily="49" charset="-122"/>
              <a:sym typeface="+mn-ea"/>
            </a:endParaRPr>
          </a:p>
          <a:p>
            <a:pPr algn="ctr"/>
            <a:r>
              <a:rPr lang="zh-CN" altLang="en-US" spc="300" dirty="0">
                <a:solidFill>
                  <a:schemeClr val="tx1"/>
                </a:solidFill>
                <a:latin typeface="黑体" panose="02010609060101010101" pitchFamily="49" charset="-122"/>
                <a:ea typeface="黑体" panose="02010609060101010101" pitchFamily="49" charset="-122"/>
                <a:sym typeface="+mn-ea"/>
              </a:rPr>
              <a:t>市场经济体制的目标</a:t>
            </a:r>
            <a:endParaRPr lang="zh-CN" altLang="en-US" spc="300" dirty="0">
              <a:solidFill>
                <a:schemeClr val="tx1"/>
              </a:solidFill>
              <a:latin typeface="黑体" panose="02010609060101010101" pitchFamily="49" charset="-122"/>
              <a:ea typeface="黑体" panose="02010609060101010101" pitchFamily="49" charset="-122"/>
              <a:sym typeface="+mn-ea"/>
            </a:endParaRPr>
          </a:p>
        </p:txBody>
      </p:sp>
      <p:pic>
        <p:nvPicPr>
          <p:cNvPr id="42102" name="Picture 118" descr="http://photocdn.sohu.com/20121108/Img356981147.jpg"/>
          <p:cNvPicPr>
            <a:picLocks noChangeAspect="1"/>
          </p:cNvPicPr>
          <p:nvPr/>
        </p:nvPicPr>
        <p:blipFill>
          <a:blip r:embed="rId1"/>
          <a:stretch>
            <a:fillRect/>
          </a:stretch>
        </p:blipFill>
        <p:spPr>
          <a:xfrm>
            <a:off x="8295640" y="3157855"/>
            <a:ext cx="3451860" cy="23209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中国共产党第十五次全国代表大会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3578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时间：1997年9月12日—18日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地点：北京</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3157855"/>
            <a:ext cx="8154035" cy="82994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出席大会2108人，代表全国约5800万名党员。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选举江泽民为中央委员会总书记、中央军事委员会主席。</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156845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十五大高举邓小平理论伟大旗帜，确定为我国在社会主义初级阶段的基本经济制度和分配制度。党的十五大对建设有中国特色社会主义事业的跨世纪发展作出了全面部署。</a:t>
            </a:r>
            <a:endParaRPr dirty="0">
              <a:latin typeface="宋体" panose="02010600030101010101" pitchFamily="2" charset="-122"/>
              <a:ea typeface="宋体" panose="02010600030101010101" pitchFamily="2" charset="-122"/>
              <a:sym typeface="+mn-ea"/>
            </a:endParaRPr>
          </a:p>
        </p:txBody>
      </p:sp>
      <p:sp>
        <p:nvSpPr>
          <p:cNvPr id="4" name="文本框 3"/>
          <p:cNvSpPr txBox="1"/>
          <p:nvPr/>
        </p:nvSpPr>
        <p:spPr>
          <a:xfrm>
            <a:off x="8049895" y="2327910"/>
            <a:ext cx="3943350" cy="829945"/>
          </a:xfrm>
          <a:prstGeom prst="rect">
            <a:avLst/>
          </a:prstGeom>
          <a:noFill/>
        </p:spPr>
        <p:txBody>
          <a:bodyPr wrap="square" rtlCol="0" anchor="t">
            <a:spAutoFit/>
          </a:bodyPr>
          <a:p>
            <a:pPr algn="ctr"/>
            <a:r>
              <a:rPr lang="zh-CN" altLang="en-US" spc="300" dirty="0">
                <a:solidFill>
                  <a:schemeClr val="tx1"/>
                </a:solidFill>
                <a:latin typeface="黑体" panose="02010609060101010101" pitchFamily="49" charset="-122"/>
                <a:ea typeface="黑体" panose="02010609060101010101" pitchFamily="49" charset="-122"/>
                <a:sym typeface="+mn-ea"/>
              </a:rPr>
              <a:t>高举邓小平理论</a:t>
            </a:r>
            <a:endParaRPr lang="zh-CN" altLang="en-US" spc="300" dirty="0">
              <a:solidFill>
                <a:schemeClr val="tx1"/>
              </a:solidFill>
              <a:latin typeface="黑体" panose="02010609060101010101" pitchFamily="49" charset="-122"/>
              <a:ea typeface="黑体" panose="02010609060101010101" pitchFamily="49" charset="-122"/>
              <a:sym typeface="+mn-ea"/>
            </a:endParaRPr>
          </a:p>
          <a:p>
            <a:pPr algn="ctr"/>
            <a:r>
              <a:rPr lang="zh-CN" altLang="en-US" spc="300" dirty="0">
                <a:solidFill>
                  <a:schemeClr val="tx1"/>
                </a:solidFill>
                <a:latin typeface="黑体" panose="02010609060101010101" pitchFamily="49" charset="-122"/>
                <a:ea typeface="黑体" panose="02010609060101010101" pitchFamily="49" charset="-122"/>
                <a:sym typeface="+mn-ea"/>
              </a:rPr>
              <a:t>伟大旗帜</a:t>
            </a:r>
            <a:endParaRPr lang="zh-CN" altLang="en-US" spc="300" dirty="0">
              <a:solidFill>
                <a:schemeClr val="tx1"/>
              </a:solidFill>
              <a:latin typeface="黑体" panose="02010609060101010101" pitchFamily="49" charset="-122"/>
              <a:ea typeface="黑体" panose="02010609060101010101" pitchFamily="49" charset="-122"/>
              <a:sym typeface="+mn-ea"/>
            </a:endParaRPr>
          </a:p>
        </p:txBody>
      </p:sp>
      <p:pic>
        <p:nvPicPr>
          <p:cNvPr id="121" name="图片 120" descr="xinsimple_0620902121021890124573.jpg"/>
          <p:cNvPicPr>
            <a:picLocks noChangeAspect="1"/>
          </p:cNvPicPr>
          <p:nvPr/>
        </p:nvPicPr>
        <p:blipFill>
          <a:blip r:embed="rId1"/>
          <a:stretch>
            <a:fillRect/>
          </a:stretch>
        </p:blipFill>
        <p:spPr>
          <a:xfrm>
            <a:off x="8217535" y="3157855"/>
            <a:ext cx="3608070" cy="25717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中国共产党第十六次全国代表大会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3578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时间：2002年11月8日—14日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地点：北京</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2950210"/>
            <a:ext cx="8154035" cy="119888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出席大会2120人，代表全国6600万名党员。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选举胡锦涛为中央委员会总书记</a:t>
            </a:r>
            <a:r>
              <a:rPr lang="zh-CN" dirty="0">
                <a:latin typeface="宋体" panose="02010600030101010101" pitchFamily="2" charset="-122"/>
                <a:ea typeface="宋体" panose="02010600030101010101" pitchFamily="2" charset="-122"/>
                <a:sym typeface="+mn-ea"/>
              </a:rPr>
              <a:t>，</a:t>
            </a:r>
            <a:endParaRPr lang="zh-CN"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江泽民为中央军事委员会主席。</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193802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十六大是我党新世纪乘胜前进，规划新世纪中国发展重大战略的会议，也是与时俱进，为指导思想增添理论新成果的代表大会，在大会通过的党章中，把“三个代表”确立为全党的指导思想。并实现了我党承前启后，完成整体性新老交替的任务。</a:t>
            </a:r>
            <a:endParaRPr dirty="0">
              <a:latin typeface="宋体" panose="02010600030101010101" pitchFamily="2" charset="-122"/>
              <a:ea typeface="宋体" panose="02010600030101010101" pitchFamily="2" charset="-122"/>
              <a:sym typeface="+mn-ea"/>
            </a:endParaRPr>
          </a:p>
        </p:txBody>
      </p:sp>
      <p:sp>
        <p:nvSpPr>
          <p:cNvPr id="4" name="文本框 3"/>
          <p:cNvSpPr txBox="1"/>
          <p:nvPr/>
        </p:nvSpPr>
        <p:spPr>
          <a:xfrm>
            <a:off x="8050530" y="2665730"/>
            <a:ext cx="3943350" cy="460375"/>
          </a:xfrm>
          <a:prstGeom prst="rect">
            <a:avLst/>
          </a:prstGeom>
          <a:noFill/>
        </p:spPr>
        <p:txBody>
          <a:bodyPr wrap="square" rtlCol="0" anchor="t">
            <a:spAutoFit/>
          </a:bodyPr>
          <a:p>
            <a:pPr algn="ctr"/>
            <a:r>
              <a:rPr lang="zh-CN" altLang="en-US" spc="300" dirty="0">
                <a:solidFill>
                  <a:schemeClr val="tx1"/>
                </a:solidFill>
                <a:latin typeface="黑体" panose="02010609060101010101" pitchFamily="49" charset="-122"/>
                <a:ea typeface="黑体" panose="02010609060101010101" pitchFamily="49" charset="-122"/>
                <a:sym typeface="+mn-ea"/>
              </a:rPr>
              <a:t>与时俱进的大会</a:t>
            </a:r>
            <a:endParaRPr lang="zh-CN" altLang="en-US" spc="300" dirty="0">
              <a:solidFill>
                <a:schemeClr val="tx1"/>
              </a:solidFill>
              <a:latin typeface="黑体" panose="02010609060101010101" pitchFamily="49" charset="-122"/>
              <a:ea typeface="黑体" panose="02010609060101010101" pitchFamily="49" charset="-122"/>
              <a:sym typeface="+mn-ea"/>
            </a:endParaRPr>
          </a:p>
        </p:txBody>
      </p:sp>
      <p:pic>
        <p:nvPicPr>
          <p:cNvPr id="44154" name="Picture 122" descr="http://wp2.sina.cn/woriginal/654b47dajw1dynchqpktlj.jpg"/>
          <p:cNvPicPr>
            <a:picLocks noChangeAspect="1"/>
          </p:cNvPicPr>
          <p:nvPr/>
        </p:nvPicPr>
        <p:blipFill>
          <a:blip r:embed="rId1"/>
          <a:stretch>
            <a:fillRect/>
          </a:stretch>
        </p:blipFill>
        <p:spPr>
          <a:xfrm>
            <a:off x="8202930" y="3126105"/>
            <a:ext cx="3638550" cy="24091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中国共产党第十七次全国代表大会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3578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时间：2007年10月15日—21日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地点：北京</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3126105"/>
            <a:ext cx="8154035" cy="82994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出席大会2237人，代表全国7400多万名党员。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选举胡锦涛为中央委员会总书记、中央军事委员会主席。</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193802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十七大的主题是：“高举中国特色社会主义伟大旗帜，以邓小平理论和‘三个代表’重要思想为指导，深入贯彻落实科学发展观，继续解放思想，坚持改革开放，推动科学发展，促进社会和谐，为夺取全面建设小康社会新胜利而奋斗。”</a:t>
            </a:r>
            <a:endParaRPr dirty="0">
              <a:latin typeface="宋体" panose="02010600030101010101" pitchFamily="2" charset="-122"/>
              <a:ea typeface="宋体" panose="02010600030101010101" pitchFamily="2" charset="-122"/>
              <a:sym typeface="+mn-ea"/>
            </a:endParaRPr>
          </a:p>
        </p:txBody>
      </p:sp>
      <p:sp>
        <p:nvSpPr>
          <p:cNvPr id="4" name="文本框 3"/>
          <p:cNvSpPr txBox="1"/>
          <p:nvPr/>
        </p:nvSpPr>
        <p:spPr>
          <a:xfrm>
            <a:off x="8050530" y="2665730"/>
            <a:ext cx="3943350" cy="460375"/>
          </a:xfrm>
          <a:prstGeom prst="rect">
            <a:avLst/>
          </a:prstGeom>
          <a:noFill/>
        </p:spPr>
        <p:txBody>
          <a:bodyPr wrap="square" rtlCol="0" anchor="t">
            <a:spAutoFit/>
          </a:bodyPr>
          <a:p>
            <a:pPr algn="ctr"/>
            <a:r>
              <a:rPr lang="zh-CN" altLang="en-US" spc="300" dirty="0">
                <a:solidFill>
                  <a:schemeClr val="tx1"/>
                </a:solidFill>
                <a:latin typeface="黑体" panose="02010609060101010101" pitchFamily="49" charset="-122"/>
                <a:ea typeface="黑体" panose="02010609060101010101" pitchFamily="49" charset="-122"/>
                <a:sym typeface="+mn-ea"/>
              </a:rPr>
              <a:t>科学发展，共建和谐</a:t>
            </a:r>
            <a:endParaRPr lang="zh-CN" altLang="en-US" spc="300" dirty="0">
              <a:solidFill>
                <a:schemeClr val="tx1"/>
              </a:solidFill>
              <a:latin typeface="黑体" panose="02010609060101010101" pitchFamily="49" charset="-122"/>
              <a:ea typeface="黑体" panose="02010609060101010101" pitchFamily="49" charset="-122"/>
              <a:sym typeface="+mn-ea"/>
            </a:endParaRPr>
          </a:p>
        </p:txBody>
      </p:sp>
      <p:pic>
        <p:nvPicPr>
          <p:cNvPr id="45174" name="Picture 118" descr="http://gb.cri.cn/mmsource/images/2007/10/18/nu2007101803.jpg"/>
          <p:cNvPicPr>
            <a:picLocks noChangeAspect="1"/>
          </p:cNvPicPr>
          <p:nvPr/>
        </p:nvPicPr>
        <p:blipFill>
          <a:blip r:embed="rId1"/>
          <a:stretch>
            <a:fillRect/>
          </a:stretch>
        </p:blipFill>
        <p:spPr>
          <a:xfrm>
            <a:off x="8200390" y="3126105"/>
            <a:ext cx="3643313" cy="24479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705677" y="2762000"/>
            <a:ext cx="8963254" cy="2977955"/>
            <a:chOff x="1705677" y="2761999"/>
            <a:chExt cx="8963254" cy="2977955"/>
          </a:xfrm>
        </p:grpSpPr>
        <p:sp>
          <p:nvSpPr>
            <p:cNvPr id="46" name="矩形 45"/>
            <p:cNvSpPr/>
            <p:nvPr/>
          </p:nvSpPr>
          <p:spPr>
            <a:xfrm>
              <a:off x="1705677" y="2762000"/>
              <a:ext cx="8963254" cy="297795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flipV="1">
              <a:off x="1705677" y="2761999"/>
              <a:ext cx="8963254" cy="1637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22"/>
          <p:cNvSpPr txBox="1"/>
          <p:nvPr/>
        </p:nvSpPr>
        <p:spPr>
          <a:xfrm>
            <a:off x="2216176" y="2926325"/>
            <a:ext cx="8203702" cy="2705735"/>
          </a:xfrm>
          <a:prstGeom prst="rect">
            <a:avLst/>
          </a:prstGeom>
          <a:noFill/>
        </p:spPr>
        <p:txBody>
          <a:bodyPr wrap="square" lIns="121843" tIns="60921" rIns="121843" bIns="60921">
            <a:spAutoFit/>
          </a:bodyPr>
          <a:lstStyle/>
          <a:p>
            <a:pPr indent="457200" defTabSz="1218565" fontAlgn="base">
              <a:lnSpc>
                <a:spcPct val="200000"/>
              </a:lnSpc>
              <a:spcBef>
                <a:spcPct val="0"/>
              </a:spcBef>
              <a:spcAft>
                <a:spcPct val="0"/>
              </a:spcAft>
              <a:defRPr/>
            </a:pPr>
            <a:r>
              <a:rPr lang="zh-CN" altLang="en-US" sz="1400" dirty="0">
                <a:solidFill>
                  <a:srgbClr val="C00000"/>
                </a:solidFill>
                <a:latin typeface="微软雅黑" panose="020B0503020204020204" pitchFamily="34" charset="-122"/>
                <a:ea typeface="微软雅黑" panose="020B0503020204020204" pitchFamily="34" charset="-122"/>
              </a:rPr>
              <a:t>党的全国代表大会是全党的最高领导权力机关，每5年举行一次，由中央委员会负责召集。</a:t>
            </a:r>
            <a:endParaRPr lang="zh-CN" altLang="en-US" sz="1400" dirty="0">
              <a:solidFill>
                <a:srgbClr val="C00000"/>
              </a:solidFill>
              <a:latin typeface="微软雅黑" panose="020B0503020204020204" pitchFamily="34" charset="-122"/>
              <a:ea typeface="微软雅黑" panose="020B0503020204020204" pitchFamily="34" charset="-122"/>
            </a:endParaRPr>
          </a:p>
          <a:p>
            <a:pPr indent="457200" defTabSz="1218565" fontAlgn="base">
              <a:lnSpc>
                <a:spcPct val="200000"/>
              </a:lnSpc>
              <a:spcBef>
                <a:spcPct val="0"/>
              </a:spcBef>
              <a:spcAft>
                <a:spcPct val="0"/>
              </a:spcAft>
              <a:defRPr/>
            </a:pPr>
            <a:r>
              <a:rPr lang="zh-CN" altLang="en-US" sz="1400" dirty="0">
                <a:solidFill>
                  <a:srgbClr val="C00000"/>
                </a:solidFill>
                <a:latin typeface="微软雅黑" panose="020B0503020204020204" pitchFamily="34" charset="-122"/>
                <a:ea typeface="微软雅黑" panose="020B0503020204020204" pitchFamily="34" charset="-122"/>
              </a:rPr>
              <a:t>其职权是：</a:t>
            </a:r>
            <a:endParaRPr lang="zh-CN" altLang="en-US" sz="1400" dirty="0">
              <a:solidFill>
                <a:srgbClr val="C00000"/>
              </a:solidFill>
              <a:latin typeface="微软雅黑" panose="020B0503020204020204" pitchFamily="34" charset="-122"/>
              <a:ea typeface="微软雅黑" panose="020B0503020204020204" pitchFamily="34" charset="-122"/>
            </a:endParaRPr>
          </a:p>
          <a:p>
            <a:pPr indent="457200" defTabSz="1218565" fontAlgn="base">
              <a:lnSpc>
                <a:spcPct val="200000"/>
              </a:lnSpc>
              <a:spcBef>
                <a:spcPct val="0"/>
              </a:spcBef>
              <a:spcAft>
                <a:spcPct val="0"/>
              </a:spcAft>
              <a:defRPr/>
            </a:pPr>
            <a:r>
              <a:rPr lang="zh-CN" altLang="en-US" sz="1400" dirty="0">
                <a:solidFill>
                  <a:srgbClr val="C00000"/>
                </a:solidFill>
                <a:latin typeface="微软雅黑" panose="020B0503020204020204" pitchFamily="34" charset="-122"/>
                <a:ea typeface="微软雅黑" panose="020B0503020204020204" pitchFamily="34" charset="-122"/>
              </a:rPr>
              <a:t>听取和审查中央委员会及中央纪律检查委员会报告</a:t>
            </a:r>
            <a:endParaRPr lang="zh-CN" altLang="en-US" sz="1400" dirty="0">
              <a:solidFill>
                <a:srgbClr val="C00000"/>
              </a:solidFill>
              <a:latin typeface="微软雅黑" panose="020B0503020204020204" pitchFamily="34" charset="-122"/>
              <a:ea typeface="微软雅黑" panose="020B0503020204020204" pitchFamily="34" charset="-122"/>
            </a:endParaRPr>
          </a:p>
          <a:p>
            <a:pPr indent="457200" defTabSz="1218565" fontAlgn="base">
              <a:lnSpc>
                <a:spcPct val="200000"/>
              </a:lnSpc>
              <a:spcBef>
                <a:spcPct val="0"/>
              </a:spcBef>
              <a:spcAft>
                <a:spcPct val="0"/>
              </a:spcAft>
              <a:defRPr/>
            </a:pPr>
            <a:r>
              <a:rPr lang="zh-CN" altLang="en-US" sz="1400" dirty="0">
                <a:solidFill>
                  <a:srgbClr val="C00000"/>
                </a:solidFill>
                <a:latin typeface="微软雅黑" panose="020B0503020204020204" pitchFamily="34" charset="-122"/>
                <a:ea typeface="微软雅黑" panose="020B0503020204020204" pitchFamily="34" charset="-122"/>
              </a:rPr>
              <a:t>讨论并决定党的重大问题</a:t>
            </a:r>
            <a:endParaRPr lang="zh-CN" altLang="en-US" sz="1400" dirty="0">
              <a:solidFill>
                <a:srgbClr val="C00000"/>
              </a:solidFill>
              <a:latin typeface="微软雅黑" panose="020B0503020204020204" pitchFamily="34" charset="-122"/>
              <a:ea typeface="微软雅黑" panose="020B0503020204020204" pitchFamily="34" charset="-122"/>
            </a:endParaRPr>
          </a:p>
          <a:p>
            <a:pPr indent="457200" defTabSz="1218565" fontAlgn="base">
              <a:lnSpc>
                <a:spcPct val="200000"/>
              </a:lnSpc>
              <a:spcBef>
                <a:spcPct val="0"/>
              </a:spcBef>
              <a:spcAft>
                <a:spcPct val="0"/>
              </a:spcAft>
              <a:defRPr/>
            </a:pPr>
            <a:r>
              <a:rPr lang="zh-CN" altLang="en-US" sz="1400" dirty="0">
                <a:solidFill>
                  <a:srgbClr val="C00000"/>
                </a:solidFill>
                <a:latin typeface="微软雅黑" panose="020B0503020204020204" pitchFamily="34" charset="-122"/>
                <a:ea typeface="微软雅黑" panose="020B0503020204020204" pitchFamily="34" charset="-122"/>
              </a:rPr>
              <a:t>修改党的章程</a:t>
            </a:r>
            <a:endParaRPr lang="zh-CN" altLang="en-US" sz="1400" dirty="0">
              <a:solidFill>
                <a:srgbClr val="C00000"/>
              </a:solidFill>
              <a:latin typeface="微软雅黑" panose="020B0503020204020204" pitchFamily="34" charset="-122"/>
              <a:ea typeface="微软雅黑" panose="020B0503020204020204" pitchFamily="34" charset="-122"/>
            </a:endParaRPr>
          </a:p>
          <a:p>
            <a:pPr indent="457200" defTabSz="1218565" fontAlgn="base">
              <a:lnSpc>
                <a:spcPct val="200000"/>
              </a:lnSpc>
              <a:spcBef>
                <a:spcPct val="0"/>
              </a:spcBef>
              <a:spcAft>
                <a:spcPct val="0"/>
              </a:spcAft>
              <a:defRPr/>
            </a:pPr>
            <a:r>
              <a:rPr lang="zh-CN" altLang="en-US" sz="1400" dirty="0">
                <a:solidFill>
                  <a:srgbClr val="C00000"/>
                </a:solidFill>
                <a:latin typeface="微软雅黑" panose="020B0503020204020204" pitchFamily="34" charset="-122"/>
                <a:ea typeface="微软雅黑" panose="020B0503020204020204" pitchFamily="34" charset="-122"/>
              </a:rPr>
              <a:t>选举中央委员会及中央纪律检查委员会</a:t>
            </a:r>
            <a:endParaRPr lang="zh-CN" altLang="en-US" sz="1400" dirty="0">
              <a:solidFill>
                <a:srgbClr val="C00000"/>
              </a:solidFill>
              <a:latin typeface="微软雅黑" panose="020B0503020204020204" pitchFamily="34" charset="-122"/>
              <a:ea typeface="微软雅黑" panose="020B0503020204020204" pitchFamily="34" charset="-122"/>
            </a:endParaRPr>
          </a:p>
        </p:txBody>
      </p:sp>
      <p:pic>
        <p:nvPicPr>
          <p:cNvPr id="11" name="Picture 11" descr="F:\桌面\党政机关\素材\党徽\Nipic_20180988_2015090911380252700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176952" y="1465318"/>
            <a:ext cx="1497620" cy="1226348"/>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31"/>
          <p:cNvSpPr/>
          <p:nvPr/>
        </p:nvSpPr>
        <p:spPr>
          <a:xfrm>
            <a:off x="6759575" y="1590040"/>
            <a:ext cx="2417445" cy="1101725"/>
          </a:xfrm>
          <a:prstGeom prst="rect">
            <a:avLst/>
          </a:prstGeom>
        </p:spPr>
        <p:txBody>
          <a:bodyPr wrap="square" lIns="117191" tIns="58595" rIns="117191" bIns="58595">
            <a:spAutoFit/>
          </a:bodyPr>
          <a:lstStyle/>
          <a:p>
            <a:pPr algn="r" fontAlgn="base">
              <a:spcBef>
                <a:spcPct val="0"/>
              </a:spcBef>
              <a:spcAft>
                <a:spcPct val="0"/>
              </a:spcAft>
            </a:pPr>
            <a:r>
              <a:rPr lang="zh-CN" altLang="en-US" sz="2800" b="1" kern="300" dirty="0">
                <a:solidFill>
                  <a:srgbClr val="C00000"/>
                </a:solidFill>
                <a:latin typeface="微软雅黑" panose="020B0503020204020204" pitchFamily="34" charset="-122"/>
                <a:ea typeface="微软雅黑" panose="020B0503020204020204" pitchFamily="34" charset="-122"/>
                <a:cs typeface="明兰_UI_TC" pitchFamily="2" charset="-122"/>
              </a:rPr>
              <a:t>党代会简介</a:t>
            </a:r>
            <a:endParaRPr lang="en-US" altLang="zh-CN" sz="2800" b="1" kern="300" dirty="0">
              <a:solidFill>
                <a:srgbClr val="C00000"/>
              </a:solidFill>
              <a:latin typeface="微软雅黑" panose="020B0503020204020204" pitchFamily="34" charset="-122"/>
              <a:ea typeface="微软雅黑" panose="020B0503020204020204" pitchFamily="34" charset="-122"/>
              <a:cs typeface="明兰_UI_TC" pitchFamily="2" charset="-122"/>
            </a:endParaRPr>
          </a:p>
          <a:p>
            <a:pPr algn="r" fontAlgn="base">
              <a:lnSpc>
                <a:spcPct val="150000"/>
              </a:lnSpc>
              <a:spcBef>
                <a:spcPct val="0"/>
              </a:spcBef>
              <a:spcAft>
                <a:spcPct val="0"/>
              </a:spcAft>
            </a:pPr>
            <a:r>
              <a:rPr lang="en-US" altLang="zh-CN" b="1" dirty="0">
                <a:solidFill>
                  <a:srgbClr val="C00000"/>
                </a:solidFill>
                <a:latin typeface="微软雅黑" panose="020B0503020204020204" pitchFamily="34" charset="-122"/>
                <a:ea typeface="微软雅黑" panose="020B0503020204020204" pitchFamily="34" charset="-122"/>
              </a:rPr>
              <a:t>/</a:t>
            </a:r>
            <a:r>
              <a:rPr lang="en-US" b="1" dirty="0">
                <a:solidFill>
                  <a:srgbClr val="C00000"/>
                </a:solidFill>
                <a:latin typeface="微软雅黑" panose="020B0503020204020204" pitchFamily="34" charset="-122"/>
                <a:ea typeface="微软雅黑" panose="020B0503020204020204" pitchFamily="34" charset="-122"/>
              </a:rPr>
              <a:t>SYNOPSIS</a:t>
            </a:r>
            <a:endParaRPr lang="en-US" b="1" dirty="0">
              <a:solidFill>
                <a:srgbClr val="C00000"/>
              </a:solidFill>
              <a:latin typeface="微软雅黑" panose="020B0503020204020204" pitchFamily="34" charset="-122"/>
              <a:ea typeface="微软雅黑" panose="020B0503020204020204" pitchFamily="34" charset="-122"/>
            </a:endParaRPr>
          </a:p>
        </p:txBody>
      </p:sp>
      <p:pic>
        <p:nvPicPr>
          <p:cNvPr id="2050" name="Picture 2" descr="F:\桌面\党政机关\素材\长城\矢量长城\线稿长城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1726" y="1372070"/>
            <a:ext cx="5903912" cy="130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4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800" fill="hold"/>
                                        <p:tgtEl>
                                          <p:spTgt spid="11"/>
                                        </p:tgtEl>
                                        <p:attrNameLst>
                                          <p:attrName>ppt_w</p:attrName>
                                        </p:attrNameLst>
                                      </p:cBhvr>
                                      <p:tavLst>
                                        <p:tav tm="0">
                                          <p:val>
                                            <p:fltVal val="0"/>
                                          </p:val>
                                        </p:tav>
                                        <p:tav tm="100000">
                                          <p:val>
                                            <p:strVal val="#ppt_w"/>
                                          </p:val>
                                        </p:tav>
                                      </p:tavLst>
                                    </p:anim>
                                    <p:anim calcmode="lin" valueType="num">
                                      <p:cBhvr>
                                        <p:cTn id="8" dur="800" fill="hold"/>
                                        <p:tgtEl>
                                          <p:spTgt spid="11"/>
                                        </p:tgtEl>
                                        <p:attrNameLst>
                                          <p:attrName>ppt_h</p:attrName>
                                        </p:attrNameLst>
                                      </p:cBhvr>
                                      <p:tavLst>
                                        <p:tav tm="0">
                                          <p:val>
                                            <p:fltVal val="0"/>
                                          </p:val>
                                        </p:tav>
                                        <p:tav tm="100000">
                                          <p:val>
                                            <p:strVal val="#ppt_h"/>
                                          </p:val>
                                        </p:tav>
                                      </p:tavLst>
                                    </p:anim>
                                    <p:animEffect transition="in" filter="fade">
                                      <p:cBhvr>
                                        <p:cTn id="9" dur="800"/>
                                        <p:tgtEl>
                                          <p:spTgt spid="11"/>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300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中国共产党第十八次全国代表大会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3578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时间：2012年11月8日—14日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地点：北京</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3126105"/>
            <a:ext cx="8154035" cy="82994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出席大会2309人，代表全国8500多万名党员。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选举习近平为中央委员会总书记、中央军事委员会主席。</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193802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十八大报告的基本精神</a:t>
            </a:r>
            <a:r>
              <a:rPr lang="zh-CN" dirty="0">
                <a:latin typeface="宋体" panose="02010600030101010101" pitchFamily="2" charset="-122"/>
                <a:ea typeface="宋体" panose="02010600030101010101" pitchFamily="2" charset="-122"/>
                <a:sym typeface="+mn-ea"/>
              </a:rPr>
              <a:t>：</a:t>
            </a:r>
            <a:r>
              <a:rPr dirty="0">
                <a:latin typeface="宋体" panose="02010600030101010101" pitchFamily="2" charset="-122"/>
                <a:ea typeface="宋体" panose="02010600030101010101" pitchFamily="2" charset="-122"/>
                <a:sym typeface="+mn-ea"/>
              </a:rPr>
              <a:t>高举中国特色社会主义伟大旗帜，以邓小平理论、“三个代表”重要思想、科学发展观为指导，解放思想，改革开放，凝聚力量，攻坚克难，坚定不移沿着中国特色社会主义道路前进，为全面建成小康社会而奋斗。</a:t>
            </a:r>
            <a:endParaRPr lang="en-US" dirty="0">
              <a:latin typeface="宋体" panose="02010600030101010101" pitchFamily="2" charset="-122"/>
              <a:ea typeface="宋体" panose="02010600030101010101" pitchFamily="2" charset="-122"/>
              <a:sym typeface="+mn-ea"/>
            </a:endParaRPr>
          </a:p>
        </p:txBody>
      </p:sp>
      <p:sp>
        <p:nvSpPr>
          <p:cNvPr id="4" name="文本框 3"/>
          <p:cNvSpPr txBox="1"/>
          <p:nvPr/>
        </p:nvSpPr>
        <p:spPr>
          <a:xfrm>
            <a:off x="8049895" y="2296160"/>
            <a:ext cx="3943350" cy="829945"/>
          </a:xfrm>
          <a:prstGeom prst="rect">
            <a:avLst/>
          </a:prstGeom>
          <a:noFill/>
        </p:spPr>
        <p:txBody>
          <a:bodyPr wrap="square" rtlCol="0" anchor="t">
            <a:spAutoFit/>
          </a:bodyPr>
          <a:p>
            <a:pPr algn="ctr"/>
            <a:r>
              <a:rPr lang="zh-CN" altLang="en-US" spc="300" dirty="0">
                <a:solidFill>
                  <a:schemeClr val="tx1"/>
                </a:solidFill>
                <a:latin typeface="黑体" panose="02010609060101010101" pitchFamily="49" charset="-122"/>
                <a:ea typeface="黑体" panose="02010609060101010101" pitchFamily="49" charset="-122"/>
                <a:sym typeface="+mn-ea"/>
              </a:rPr>
              <a:t>高举中国特色社会主义伟大旗帜</a:t>
            </a:r>
            <a:endParaRPr lang="zh-CN" altLang="en-US" spc="300" dirty="0">
              <a:solidFill>
                <a:schemeClr val="tx1"/>
              </a:solidFill>
              <a:latin typeface="黑体" panose="02010609060101010101" pitchFamily="49" charset="-122"/>
              <a:ea typeface="黑体" panose="02010609060101010101" pitchFamily="49" charset="-122"/>
              <a:sym typeface="+mn-ea"/>
            </a:endParaRPr>
          </a:p>
        </p:txBody>
      </p:sp>
      <p:pic>
        <p:nvPicPr>
          <p:cNvPr id="58483" name="Picture 124" descr="http://img.soufun.com/news/2012_11/14/news/1352869737910_000.jpg"/>
          <p:cNvPicPr>
            <a:picLocks noChangeAspect="1"/>
          </p:cNvPicPr>
          <p:nvPr/>
        </p:nvPicPr>
        <p:blipFill>
          <a:blip r:embed="rId1"/>
          <a:stretch>
            <a:fillRect/>
          </a:stretch>
        </p:blipFill>
        <p:spPr>
          <a:xfrm>
            <a:off x="8200073" y="3126105"/>
            <a:ext cx="3643312" cy="24288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 y="4174434"/>
            <a:ext cx="12190414" cy="2685154"/>
            <a:chOff x="-1" y="4174434"/>
            <a:chExt cx="12190414" cy="2685154"/>
          </a:xfrm>
        </p:grpSpPr>
        <p:sp>
          <p:nvSpPr>
            <p:cNvPr id="11" name="矩形 10"/>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descr="F:\桌面\党政机关\素材\长城\矢量长城\线稿长城6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72" descr="红鸟"/>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t="58022" r="83168"/>
          <a:stretch>
            <a:fillRect/>
          </a:stretch>
        </p:blipFill>
        <p:spPr bwMode="auto">
          <a:xfrm>
            <a:off x="8392795" y="4486910"/>
            <a:ext cx="784225" cy="50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3" descr="红鸟"/>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l="53873" b="-8168"/>
          <a:stretch>
            <a:fillRect/>
          </a:stretch>
        </p:blipFill>
        <p:spPr bwMode="auto">
          <a:xfrm>
            <a:off x="9259570" y="4169410"/>
            <a:ext cx="738505" cy="44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TextBox 118"/>
          <p:cNvSpPr txBox="1"/>
          <p:nvPr/>
        </p:nvSpPr>
        <p:spPr>
          <a:xfrm>
            <a:off x="942975" y="3706495"/>
            <a:ext cx="1679575" cy="398780"/>
          </a:xfrm>
          <a:prstGeom prst="rect">
            <a:avLst/>
          </a:prstGeom>
          <a:noFill/>
        </p:spPr>
        <p:txBody>
          <a:bodyPr vert="horz" wrap="square" rtlCol="0">
            <a:spAutoFit/>
          </a:bodyPr>
          <a:lstStyle/>
          <a:p>
            <a:pPr algn="ctr"/>
            <a:r>
              <a:rPr lang="zh-CN" altLang="en-US" sz="2000"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成长期</a:t>
            </a:r>
            <a:endParaRPr lang="zh-CN" altLang="en-US" sz="2000"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6" name="TextBox 125"/>
          <p:cNvSpPr txBox="1"/>
          <p:nvPr/>
        </p:nvSpPr>
        <p:spPr>
          <a:xfrm>
            <a:off x="3190240" y="3706495"/>
            <a:ext cx="1679575" cy="399415"/>
          </a:xfrm>
          <a:prstGeom prst="rect">
            <a:avLst/>
          </a:prstGeom>
          <a:noFill/>
        </p:spPr>
        <p:txBody>
          <a:bodyPr vert="horz" wrap="square" rtlCol="0">
            <a:spAutoFit/>
          </a:bodyPr>
          <a:lstStyle/>
          <a:p>
            <a:pPr algn="ctr"/>
            <a:r>
              <a:rPr lang="zh-CN" altLang="en-US" sz="20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创业</a:t>
            </a:r>
            <a:r>
              <a:rPr lang="zh-CN" altLang="en-US" sz="2000"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期</a:t>
            </a:r>
            <a:endParaRPr lang="zh-CN" altLang="en-US" sz="20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7" name="TextBox 126"/>
          <p:cNvSpPr txBox="1"/>
          <p:nvPr/>
        </p:nvSpPr>
        <p:spPr>
          <a:xfrm>
            <a:off x="5225415" y="3706495"/>
            <a:ext cx="1679575" cy="399415"/>
          </a:xfrm>
          <a:prstGeom prst="rect">
            <a:avLst/>
          </a:prstGeom>
          <a:noFill/>
        </p:spPr>
        <p:txBody>
          <a:bodyPr vert="horz" wrap="square" rtlCol="0">
            <a:spAutoFit/>
          </a:bodyPr>
          <a:lstStyle/>
          <a:p>
            <a:pPr algn="ctr"/>
            <a:r>
              <a:rPr lang="zh-CN" altLang="en-US" sz="20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迷茫</a:t>
            </a:r>
            <a:r>
              <a:rPr lang="zh-CN" altLang="en-US" sz="2000"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期</a:t>
            </a:r>
            <a:endParaRPr lang="zh-CN" altLang="en-US" sz="20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8" name="TextBox 127"/>
          <p:cNvSpPr txBox="1"/>
          <p:nvPr/>
        </p:nvSpPr>
        <p:spPr>
          <a:xfrm>
            <a:off x="7895590" y="3706495"/>
            <a:ext cx="1679575" cy="399415"/>
          </a:xfrm>
          <a:prstGeom prst="rect">
            <a:avLst/>
          </a:prstGeom>
          <a:noFill/>
        </p:spPr>
        <p:txBody>
          <a:bodyPr vert="horz" wrap="square" rtlCol="0">
            <a:spAutoFit/>
          </a:bodyPr>
          <a:lstStyle/>
          <a:p>
            <a:pPr algn="ctr"/>
            <a:r>
              <a:rPr lang="zh-CN" altLang="en-US" sz="2000"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成熟期</a:t>
            </a:r>
            <a:endParaRPr lang="zh-CN" altLang="en-US" sz="20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 name="矩形 1"/>
          <p:cNvSpPr/>
          <p:nvPr/>
        </p:nvSpPr>
        <p:spPr>
          <a:xfrm>
            <a:off x="1447800" y="3180715"/>
            <a:ext cx="617220" cy="426085"/>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2078990" y="3180715"/>
            <a:ext cx="3622675" cy="426085"/>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p:cNvSpPr/>
          <p:nvPr/>
        </p:nvSpPr>
        <p:spPr>
          <a:xfrm>
            <a:off x="5702935" y="3180715"/>
            <a:ext cx="719455" cy="426085"/>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p:cNvSpPr/>
          <p:nvPr/>
        </p:nvSpPr>
        <p:spPr>
          <a:xfrm>
            <a:off x="6431915" y="3180715"/>
            <a:ext cx="4428490" cy="426085"/>
          </a:xfrm>
          <a:prstGeom prst="rect">
            <a:avLst/>
          </a:prstGeom>
          <a:solidFill>
            <a:srgbClr val="00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组合 131"/>
          <p:cNvGrpSpPr/>
          <p:nvPr/>
        </p:nvGrpSpPr>
        <p:grpSpPr>
          <a:xfrm rot="0">
            <a:off x="288290" y="719455"/>
            <a:ext cx="10671810" cy="2529840"/>
            <a:chOff x="0" y="1874070"/>
            <a:chExt cx="9152046" cy="1835399"/>
          </a:xfrm>
        </p:grpSpPr>
        <p:sp>
          <p:nvSpPr>
            <p:cNvPr id="4" name="椭圆 3"/>
            <p:cNvSpPr/>
            <p:nvPr/>
          </p:nvSpPr>
          <p:spPr>
            <a:xfrm>
              <a:off x="104360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1119933"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150155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21121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1577883"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26464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32570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52414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134890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nvSpPr>
          <p:spPr>
            <a:xfrm>
              <a:off x="18068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nvSpPr>
          <p:spPr>
            <a:xfrm>
              <a:off x="27227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40202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椭圆 22"/>
            <p:cNvSpPr/>
            <p:nvPr/>
          </p:nvSpPr>
          <p:spPr>
            <a:xfrm>
              <a:off x="30280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椭圆 23"/>
            <p:cNvSpPr/>
            <p:nvPr/>
          </p:nvSpPr>
          <p:spPr>
            <a:xfrm>
              <a:off x="470720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椭圆 24"/>
            <p:cNvSpPr/>
            <p:nvPr/>
          </p:nvSpPr>
          <p:spPr>
            <a:xfrm>
              <a:off x="58520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椭圆 25"/>
            <p:cNvSpPr/>
            <p:nvPr/>
          </p:nvSpPr>
          <p:spPr>
            <a:xfrm>
              <a:off x="78365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椭圆 26"/>
            <p:cNvSpPr/>
            <p:nvPr/>
          </p:nvSpPr>
          <p:spPr>
            <a:xfrm>
              <a:off x="14252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椭圆 27"/>
            <p:cNvSpPr/>
            <p:nvPr/>
          </p:nvSpPr>
          <p:spPr>
            <a:xfrm>
              <a:off x="18831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椭圆 28"/>
            <p:cNvSpPr/>
            <p:nvPr/>
          </p:nvSpPr>
          <p:spPr>
            <a:xfrm>
              <a:off x="27990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椭圆 29"/>
            <p:cNvSpPr/>
            <p:nvPr/>
          </p:nvSpPr>
          <p:spPr>
            <a:xfrm>
              <a:off x="41729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椭圆 30"/>
            <p:cNvSpPr/>
            <p:nvPr/>
          </p:nvSpPr>
          <p:spPr>
            <a:xfrm>
              <a:off x="31043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椭圆 31"/>
            <p:cNvSpPr/>
            <p:nvPr/>
          </p:nvSpPr>
          <p:spPr>
            <a:xfrm>
              <a:off x="49361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椭圆 32"/>
            <p:cNvSpPr/>
            <p:nvPr/>
          </p:nvSpPr>
          <p:spPr>
            <a:xfrm>
              <a:off x="6004733"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nvSpPr>
          <p:spPr>
            <a:xfrm>
              <a:off x="79891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椭圆 34"/>
            <p:cNvSpPr/>
            <p:nvPr/>
          </p:nvSpPr>
          <p:spPr>
            <a:xfrm>
              <a:off x="24174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椭圆 35"/>
            <p:cNvSpPr/>
            <p:nvPr/>
          </p:nvSpPr>
          <p:spPr>
            <a:xfrm>
              <a:off x="36386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椭圆 36"/>
            <p:cNvSpPr/>
            <p:nvPr/>
          </p:nvSpPr>
          <p:spPr>
            <a:xfrm>
              <a:off x="501250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椭圆 37"/>
            <p:cNvSpPr/>
            <p:nvPr/>
          </p:nvSpPr>
          <p:spPr>
            <a:xfrm>
              <a:off x="66916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椭圆 38"/>
            <p:cNvSpPr/>
            <p:nvPr/>
          </p:nvSpPr>
          <p:spPr>
            <a:xfrm>
              <a:off x="55467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74549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85997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119625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16542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24937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椭圆 45"/>
            <p:cNvSpPr/>
            <p:nvPr/>
          </p:nvSpPr>
          <p:spPr>
            <a:xfrm>
              <a:off x="3714983"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椭圆 46"/>
            <p:cNvSpPr/>
            <p:nvPr/>
          </p:nvSpPr>
          <p:spPr>
            <a:xfrm>
              <a:off x="287540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椭圆 47"/>
            <p:cNvSpPr/>
            <p:nvPr/>
          </p:nvSpPr>
          <p:spPr>
            <a:xfrm>
              <a:off x="44019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椭圆 48"/>
            <p:cNvSpPr/>
            <p:nvPr/>
          </p:nvSpPr>
          <p:spPr>
            <a:xfrm>
              <a:off x="56231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椭圆 49"/>
            <p:cNvSpPr/>
            <p:nvPr/>
          </p:nvSpPr>
          <p:spPr>
            <a:xfrm>
              <a:off x="7531233"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椭圆 50"/>
            <p:cNvSpPr/>
            <p:nvPr/>
          </p:nvSpPr>
          <p:spPr>
            <a:xfrm>
              <a:off x="20358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椭圆 51"/>
            <p:cNvSpPr/>
            <p:nvPr/>
          </p:nvSpPr>
          <p:spPr>
            <a:xfrm>
              <a:off x="33333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椭圆 52"/>
            <p:cNvSpPr/>
            <p:nvPr/>
          </p:nvSpPr>
          <p:spPr>
            <a:xfrm>
              <a:off x="45545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椭圆 53"/>
            <p:cNvSpPr/>
            <p:nvPr/>
          </p:nvSpPr>
          <p:spPr>
            <a:xfrm>
              <a:off x="63100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椭圆 54"/>
            <p:cNvSpPr/>
            <p:nvPr/>
          </p:nvSpPr>
          <p:spPr>
            <a:xfrm>
              <a:off x="51651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椭圆 55"/>
            <p:cNvSpPr/>
            <p:nvPr/>
          </p:nvSpPr>
          <p:spPr>
            <a:xfrm>
              <a:off x="69206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椭圆 56"/>
            <p:cNvSpPr/>
            <p:nvPr/>
          </p:nvSpPr>
          <p:spPr>
            <a:xfrm>
              <a:off x="82181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椭圆 57"/>
            <p:cNvSpPr/>
            <p:nvPr/>
          </p:nvSpPr>
          <p:spPr>
            <a:xfrm>
              <a:off x="22648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椭圆 58"/>
            <p:cNvSpPr/>
            <p:nvPr/>
          </p:nvSpPr>
          <p:spPr>
            <a:xfrm>
              <a:off x="34860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椭圆 59"/>
            <p:cNvSpPr/>
            <p:nvPr/>
          </p:nvSpPr>
          <p:spPr>
            <a:xfrm>
              <a:off x="47835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椭圆 60"/>
            <p:cNvSpPr/>
            <p:nvPr/>
          </p:nvSpPr>
          <p:spPr>
            <a:xfrm>
              <a:off x="64626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椭圆 61"/>
            <p:cNvSpPr/>
            <p:nvPr/>
          </p:nvSpPr>
          <p:spPr>
            <a:xfrm>
              <a:off x="53941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椭圆 62"/>
            <p:cNvSpPr/>
            <p:nvPr/>
          </p:nvSpPr>
          <p:spPr>
            <a:xfrm>
              <a:off x="714960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椭圆 63"/>
            <p:cNvSpPr/>
            <p:nvPr/>
          </p:nvSpPr>
          <p:spPr>
            <a:xfrm>
              <a:off x="83708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椭圆 64"/>
            <p:cNvSpPr/>
            <p:nvPr/>
          </p:nvSpPr>
          <p:spPr>
            <a:xfrm>
              <a:off x="40966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椭圆 65"/>
            <p:cNvSpPr/>
            <p:nvPr/>
          </p:nvSpPr>
          <p:spPr>
            <a:xfrm>
              <a:off x="60810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椭圆 66"/>
            <p:cNvSpPr/>
            <p:nvPr/>
          </p:nvSpPr>
          <p:spPr>
            <a:xfrm>
              <a:off x="73022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椭圆 67"/>
            <p:cNvSpPr/>
            <p:nvPr/>
          </p:nvSpPr>
          <p:spPr>
            <a:xfrm>
              <a:off x="88287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9" name="椭圆 68"/>
            <p:cNvSpPr/>
            <p:nvPr/>
          </p:nvSpPr>
          <p:spPr>
            <a:xfrm>
              <a:off x="791285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椭圆 69"/>
            <p:cNvSpPr/>
            <p:nvPr/>
          </p:nvSpPr>
          <p:spPr>
            <a:xfrm>
              <a:off x="12725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椭圆 70"/>
            <p:cNvSpPr/>
            <p:nvPr/>
          </p:nvSpPr>
          <p:spPr>
            <a:xfrm>
              <a:off x="17305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椭圆 71"/>
            <p:cNvSpPr/>
            <p:nvPr/>
          </p:nvSpPr>
          <p:spPr>
            <a:xfrm>
              <a:off x="25701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椭圆 72"/>
            <p:cNvSpPr/>
            <p:nvPr/>
          </p:nvSpPr>
          <p:spPr>
            <a:xfrm>
              <a:off x="38676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4" name="椭圆 73"/>
            <p:cNvSpPr/>
            <p:nvPr/>
          </p:nvSpPr>
          <p:spPr>
            <a:xfrm>
              <a:off x="29517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5" name="椭圆 74"/>
            <p:cNvSpPr/>
            <p:nvPr/>
          </p:nvSpPr>
          <p:spPr>
            <a:xfrm>
              <a:off x="44782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椭圆 75"/>
            <p:cNvSpPr/>
            <p:nvPr/>
          </p:nvSpPr>
          <p:spPr>
            <a:xfrm>
              <a:off x="56994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椭圆 76"/>
            <p:cNvSpPr/>
            <p:nvPr/>
          </p:nvSpPr>
          <p:spPr>
            <a:xfrm>
              <a:off x="76838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椭圆 77"/>
            <p:cNvSpPr/>
            <p:nvPr/>
          </p:nvSpPr>
          <p:spPr>
            <a:xfrm>
              <a:off x="21884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9" name="椭圆 78"/>
            <p:cNvSpPr/>
            <p:nvPr/>
          </p:nvSpPr>
          <p:spPr>
            <a:xfrm>
              <a:off x="34096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0" name="椭圆 79"/>
            <p:cNvSpPr/>
            <p:nvPr/>
          </p:nvSpPr>
          <p:spPr>
            <a:xfrm>
              <a:off x="46308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1" name="椭圆 80"/>
            <p:cNvSpPr/>
            <p:nvPr/>
          </p:nvSpPr>
          <p:spPr>
            <a:xfrm>
              <a:off x="638635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2" name="椭圆 81"/>
            <p:cNvSpPr/>
            <p:nvPr/>
          </p:nvSpPr>
          <p:spPr>
            <a:xfrm>
              <a:off x="531780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3" name="椭圆 82"/>
            <p:cNvSpPr/>
            <p:nvPr/>
          </p:nvSpPr>
          <p:spPr>
            <a:xfrm>
              <a:off x="69969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4" name="椭圆 83"/>
            <p:cNvSpPr/>
            <p:nvPr/>
          </p:nvSpPr>
          <p:spPr>
            <a:xfrm>
              <a:off x="8294483" y="2479364"/>
              <a:ext cx="18000" cy="144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5" name="椭圆 84"/>
            <p:cNvSpPr/>
            <p:nvPr/>
          </p:nvSpPr>
          <p:spPr>
            <a:xfrm>
              <a:off x="23411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6" name="椭圆 85"/>
            <p:cNvSpPr/>
            <p:nvPr/>
          </p:nvSpPr>
          <p:spPr>
            <a:xfrm>
              <a:off x="35623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7" name="椭圆 86"/>
            <p:cNvSpPr/>
            <p:nvPr/>
          </p:nvSpPr>
          <p:spPr>
            <a:xfrm>
              <a:off x="48598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8" name="椭圆 87"/>
            <p:cNvSpPr/>
            <p:nvPr/>
          </p:nvSpPr>
          <p:spPr>
            <a:xfrm>
              <a:off x="66153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9" name="椭圆 88"/>
            <p:cNvSpPr/>
            <p:nvPr/>
          </p:nvSpPr>
          <p:spPr>
            <a:xfrm>
              <a:off x="54704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0" name="椭圆 89"/>
            <p:cNvSpPr/>
            <p:nvPr/>
          </p:nvSpPr>
          <p:spPr>
            <a:xfrm>
              <a:off x="72259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椭圆 90"/>
            <p:cNvSpPr/>
            <p:nvPr/>
          </p:nvSpPr>
          <p:spPr>
            <a:xfrm>
              <a:off x="84471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椭圆 91"/>
            <p:cNvSpPr/>
            <p:nvPr/>
          </p:nvSpPr>
          <p:spPr>
            <a:xfrm>
              <a:off x="42492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椭圆 92"/>
            <p:cNvSpPr/>
            <p:nvPr/>
          </p:nvSpPr>
          <p:spPr>
            <a:xfrm>
              <a:off x="61573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4" name="椭圆 93"/>
            <p:cNvSpPr/>
            <p:nvPr/>
          </p:nvSpPr>
          <p:spPr>
            <a:xfrm>
              <a:off x="73785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椭圆 94"/>
            <p:cNvSpPr/>
            <p:nvPr/>
          </p:nvSpPr>
          <p:spPr>
            <a:xfrm>
              <a:off x="89050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6" name="椭圆 95"/>
            <p:cNvSpPr/>
            <p:nvPr/>
          </p:nvSpPr>
          <p:spPr>
            <a:xfrm>
              <a:off x="80655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7" name="椭圆 96"/>
            <p:cNvSpPr/>
            <p:nvPr/>
          </p:nvSpPr>
          <p:spPr>
            <a:xfrm>
              <a:off x="19595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8" name="椭圆 97"/>
            <p:cNvSpPr/>
            <p:nvPr/>
          </p:nvSpPr>
          <p:spPr>
            <a:xfrm>
              <a:off x="31807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9" name="椭圆 98"/>
            <p:cNvSpPr/>
            <p:nvPr/>
          </p:nvSpPr>
          <p:spPr>
            <a:xfrm>
              <a:off x="43255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椭圆 99"/>
            <p:cNvSpPr/>
            <p:nvPr/>
          </p:nvSpPr>
          <p:spPr>
            <a:xfrm>
              <a:off x="62337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椭圆 100"/>
            <p:cNvSpPr/>
            <p:nvPr/>
          </p:nvSpPr>
          <p:spPr>
            <a:xfrm>
              <a:off x="50888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 name="椭圆 101"/>
            <p:cNvSpPr/>
            <p:nvPr/>
          </p:nvSpPr>
          <p:spPr>
            <a:xfrm>
              <a:off x="6767983"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3" name="椭圆 102"/>
            <p:cNvSpPr/>
            <p:nvPr/>
          </p:nvSpPr>
          <p:spPr>
            <a:xfrm>
              <a:off x="81418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 name="椭圆 103"/>
            <p:cNvSpPr/>
            <p:nvPr/>
          </p:nvSpPr>
          <p:spPr>
            <a:xfrm>
              <a:off x="37913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5" name="椭圆 104"/>
            <p:cNvSpPr/>
            <p:nvPr/>
          </p:nvSpPr>
          <p:spPr>
            <a:xfrm>
              <a:off x="57757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6" name="椭圆 105"/>
            <p:cNvSpPr/>
            <p:nvPr/>
          </p:nvSpPr>
          <p:spPr>
            <a:xfrm>
              <a:off x="68443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7" name="椭圆 106"/>
            <p:cNvSpPr/>
            <p:nvPr/>
          </p:nvSpPr>
          <p:spPr>
            <a:xfrm>
              <a:off x="86761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8" name="椭圆 107"/>
            <p:cNvSpPr/>
            <p:nvPr/>
          </p:nvSpPr>
          <p:spPr>
            <a:xfrm>
              <a:off x="76075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9" name="椭圆 108"/>
            <p:cNvSpPr/>
            <p:nvPr/>
          </p:nvSpPr>
          <p:spPr>
            <a:xfrm>
              <a:off x="89814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椭圆 109"/>
            <p:cNvSpPr/>
            <p:nvPr/>
          </p:nvSpPr>
          <p:spPr>
            <a:xfrm>
              <a:off x="39439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1" name="椭圆 110"/>
            <p:cNvSpPr/>
            <p:nvPr/>
          </p:nvSpPr>
          <p:spPr>
            <a:xfrm>
              <a:off x="59284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 name="椭圆 111"/>
            <p:cNvSpPr/>
            <p:nvPr/>
          </p:nvSpPr>
          <p:spPr>
            <a:xfrm>
              <a:off x="70732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3" name="椭圆 112"/>
            <p:cNvSpPr/>
            <p:nvPr/>
          </p:nvSpPr>
          <p:spPr>
            <a:xfrm>
              <a:off x="87524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4" name="椭圆 113"/>
            <p:cNvSpPr/>
            <p:nvPr/>
          </p:nvSpPr>
          <p:spPr>
            <a:xfrm>
              <a:off x="77602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 name="椭圆 114"/>
            <p:cNvSpPr/>
            <p:nvPr/>
          </p:nvSpPr>
          <p:spPr>
            <a:xfrm>
              <a:off x="90577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6" name="椭圆 115"/>
            <p:cNvSpPr/>
            <p:nvPr/>
          </p:nvSpPr>
          <p:spPr>
            <a:xfrm>
              <a:off x="65390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7" name="椭圆 116"/>
            <p:cNvSpPr/>
            <p:nvPr/>
          </p:nvSpPr>
          <p:spPr>
            <a:xfrm>
              <a:off x="85234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8" name="椭圆 117"/>
            <p:cNvSpPr/>
            <p:nvPr/>
          </p:nvSpPr>
          <p:spPr>
            <a:xfrm>
              <a:off x="9134046"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20" name="直接连接符 119"/>
            <p:cNvCxnSpPr/>
            <p:nvPr/>
          </p:nvCxnSpPr>
          <p:spPr>
            <a:xfrm flipH="1">
              <a:off x="0" y="2504383"/>
              <a:ext cx="100006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TextBox 111"/>
            <p:cNvSpPr txBox="1"/>
            <p:nvPr/>
          </p:nvSpPr>
          <p:spPr>
            <a:xfrm>
              <a:off x="8087171" y="1874070"/>
              <a:ext cx="341450" cy="605294"/>
            </a:xfrm>
            <a:prstGeom prst="rect">
              <a:avLst/>
            </a:prstGeom>
            <a:noFill/>
          </p:spPr>
          <p:txBody>
            <a:bodyPr vert="vert270" wrap="square" rtlCol="0">
              <a:spAutoFit/>
            </a:bodyPr>
            <a:p>
              <a:r>
                <a:rPr lang="en-US" altLang="zh-CN" sz="1400" spc="300" dirty="0" smtClean="0">
                  <a:solidFill>
                    <a:srgbClr val="FFFF00"/>
                  </a:solidFill>
                  <a:latin typeface="黑体" panose="02010609060101010101" pitchFamily="49" charset="-122"/>
                  <a:ea typeface="黑体" panose="02010609060101010101" pitchFamily="49" charset="-122"/>
                </a:rPr>
                <a:t>2012</a:t>
              </a:r>
              <a:endParaRPr lang="zh-CN" altLang="en-US" sz="1400" spc="300" dirty="0">
                <a:solidFill>
                  <a:srgbClr val="FFFF00"/>
                </a:solidFill>
                <a:latin typeface="黑体" panose="02010609060101010101" pitchFamily="49" charset="-122"/>
                <a:ea typeface="黑体" panose="02010609060101010101" pitchFamily="49" charset="-122"/>
              </a:endParaRPr>
            </a:p>
          </p:txBody>
        </p:sp>
        <p:sp>
          <p:nvSpPr>
            <p:cNvPr id="122" name="TextBox 112"/>
            <p:cNvSpPr txBox="1"/>
            <p:nvPr/>
          </p:nvSpPr>
          <p:spPr>
            <a:xfrm>
              <a:off x="835264" y="1874070"/>
              <a:ext cx="341450" cy="605294"/>
            </a:xfrm>
            <a:prstGeom prst="rect">
              <a:avLst/>
            </a:prstGeom>
            <a:noFill/>
          </p:spPr>
          <p:txBody>
            <a:bodyPr vert="vert270" wrap="square" rtlCol="0">
              <a:spAutoFit/>
            </a:bodyPr>
            <a:p>
              <a:r>
                <a:rPr lang="en-US" altLang="zh-CN" sz="1400" spc="300" dirty="0" smtClean="0">
                  <a:solidFill>
                    <a:srgbClr val="FFFF00"/>
                  </a:solidFill>
                  <a:latin typeface="黑体" panose="02010609060101010101" pitchFamily="49" charset="-122"/>
                  <a:ea typeface="黑体" panose="02010609060101010101" pitchFamily="49" charset="-122"/>
                </a:rPr>
                <a:t>1921</a:t>
              </a:r>
              <a:endParaRPr lang="zh-CN" altLang="en-US" sz="1400" spc="300" dirty="0">
                <a:solidFill>
                  <a:srgbClr val="FFFF00"/>
                </a:solidFill>
                <a:latin typeface="黑体" panose="02010609060101010101" pitchFamily="49" charset="-122"/>
                <a:ea typeface="黑体" panose="02010609060101010101" pitchFamily="49" charset="-122"/>
              </a:endParaRPr>
            </a:p>
          </p:txBody>
        </p:sp>
        <p:sp>
          <p:nvSpPr>
            <p:cNvPr id="123" name="TextBox 113"/>
            <p:cNvSpPr txBox="1"/>
            <p:nvPr/>
          </p:nvSpPr>
          <p:spPr>
            <a:xfrm>
              <a:off x="1373548" y="1874070"/>
              <a:ext cx="341450" cy="605294"/>
            </a:xfrm>
            <a:prstGeom prst="rect">
              <a:avLst/>
            </a:prstGeom>
            <a:noFill/>
          </p:spPr>
          <p:txBody>
            <a:bodyPr vert="vert270" wrap="square" rtlCol="0">
              <a:spAutoFit/>
            </a:bodyPr>
            <a:p>
              <a:r>
                <a:rPr lang="en-US" altLang="zh-CN" sz="1400" spc="300" dirty="0" smtClean="0">
                  <a:solidFill>
                    <a:srgbClr val="FFFF00"/>
                  </a:solidFill>
                  <a:latin typeface="黑体" panose="02010609060101010101" pitchFamily="49" charset="-122"/>
                  <a:ea typeface="黑体" panose="02010609060101010101" pitchFamily="49" charset="-122"/>
                </a:rPr>
                <a:t>1928</a:t>
              </a:r>
              <a:endParaRPr lang="zh-CN" altLang="en-US" sz="1400" spc="300" dirty="0">
                <a:solidFill>
                  <a:srgbClr val="FFFF00"/>
                </a:solidFill>
                <a:latin typeface="黑体" panose="02010609060101010101" pitchFamily="49" charset="-122"/>
                <a:ea typeface="黑体" panose="02010609060101010101" pitchFamily="49" charset="-122"/>
              </a:endParaRPr>
            </a:p>
          </p:txBody>
        </p:sp>
        <p:sp>
          <p:nvSpPr>
            <p:cNvPr id="124" name="等腰三角形 123"/>
            <p:cNvSpPr/>
            <p:nvPr/>
          </p:nvSpPr>
          <p:spPr>
            <a:xfrm>
              <a:off x="940877" y="2608120"/>
              <a:ext cx="219975" cy="189634"/>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5" name="TextBox 115"/>
            <p:cNvSpPr txBox="1"/>
            <p:nvPr/>
          </p:nvSpPr>
          <p:spPr>
            <a:xfrm>
              <a:off x="810250" y="2845373"/>
              <a:ext cx="473238" cy="766793"/>
            </a:xfrm>
            <a:prstGeom prst="rect">
              <a:avLst/>
            </a:prstGeom>
            <a:noFill/>
          </p:spPr>
          <p:txBody>
            <a:bodyPr vert="eaVert" wrap="square" rtlCol="0">
              <a:spAutoFit/>
            </a:bodyPr>
            <a:p>
              <a:r>
                <a:rPr lang="zh-CN" altLang="en-US"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一大</a:t>
              </a:r>
              <a:endParaRPr lang="zh-CN" altLang="en-US"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3" name="等腰三角形 132"/>
            <p:cNvSpPr/>
            <p:nvPr/>
          </p:nvSpPr>
          <p:spPr>
            <a:xfrm>
              <a:off x="1479161" y="2608120"/>
              <a:ext cx="219975" cy="189634"/>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4" name="TextBox 117"/>
            <p:cNvSpPr txBox="1"/>
            <p:nvPr/>
          </p:nvSpPr>
          <p:spPr>
            <a:xfrm>
              <a:off x="1348534" y="2845373"/>
              <a:ext cx="473238" cy="766793"/>
            </a:xfrm>
            <a:prstGeom prst="rect">
              <a:avLst/>
            </a:prstGeom>
            <a:noFill/>
          </p:spPr>
          <p:txBody>
            <a:bodyPr vert="eaVert" wrap="square" rtlCol="0">
              <a:spAutoFit/>
            </a:bodyPr>
            <a:p>
              <a:r>
                <a:rPr lang="zh-CN" altLang="en-US"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六大</a:t>
              </a:r>
              <a:endParaRPr lang="zh-CN" altLang="en-US"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5" name="等腰三角形 134"/>
            <p:cNvSpPr/>
            <p:nvPr/>
          </p:nvSpPr>
          <p:spPr>
            <a:xfrm>
              <a:off x="4607115" y="2608120"/>
              <a:ext cx="219975" cy="189634"/>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6" name="TextBox 120"/>
            <p:cNvSpPr txBox="1"/>
            <p:nvPr/>
          </p:nvSpPr>
          <p:spPr>
            <a:xfrm>
              <a:off x="4501502" y="1874070"/>
              <a:ext cx="341450" cy="605294"/>
            </a:xfrm>
            <a:prstGeom prst="rect">
              <a:avLst/>
            </a:prstGeom>
            <a:noFill/>
          </p:spPr>
          <p:txBody>
            <a:bodyPr vert="vert270" wrap="square" rtlCol="0">
              <a:spAutoFit/>
            </a:bodyPr>
            <a:p>
              <a:r>
                <a:rPr lang="en-US" altLang="zh-CN" sz="1400" spc="300" dirty="0" smtClean="0">
                  <a:solidFill>
                    <a:srgbClr val="FFFF00"/>
                  </a:solidFill>
                  <a:latin typeface="黑体" panose="02010609060101010101" pitchFamily="49" charset="-122"/>
                  <a:ea typeface="黑体" panose="02010609060101010101" pitchFamily="49" charset="-122"/>
                </a:rPr>
                <a:t>1969</a:t>
              </a:r>
              <a:endParaRPr lang="zh-CN" altLang="en-US" sz="1400" spc="300" dirty="0">
                <a:solidFill>
                  <a:srgbClr val="FFFF00"/>
                </a:solidFill>
                <a:latin typeface="黑体" panose="02010609060101010101" pitchFamily="49" charset="-122"/>
                <a:ea typeface="黑体" panose="02010609060101010101" pitchFamily="49" charset="-122"/>
              </a:endParaRPr>
            </a:p>
          </p:txBody>
        </p:sp>
        <p:sp>
          <p:nvSpPr>
            <p:cNvPr id="137" name="TextBox 121"/>
            <p:cNvSpPr txBox="1"/>
            <p:nvPr/>
          </p:nvSpPr>
          <p:spPr>
            <a:xfrm>
              <a:off x="4476488" y="2845373"/>
              <a:ext cx="473238" cy="766793"/>
            </a:xfrm>
            <a:prstGeom prst="rect">
              <a:avLst/>
            </a:prstGeom>
            <a:noFill/>
          </p:spPr>
          <p:txBody>
            <a:bodyPr vert="eaVert" wrap="square" rtlCol="0">
              <a:spAutoFit/>
            </a:bodyPr>
            <a:p>
              <a:r>
                <a:rPr lang="zh-CN" altLang="en-US"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九大</a:t>
              </a:r>
              <a:endParaRPr lang="zh-CN" altLang="en-US"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8" name="等腰三角形 137"/>
            <p:cNvSpPr/>
            <p:nvPr/>
          </p:nvSpPr>
          <p:spPr>
            <a:xfrm>
              <a:off x="5216460" y="2608120"/>
              <a:ext cx="219975" cy="189634"/>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9" name="TextBox 123"/>
            <p:cNvSpPr txBox="1"/>
            <p:nvPr/>
          </p:nvSpPr>
          <p:spPr>
            <a:xfrm>
              <a:off x="5110847" y="1874070"/>
              <a:ext cx="341450" cy="605294"/>
            </a:xfrm>
            <a:prstGeom prst="rect">
              <a:avLst/>
            </a:prstGeom>
            <a:noFill/>
          </p:spPr>
          <p:txBody>
            <a:bodyPr vert="vert270" wrap="square" rtlCol="0">
              <a:spAutoFit/>
            </a:bodyPr>
            <a:p>
              <a:r>
                <a:rPr lang="en-US" altLang="zh-CN" sz="1400" spc="300" dirty="0" smtClean="0">
                  <a:solidFill>
                    <a:srgbClr val="FFFF00"/>
                  </a:solidFill>
                  <a:latin typeface="黑体" panose="02010609060101010101" pitchFamily="49" charset="-122"/>
                  <a:ea typeface="黑体" panose="02010609060101010101" pitchFamily="49" charset="-122"/>
                </a:rPr>
                <a:t>1977</a:t>
              </a:r>
              <a:endParaRPr lang="zh-CN" altLang="en-US" sz="1400" spc="300" dirty="0">
                <a:solidFill>
                  <a:srgbClr val="FFFF00"/>
                </a:solidFill>
                <a:latin typeface="黑体" panose="02010609060101010101" pitchFamily="49" charset="-122"/>
                <a:ea typeface="黑体" panose="02010609060101010101" pitchFamily="49" charset="-122"/>
              </a:endParaRPr>
            </a:p>
          </p:txBody>
        </p:sp>
        <p:sp>
          <p:nvSpPr>
            <p:cNvPr id="140" name="TextBox 124"/>
            <p:cNvSpPr txBox="1"/>
            <p:nvPr/>
          </p:nvSpPr>
          <p:spPr>
            <a:xfrm>
              <a:off x="5085833" y="2845373"/>
              <a:ext cx="473238" cy="864096"/>
            </a:xfrm>
            <a:prstGeom prst="rect">
              <a:avLst/>
            </a:prstGeom>
            <a:noFill/>
          </p:spPr>
          <p:txBody>
            <a:bodyPr vert="eaVert" wrap="square" rtlCol="0">
              <a:spAutoFit/>
            </a:bodyPr>
            <a:p>
              <a:r>
                <a:rPr lang="zh-CN" altLang="en-US"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十一大</a:t>
              </a:r>
              <a:endParaRPr lang="zh-CN" altLang="en-US"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1" name="TextBox 133"/>
            <p:cNvSpPr txBox="1"/>
            <p:nvPr/>
          </p:nvSpPr>
          <p:spPr>
            <a:xfrm>
              <a:off x="8066362" y="2845373"/>
              <a:ext cx="473238" cy="864096"/>
            </a:xfrm>
            <a:prstGeom prst="rect">
              <a:avLst/>
            </a:prstGeom>
            <a:noFill/>
          </p:spPr>
          <p:txBody>
            <a:bodyPr vert="eaVert" wrap="square" rtlCol="0">
              <a:spAutoFit/>
            </a:bodyPr>
            <a:p>
              <a:r>
                <a:rPr lang="zh-CN" altLang="en-US"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十</a:t>
              </a:r>
              <a:r>
                <a:rPr lang="zh-CN" altLang="en-US"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八</a:t>
              </a:r>
              <a:r>
                <a:rPr lang="zh-CN" altLang="en-US"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大</a:t>
              </a:r>
              <a:endParaRPr lang="zh-CN" altLang="en-US"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2" name="等腰三角形 141"/>
            <p:cNvSpPr/>
            <p:nvPr/>
          </p:nvSpPr>
          <p:spPr>
            <a:xfrm>
              <a:off x="8193495" y="2608120"/>
              <a:ext cx="219975" cy="189634"/>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44" name="组合 143"/>
          <p:cNvGrpSpPr/>
          <p:nvPr/>
        </p:nvGrpSpPr>
        <p:grpSpPr>
          <a:xfrm rot="0">
            <a:off x="288290" y="719455"/>
            <a:ext cx="10671810" cy="2529840"/>
            <a:chOff x="0" y="1874070"/>
            <a:chExt cx="9152046" cy="1835399"/>
          </a:xfrm>
        </p:grpSpPr>
        <p:sp>
          <p:nvSpPr>
            <p:cNvPr id="145" name="椭圆 144"/>
            <p:cNvSpPr/>
            <p:nvPr/>
          </p:nvSpPr>
          <p:spPr>
            <a:xfrm>
              <a:off x="104360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46" name="椭圆 145"/>
            <p:cNvSpPr/>
            <p:nvPr/>
          </p:nvSpPr>
          <p:spPr>
            <a:xfrm>
              <a:off x="1119933"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47" name="椭圆 146"/>
            <p:cNvSpPr/>
            <p:nvPr/>
          </p:nvSpPr>
          <p:spPr>
            <a:xfrm>
              <a:off x="150155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48" name="椭圆 147"/>
            <p:cNvSpPr/>
            <p:nvPr/>
          </p:nvSpPr>
          <p:spPr>
            <a:xfrm>
              <a:off x="21121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49" name="椭圆 148"/>
            <p:cNvSpPr/>
            <p:nvPr/>
          </p:nvSpPr>
          <p:spPr>
            <a:xfrm>
              <a:off x="1577883"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50" name="椭圆 149"/>
            <p:cNvSpPr/>
            <p:nvPr/>
          </p:nvSpPr>
          <p:spPr>
            <a:xfrm>
              <a:off x="26464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51" name="椭圆 150"/>
            <p:cNvSpPr/>
            <p:nvPr/>
          </p:nvSpPr>
          <p:spPr>
            <a:xfrm>
              <a:off x="32570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52" name="椭圆 151"/>
            <p:cNvSpPr/>
            <p:nvPr/>
          </p:nvSpPr>
          <p:spPr>
            <a:xfrm>
              <a:off x="52414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53" name="椭圆 152"/>
            <p:cNvSpPr/>
            <p:nvPr/>
          </p:nvSpPr>
          <p:spPr>
            <a:xfrm>
              <a:off x="134890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54" name="椭圆 153"/>
            <p:cNvSpPr/>
            <p:nvPr/>
          </p:nvSpPr>
          <p:spPr>
            <a:xfrm>
              <a:off x="18068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55" name="椭圆 154"/>
            <p:cNvSpPr/>
            <p:nvPr/>
          </p:nvSpPr>
          <p:spPr>
            <a:xfrm>
              <a:off x="27227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56" name="椭圆 155"/>
            <p:cNvSpPr/>
            <p:nvPr/>
          </p:nvSpPr>
          <p:spPr>
            <a:xfrm>
              <a:off x="40202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57" name="椭圆 156"/>
            <p:cNvSpPr/>
            <p:nvPr/>
          </p:nvSpPr>
          <p:spPr>
            <a:xfrm>
              <a:off x="30280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58" name="椭圆 157"/>
            <p:cNvSpPr/>
            <p:nvPr/>
          </p:nvSpPr>
          <p:spPr>
            <a:xfrm>
              <a:off x="470720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59" name="椭圆 158"/>
            <p:cNvSpPr/>
            <p:nvPr/>
          </p:nvSpPr>
          <p:spPr>
            <a:xfrm>
              <a:off x="58520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60" name="椭圆 159"/>
            <p:cNvSpPr/>
            <p:nvPr/>
          </p:nvSpPr>
          <p:spPr>
            <a:xfrm>
              <a:off x="78365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61" name="椭圆 160"/>
            <p:cNvSpPr/>
            <p:nvPr/>
          </p:nvSpPr>
          <p:spPr>
            <a:xfrm>
              <a:off x="14252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62" name="椭圆 161"/>
            <p:cNvSpPr/>
            <p:nvPr/>
          </p:nvSpPr>
          <p:spPr>
            <a:xfrm>
              <a:off x="18831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63" name="椭圆 162"/>
            <p:cNvSpPr/>
            <p:nvPr/>
          </p:nvSpPr>
          <p:spPr>
            <a:xfrm>
              <a:off x="27990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64" name="椭圆 163"/>
            <p:cNvSpPr/>
            <p:nvPr/>
          </p:nvSpPr>
          <p:spPr>
            <a:xfrm>
              <a:off x="41729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65" name="椭圆 164"/>
            <p:cNvSpPr/>
            <p:nvPr/>
          </p:nvSpPr>
          <p:spPr>
            <a:xfrm>
              <a:off x="31043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66" name="椭圆 165"/>
            <p:cNvSpPr/>
            <p:nvPr/>
          </p:nvSpPr>
          <p:spPr>
            <a:xfrm>
              <a:off x="49361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67" name="椭圆 166"/>
            <p:cNvSpPr/>
            <p:nvPr/>
          </p:nvSpPr>
          <p:spPr>
            <a:xfrm>
              <a:off x="6004733"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68" name="椭圆 167"/>
            <p:cNvSpPr/>
            <p:nvPr/>
          </p:nvSpPr>
          <p:spPr>
            <a:xfrm>
              <a:off x="79891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69" name="椭圆 168"/>
            <p:cNvSpPr/>
            <p:nvPr/>
          </p:nvSpPr>
          <p:spPr>
            <a:xfrm>
              <a:off x="24174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70" name="椭圆 169"/>
            <p:cNvSpPr/>
            <p:nvPr/>
          </p:nvSpPr>
          <p:spPr>
            <a:xfrm>
              <a:off x="36386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71" name="椭圆 170"/>
            <p:cNvSpPr/>
            <p:nvPr/>
          </p:nvSpPr>
          <p:spPr>
            <a:xfrm>
              <a:off x="501250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72" name="椭圆 171"/>
            <p:cNvSpPr/>
            <p:nvPr/>
          </p:nvSpPr>
          <p:spPr>
            <a:xfrm>
              <a:off x="66916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73" name="椭圆 172"/>
            <p:cNvSpPr/>
            <p:nvPr/>
          </p:nvSpPr>
          <p:spPr>
            <a:xfrm>
              <a:off x="55467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74" name="椭圆 173"/>
            <p:cNvSpPr/>
            <p:nvPr/>
          </p:nvSpPr>
          <p:spPr>
            <a:xfrm>
              <a:off x="74549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75" name="椭圆 174"/>
            <p:cNvSpPr/>
            <p:nvPr/>
          </p:nvSpPr>
          <p:spPr>
            <a:xfrm>
              <a:off x="85997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76" name="椭圆 175"/>
            <p:cNvSpPr/>
            <p:nvPr/>
          </p:nvSpPr>
          <p:spPr>
            <a:xfrm>
              <a:off x="119625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77" name="椭圆 176"/>
            <p:cNvSpPr/>
            <p:nvPr/>
          </p:nvSpPr>
          <p:spPr>
            <a:xfrm>
              <a:off x="16542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78" name="椭圆 177"/>
            <p:cNvSpPr/>
            <p:nvPr/>
          </p:nvSpPr>
          <p:spPr>
            <a:xfrm>
              <a:off x="24937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79" name="椭圆 178"/>
            <p:cNvSpPr/>
            <p:nvPr/>
          </p:nvSpPr>
          <p:spPr>
            <a:xfrm>
              <a:off x="3714983"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80" name="椭圆 179"/>
            <p:cNvSpPr/>
            <p:nvPr/>
          </p:nvSpPr>
          <p:spPr>
            <a:xfrm>
              <a:off x="287540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81" name="椭圆 180"/>
            <p:cNvSpPr/>
            <p:nvPr/>
          </p:nvSpPr>
          <p:spPr>
            <a:xfrm>
              <a:off x="44019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82" name="椭圆 181"/>
            <p:cNvSpPr/>
            <p:nvPr/>
          </p:nvSpPr>
          <p:spPr>
            <a:xfrm>
              <a:off x="56231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83" name="椭圆 182"/>
            <p:cNvSpPr/>
            <p:nvPr/>
          </p:nvSpPr>
          <p:spPr>
            <a:xfrm>
              <a:off x="7531233"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84" name="椭圆 183"/>
            <p:cNvSpPr/>
            <p:nvPr/>
          </p:nvSpPr>
          <p:spPr>
            <a:xfrm>
              <a:off x="20358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85" name="椭圆 184"/>
            <p:cNvSpPr/>
            <p:nvPr/>
          </p:nvSpPr>
          <p:spPr>
            <a:xfrm>
              <a:off x="33333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86" name="椭圆 185"/>
            <p:cNvSpPr/>
            <p:nvPr/>
          </p:nvSpPr>
          <p:spPr>
            <a:xfrm>
              <a:off x="45545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87" name="椭圆 186"/>
            <p:cNvSpPr/>
            <p:nvPr/>
          </p:nvSpPr>
          <p:spPr>
            <a:xfrm>
              <a:off x="63100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88" name="椭圆 187"/>
            <p:cNvSpPr/>
            <p:nvPr/>
          </p:nvSpPr>
          <p:spPr>
            <a:xfrm>
              <a:off x="51651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89" name="椭圆 188"/>
            <p:cNvSpPr/>
            <p:nvPr/>
          </p:nvSpPr>
          <p:spPr>
            <a:xfrm>
              <a:off x="69206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90" name="椭圆 189"/>
            <p:cNvSpPr/>
            <p:nvPr/>
          </p:nvSpPr>
          <p:spPr>
            <a:xfrm>
              <a:off x="82181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91" name="椭圆 190"/>
            <p:cNvSpPr/>
            <p:nvPr/>
          </p:nvSpPr>
          <p:spPr>
            <a:xfrm>
              <a:off x="22648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92" name="椭圆 191"/>
            <p:cNvSpPr/>
            <p:nvPr/>
          </p:nvSpPr>
          <p:spPr>
            <a:xfrm>
              <a:off x="34860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93" name="椭圆 192"/>
            <p:cNvSpPr/>
            <p:nvPr/>
          </p:nvSpPr>
          <p:spPr>
            <a:xfrm>
              <a:off x="47835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94" name="椭圆 193"/>
            <p:cNvSpPr/>
            <p:nvPr/>
          </p:nvSpPr>
          <p:spPr>
            <a:xfrm>
              <a:off x="64626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95" name="椭圆 194"/>
            <p:cNvSpPr/>
            <p:nvPr/>
          </p:nvSpPr>
          <p:spPr>
            <a:xfrm>
              <a:off x="53941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96" name="椭圆 195"/>
            <p:cNvSpPr/>
            <p:nvPr/>
          </p:nvSpPr>
          <p:spPr>
            <a:xfrm>
              <a:off x="714960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97" name="椭圆 196"/>
            <p:cNvSpPr/>
            <p:nvPr/>
          </p:nvSpPr>
          <p:spPr>
            <a:xfrm>
              <a:off x="83708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98" name="椭圆 197"/>
            <p:cNvSpPr/>
            <p:nvPr/>
          </p:nvSpPr>
          <p:spPr>
            <a:xfrm>
              <a:off x="40966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199" name="椭圆 198"/>
            <p:cNvSpPr/>
            <p:nvPr/>
          </p:nvSpPr>
          <p:spPr>
            <a:xfrm>
              <a:off x="60810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00" name="椭圆 199"/>
            <p:cNvSpPr/>
            <p:nvPr/>
          </p:nvSpPr>
          <p:spPr>
            <a:xfrm>
              <a:off x="73022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01" name="椭圆 200"/>
            <p:cNvSpPr/>
            <p:nvPr/>
          </p:nvSpPr>
          <p:spPr>
            <a:xfrm>
              <a:off x="88287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02" name="椭圆 201"/>
            <p:cNvSpPr/>
            <p:nvPr/>
          </p:nvSpPr>
          <p:spPr>
            <a:xfrm>
              <a:off x="791285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03" name="椭圆 202"/>
            <p:cNvSpPr/>
            <p:nvPr/>
          </p:nvSpPr>
          <p:spPr>
            <a:xfrm>
              <a:off x="12725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04" name="椭圆 203"/>
            <p:cNvSpPr/>
            <p:nvPr/>
          </p:nvSpPr>
          <p:spPr>
            <a:xfrm>
              <a:off x="17305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05" name="椭圆 204"/>
            <p:cNvSpPr/>
            <p:nvPr/>
          </p:nvSpPr>
          <p:spPr>
            <a:xfrm>
              <a:off x="25701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06" name="椭圆 205"/>
            <p:cNvSpPr/>
            <p:nvPr/>
          </p:nvSpPr>
          <p:spPr>
            <a:xfrm>
              <a:off x="38676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07" name="椭圆 206"/>
            <p:cNvSpPr/>
            <p:nvPr/>
          </p:nvSpPr>
          <p:spPr>
            <a:xfrm>
              <a:off x="29517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08" name="椭圆 207"/>
            <p:cNvSpPr/>
            <p:nvPr/>
          </p:nvSpPr>
          <p:spPr>
            <a:xfrm>
              <a:off x="44782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09" name="椭圆 208"/>
            <p:cNvSpPr/>
            <p:nvPr/>
          </p:nvSpPr>
          <p:spPr>
            <a:xfrm>
              <a:off x="56994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10" name="椭圆 209"/>
            <p:cNvSpPr/>
            <p:nvPr/>
          </p:nvSpPr>
          <p:spPr>
            <a:xfrm>
              <a:off x="76838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11" name="椭圆 210"/>
            <p:cNvSpPr/>
            <p:nvPr/>
          </p:nvSpPr>
          <p:spPr>
            <a:xfrm>
              <a:off x="21884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12" name="椭圆 211"/>
            <p:cNvSpPr/>
            <p:nvPr/>
          </p:nvSpPr>
          <p:spPr>
            <a:xfrm>
              <a:off x="34096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13" name="椭圆 212"/>
            <p:cNvSpPr/>
            <p:nvPr/>
          </p:nvSpPr>
          <p:spPr>
            <a:xfrm>
              <a:off x="46308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14" name="椭圆 213"/>
            <p:cNvSpPr/>
            <p:nvPr/>
          </p:nvSpPr>
          <p:spPr>
            <a:xfrm>
              <a:off x="638635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15" name="椭圆 214"/>
            <p:cNvSpPr/>
            <p:nvPr/>
          </p:nvSpPr>
          <p:spPr>
            <a:xfrm>
              <a:off x="5317808"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16" name="椭圆 215"/>
            <p:cNvSpPr/>
            <p:nvPr/>
          </p:nvSpPr>
          <p:spPr>
            <a:xfrm>
              <a:off x="69969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17" name="椭圆 216"/>
            <p:cNvSpPr/>
            <p:nvPr/>
          </p:nvSpPr>
          <p:spPr>
            <a:xfrm>
              <a:off x="8294483" y="2479364"/>
              <a:ext cx="18000" cy="144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18" name="椭圆 217"/>
            <p:cNvSpPr/>
            <p:nvPr/>
          </p:nvSpPr>
          <p:spPr>
            <a:xfrm>
              <a:off x="23411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19" name="椭圆 218"/>
            <p:cNvSpPr/>
            <p:nvPr/>
          </p:nvSpPr>
          <p:spPr>
            <a:xfrm>
              <a:off x="35623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20" name="椭圆 219"/>
            <p:cNvSpPr/>
            <p:nvPr/>
          </p:nvSpPr>
          <p:spPr>
            <a:xfrm>
              <a:off x="48598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21" name="椭圆 220"/>
            <p:cNvSpPr/>
            <p:nvPr/>
          </p:nvSpPr>
          <p:spPr>
            <a:xfrm>
              <a:off x="66153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22" name="椭圆 221"/>
            <p:cNvSpPr/>
            <p:nvPr/>
          </p:nvSpPr>
          <p:spPr>
            <a:xfrm>
              <a:off x="54704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23" name="椭圆 222"/>
            <p:cNvSpPr/>
            <p:nvPr/>
          </p:nvSpPr>
          <p:spPr>
            <a:xfrm>
              <a:off x="72259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24" name="椭圆 223"/>
            <p:cNvSpPr/>
            <p:nvPr/>
          </p:nvSpPr>
          <p:spPr>
            <a:xfrm>
              <a:off x="84471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25" name="椭圆 224"/>
            <p:cNvSpPr/>
            <p:nvPr/>
          </p:nvSpPr>
          <p:spPr>
            <a:xfrm>
              <a:off x="42492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26" name="椭圆 225"/>
            <p:cNvSpPr/>
            <p:nvPr/>
          </p:nvSpPr>
          <p:spPr>
            <a:xfrm>
              <a:off x="61573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27" name="椭圆 226"/>
            <p:cNvSpPr/>
            <p:nvPr/>
          </p:nvSpPr>
          <p:spPr>
            <a:xfrm>
              <a:off x="73785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28" name="椭圆 227"/>
            <p:cNvSpPr/>
            <p:nvPr/>
          </p:nvSpPr>
          <p:spPr>
            <a:xfrm>
              <a:off x="89050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29" name="椭圆 228"/>
            <p:cNvSpPr/>
            <p:nvPr/>
          </p:nvSpPr>
          <p:spPr>
            <a:xfrm>
              <a:off x="80655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30" name="椭圆 229"/>
            <p:cNvSpPr/>
            <p:nvPr/>
          </p:nvSpPr>
          <p:spPr>
            <a:xfrm>
              <a:off x="19595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31" name="椭圆 230"/>
            <p:cNvSpPr/>
            <p:nvPr/>
          </p:nvSpPr>
          <p:spPr>
            <a:xfrm>
              <a:off x="31807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32" name="椭圆 231"/>
            <p:cNvSpPr/>
            <p:nvPr/>
          </p:nvSpPr>
          <p:spPr>
            <a:xfrm>
              <a:off x="43255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33" name="椭圆 232"/>
            <p:cNvSpPr/>
            <p:nvPr/>
          </p:nvSpPr>
          <p:spPr>
            <a:xfrm>
              <a:off x="62337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34" name="椭圆 233"/>
            <p:cNvSpPr/>
            <p:nvPr/>
          </p:nvSpPr>
          <p:spPr>
            <a:xfrm>
              <a:off x="50888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35" name="椭圆 234"/>
            <p:cNvSpPr/>
            <p:nvPr/>
          </p:nvSpPr>
          <p:spPr>
            <a:xfrm>
              <a:off x="6767983" y="2479364"/>
              <a:ext cx="18000" cy="72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36" name="椭圆 235"/>
            <p:cNvSpPr/>
            <p:nvPr/>
          </p:nvSpPr>
          <p:spPr>
            <a:xfrm>
              <a:off x="81418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37" name="椭圆 236"/>
            <p:cNvSpPr/>
            <p:nvPr/>
          </p:nvSpPr>
          <p:spPr>
            <a:xfrm>
              <a:off x="37913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38" name="椭圆 237"/>
            <p:cNvSpPr/>
            <p:nvPr/>
          </p:nvSpPr>
          <p:spPr>
            <a:xfrm>
              <a:off x="57757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39" name="椭圆 238"/>
            <p:cNvSpPr/>
            <p:nvPr/>
          </p:nvSpPr>
          <p:spPr>
            <a:xfrm>
              <a:off x="68443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40" name="椭圆 239"/>
            <p:cNvSpPr/>
            <p:nvPr/>
          </p:nvSpPr>
          <p:spPr>
            <a:xfrm>
              <a:off x="86761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41" name="椭圆 240"/>
            <p:cNvSpPr/>
            <p:nvPr/>
          </p:nvSpPr>
          <p:spPr>
            <a:xfrm>
              <a:off x="76075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42" name="椭圆 241"/>
            <p:cNvSpPr/>
            <p:nvPr/>
          </p:nvSpPr>
          <p:spPr>
            <a:xfrm>
              <a:off x="89814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43" name="椭圆 242"/>
            <p:cNvSpPr/>
            <p:nvPr/>
          </p:nvSpPr>
          <p:spPr>
            <a:xfrm>
              <a:off x="39439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44" name="椭圆 243"/>
            <p:cNvSpPr/>
            <p:nvPr/>
          </p:nvSpPr>
          <p:spPr>
            <a:xfrm>
              <a:off x="59284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45" name="椭圆 244"/>
            <p:cNvSpPr/>
            <p:nvPr/>
          </p:nvSpPr>
          <p:spPr>
            <a:xfrm>
              <a:off x="707328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46" name="椭圆 245"/>
            <p:cNvSpPr/>
            <p:nvPr/>
          </p:nvSpPr>
          <p:spPr>
            <a:xfrm>
              <a:off x="87524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47" name="椭圆 246"/>
            <p:cNvSpPr/>
            <p:nvPr/>
          </p:nvSpPr>
          <p:spPr>
            <a:xfrm>
              <a:off x="77602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48" name="椭圆 247"/>
            <p:cNvSpPr/>
            <p:nvPr/>
          </p:nvSpPr>
          <p:spPr>
            <a:xfrm>
              <a:off x="9057733"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49" name="椭圆 248"/>
            <p:cNvSpPr/>
            <p:nvPr/>
          </p:nvSpPr>
          <p:spPr>
            <a:xfrm>
              <a:off x="653900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50" name="椭圆 249"/>
            <p:cNvSpPr/>
            <p:nvPr/>
          </p:nvSpPr>
          <p:spPr>
            <a:xfrm>
              <a:off x="8523458"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51" name="椭圆 250"/>
            <p:cNvSpPr/>
            <p:nvPr/>
          </p:nvSpPr>
          <p:spPr>
            <a:xfrm>
              <a:off x="9134046" y="2479364"/>
              <a:ext cx="18000" cy="1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cxnSp>
          <p:nvCxnSpPr>
            <p:cNvPr id="252" name="直接连接符 251"/>
            <p:cNvCxnSpPr/>
            <p:nvPr/>
          </p:nvCxnSpPr>
          <p:spPr>
            <a:xfrm flipH="1">
              <a:off x="0" y="2504383"/>
              <a:ext cx="100006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3" name="TextBox 111"/>
            <p:cNvSpPr txBox="1"/>
            <p:nvPr/>
          </p:nvSpPr>
          <p:spPr>
            <a:xfrm>
              <a:off x="8087171" y="1874070"/>
              <a:ext cx="341445" cy="605294"/>
            </a:xfrm>
            <a:prstGeom prst="rect">
              <a:avLst/>
            </a:prstGeom>
            <a:noFill/>
          </p:spPr>
          <p:txBody>
            <a:bodyPr vert="vert270" wrap="square" rtlCol="0">
              <a:spAutoFit/>
            </a:bodyPr>
            <a:p>
              <a:r>
                <a:rPr lang="en-US" altLang="zh-CN" sz="1400" b="1" spc="300" dirty="0" smtClean="0">
                  <a:solidFill>
                    <a:schemeClr val="tx2"/>
                  </a:solidFill>
                  <a:latin typeface="黑体" panose="02010609060101010101" pitchFamily="49" charset="-122"/>
                  <a:ea typeface="黑体" panose="02010609060101010101" pitchFamily="49" charset="-122"/>
                </a:rPr>
                <a:t>2012</a:t>
              </a:r>
              <a:endParaRPr lang="en-US" altLang="zh-CN" sz="1400" b="1" spc="300" dirty="0" smtClean="0">
                <a:solidFill>
                  <a:schemeClr val="tx2"/>
                </a:solidFill>
                <a:latin typeface="黑体" panose="02010609060101010101" pitchFamily="49" charset="-122"/>
                <a:ea typeface="黑体" panose="02010609060101010101" pitchFamily="49" charset="-122"/>
              </a:endParaRPr>
            </a:p>
          </p:txBody>
        </p:sp>
        <p:sp>
          <p:nvSpPr>
            <p:cNvPr id="254" name="TextBox 112"/>
            <p:cNvSpPr txBox="1"/>
            <p:nvPr/>
          </p:nvSpPr>
          <p:spPr>
            <a:xfrm>
              <a:off x="835264" y="1874070"/>
              <a:ext cx="341445" cy="605294"/>
            </a:xfrm>
            <a:prstGeom prst="rect">
              <a:avLst/>
            </a:prstGeom>
            <a:noFill/>
          </p:spPr>
          <p:txBody>
            <a:bodyPr vert="vert270" wrap="square" rtlCol="0">
              <a:spAutoFit/>
            </a:bodyPr>
            <a:p>
              <a:r>
                <a:rPr lang="en-US" altLang="zh-CN" sz="1400" b="1" spc="300" dirty="0" smtClean="0">
                  <a:solidFill>
                    <a:schemeClr val="tx2"/>
                  </a:solidFill>
                  <a:latin typeface="黑体" panose="02010609060101010101" pitchFamily="49" charset="-122"/>
                  <a:ea typeface="黑体" panose="02010609060101010101" pitchFamily="49" charset="-122"/>
                </a:rPr>
                <a:t>1921</a:t>
              </a:r>
              <a:endParaRPr lang="en-US" altLang="zh-CN" sz="1400" b="1" spc="300" dirty="0" smtClean="0">
                <a:solidFill>
                  <a:schemeClr val="tx2"/>
                </a:solidFill>
                <a:latin typeface="黑体" panose="02010609060101010101" pitchFamily="49" charset="-122"/>
                <a:ea typeface="黑体" panose="02010609060101010101" pitchFamily="49" charset="-122"/>
              </a:endParaRPr>
            </a:p>
          </p:txBody>
        </p:sp>
        <p:sp>
          <p:nvSpPr>
            <p:cNvPr id="255" name="TextBox 113"/>
            <p:cNvSpPr txBox="1"/>
            <p:nvPr/>
          </p:nvSpPr>
          <p:spPr>
            <a:xfrm>
              <a:off x="1373548" y="1874070"/>
              <a:ext cx="341445" cy="605294"/>
            </a:xfrm>
            <a:prstGeom prst="rect">
              <a:avLst/>
            </a:prstGeom>
            <a:noFill/>
          </p:spPr>
          <p:txBody>
            <a:bodyPr vert="vert270" wrap="square" rtlCol="0">
              <a:spAutoFit/>
            </a:bodyPr>
            <a:p>
              <a:r>
                <a:rPr lang="en-US" altLang="zh-CN" sz="1400" b="1" spc="300" dirty="0" smtClean="0">
                  <a:solidFill>
                    <a:schemeClr val="tx2"/>
                  </a:solidFill>
                  <a:latin typeface="黑体" panose="02010609060101010101" pitchFamily="49" charset="-122"/>
                  <a:ea typeface="黑体" panose="02010609060101010101" pitchFamily="49" charset="-122"/>
                </a:rPr>
                <a:t>1928</a:t>
              </a:r>
              <a:endParaRPr lang="en-US" altLang="zh-CN" sz="1400" b="1" spc="300" dirty="0" smtClean="0">
                <a:solidFill>
                  <a:schemeClr val="tx2"/>
                </a:solidFill>
                <a:latin typeface="黑体" panose="02010609060101010101" pitchFamily="49" charset="-122"/>
                <a:ea typeface="黑体" panose="02010609060101010101" pitchFamily="49" charset="-122"/>
              </a:endParaRPr>
            </a:p>
          </p:txBody>
        </p:sp>
        <p:sp>
          <p:nvSpPr>
            <p:cNvPr id="256" name="等腰三角形 255"/>
            <p:cNvSpPr/>
            <p:nvPr/>
          </p:nvSpPr>
          <p:spPr>
            <a:xfrm>
              <a:off x="940877" y="2608120"/>
              <a:ext cx="219975" cy="189634"/>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57" name="TextBox 115"/>
            <p:cNvSpPr txBox="1"/>
            <p:nvPr/>
          </p:nvSpPr>
          <p:spPr>
            <a:xfrm>
              <a:off x="810257" y="2845373"/>
              <a:ext cx="473231" cy="766793"/>
            </a:xfrm>
            <a:prstGeom prst="rect">
              <a:avLst/>
            </a:prstGeom>
            <a:noFill/>
          </p:spPr>
          <p:txBody>
            <a:bodyPr vert="eaVert" wrap="square" rtlCol="0">
              <a:spAutoFit/>
            </a:bodyPr>
            <a:p>
              <a:r>
                <a:rPr lang="zh-CN" altLang="en-US" dirty="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一大</a:t>
              </a:r>
              <a:endParaRPr lang="zh-CN" altLang="en-US" dirty="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8" name="等腰三角形 257"/>
            <p:cNvSpPr/>
            <p:nvPr/>
          </p:nvSpPr>
          <p:spPr>
            <a:xfrm>
              <a:off x="1479161" y="2608120"/>
              <a:ext cx="219975" cy="189634"/>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59" name="TextBox 117"/>
            <p:cNvSpPr txBox="1"/>
            <p:nvPr/>
          </p:nvSpPr>
          <p:spPr>
            <a:xfrm>
              <a:off x="1348541" y="2845373"/>
              <a:ext cx="473231" cy="766793"/>
            </a:xfrm>
            <a:prstGeom prst="rect">
              <a:avLst/>
            </a:prstGeom>
            <a:noFill/>
          </p:spPr>
          <p:txBody>
            <a:bodyPr vert="eaVert" wrap="square" rtlCol="0">
              <a:spAutoFit/>
            </a:bodyPr>
            <a:p>
              <a:r>
                <a:rPr lang="zh-CN" altLang="en-US"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六大</a:t>
              </a:r>
              <a:endParaRPr lang="zh-CN" altLang="en-US"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60" name="等腰三角形 259"/>
            <p:cNvSpPr/>
            <p:nvPr/>
          </p:nvSpPr>
          <p:spPr>
            <a:xfrm>
              <a:off x="4607115" y="2608120"/>
              <a:ext cx="219975" cy="189634"/>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61" name="TextBox 120"/>
            <p:cNvSpPr txBox="1"/>
            <p:nvPr/>
          </p:nvSpPr>
          <p:spPr>
            <a:xfrm>
              <a:off x="4501502" y="1874070"/>
              <a:ext cx="341445" cy="605294"/>
            </a:xfrm>
            <a:prstGeom prst="rect">
              <a:avLst/>
            </a:prstGeom>
            <a:noFill/>
          </p:spPr>
          <p:txBody>
            <a:bodyPr vert="vert270" wrap="square" rtlCol="0">
              <a:spAutoFit/>
            </a:bodyPr>
            <a:p>
              <a:r>
                <a:rPr lang="en-US" altLang="zh-CN" sz="1400" b="1" spc="300" dirty="0" smtClean="0">
                  <a:solidFill>
                    <a:schemeClr val="tx2"/>
                  </a:solidFill>
                  <a:latin typeface="黑体" panose="02010609060101010101" pitchFamily="49" charset="-122"/>
                  <a:ea typeface="黑体" panose="02010609060101010101" pitchFamily="49" charset="-122"/>
                </a:rPr>
                <a:t>1969</a:t>
              </a:r>
              <a:endParaRPr lang="en-US" altLang="zh-CN" sz="1400" b="1" spc="300" dirty="0" smtClean="0">
                <a:solidFill>
                  <a:schemeClr val="tx2"/>
                </a:solidFill>
                <a:latin typeface="黑体" panose="02010609060101010101" pitchFamily="49" charset="-122"/>
                <a:ea typeface="黑体" panose="02010609060101010101" pitchFamily="49" charset="-122"/>
              </a:endParaRPr>
            </a:p>
          </p:txBody>
        </p:sp>
        <p:sp>
          <p:nvSpPr>
            <p:cNvPr id="262" name="TextBox 121"/>
            <p:cNvSpPr txBox="1"/>
            <p:nvPr/>
          </p:nvSpPr>
          <p:spPr>
            <a:xfrm>
              <a:off x="4476495" y="2845373"/>
              <a:ext cx="473231" cy="766793"/>
            </a:xfrm>
            <a:prstGeom prst="rect">
              <a:avLst/>
            </a:prstGeom>
            <a:noFill/>
          </p:spPr>
          <p:txBody>
            <a:bodyPr vert="eaVert" wrap="square" rtlCol="0">
              <a:spAutoFit/>
            </a:bodyPr>
            <a:p>
              <a:r>
                <a:rPr lang="zh-CN" altLang="en-US"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九大</a:t>
              </a:r>
              <a:endParaRPr lang="zh-CN" altLang="en-US"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63" name="等腰三角形 262"/>
            <p:cNvSpPr/>
            <p:nvPr/>
          </p:nvSpPr>
          <p:spPr>
            <a:xfrm>
              <a:off x="5216460" y="2608120"/>
              <a:ext cx="219975" cy="189634"/>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sp>
          <p:nvSpPr>
            <p:cNvPr id="264" name="TextBox 123"/>
            <p:cNvSpPr txBox="1"/>
            <p:nvPr/>
          </p:nvSpPr>
          <p:spPr>
            <a:xfrm>
              <a:off x="5110847" y="1874070"/>
              <a:ext cx="341445" cy="605294"/>
            </a:xfrm>
            <a:prstGeom prst="rect">
              <a:avLst/>
            </a:prstGeom>
            <a:noFill/>
          </p:spPr>
          <p:txBody>
            <a:bodyPr vert="vert270" wrap="square" rtlCol="0">
              <a:spAutoFit/>
            </a:bodyPr>
            <a:p>
              <a:r>
                <a:rPr lang="en-US" altLang="zh-CN" sz="1400" b="1" spc="300" dirty="0" smtClean="0">
                  <a:solidFill>
                    <a:schemeClr val="tx2"/>
                  </a:solidFill>
                  <a:latin typeface="黑体" panose="02010609060101010101" pitchFamily="49" charset="-122"/>
                  <a:ea typeface="黑体" panose="02010609060101010101" pitchFamily="49" charset="-122"/>
                </a:rPr>
                <a:t>1977</a:t>
              </a:r>
              <a:endParaRPr lang="en-US" altLang="zh-CN" sz="1400" b="1" spc="300" dirty="0" smtClean="0">
                <a:solidFill>
                  <a:schemeClr val="tx2"/>
                </a:solidFill>
                <a:latin typeface="黑体" panose="02010609060101010101" pitchFamily="49" charset="-122"/>
                <a:ea typeface="黑体" panose="02010609060101010101" pitchFamily="49" charset="-122"/>
              </a:endParaRPr>
            </a:p>
          </p:txBody>
        </p:sp>
        <p:sp>
          <p:nvSpPr>
            <p:cNvPr id="265" name="TextBox 124"/>
            <p:cNvSpPr txBox="1"/>
            <p:nvPr/>
          </p:nvSpPr>
          <p:spPr>
            <a:xfrm>
              <a:off x="5085840" y="2845373"/>
              <a:ext cx="473231" cy="864096"/>
            </a:xfrm>
            <a:prstGeom prst="rect">
              <a:avLst/>
            </a:prstGeom>
            <a:noFill/>
          </p:spPr>
          <p:txBody>
            <a:bodyPr vert="eaVert" wrap="square" rtlCol="0">
              <a:spAutoFit/>
            </a:bodyPr>
            <a:p>
              <a:r>
                <a:rPr lang="zh-CN" altLang="en-US"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十一大</a:t>
              </a:r>
              <a:endParaRPr lang="zh-CN" altLang="en-US"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66" name="TextBox 133"/>
            <p:cNvSpPr txBox="1"/>
            <p:nvPr/>
          </p:nvSpPr>
          <p:spPr>
            <a:xfrm>
              <a:off x="8066369" y="2845373"/>
              <a:ext cx="473231" cy="864096"/>
            </a:xfrm>
            <a:prstGeom prst="rect">
              <a:avLst/>
            </a:prstGeom>
            <a:noFill/>
          </p:spPr>
          <p:txBody>
            <a:bodyPr vert="eaVert" wrap="square" rtlCol="0">
              <a:spAutoFit/>
            </a:bodyPr>
            <a:p>
              <a:r>
                <a:rPr lang="zh-CN" altLang="en-US"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十</a:t>
              </a:r>
              <a:r>
                <a:rPr lang="zh-CN" altLang="en-US" dirty="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八</a:t>
              </a:r>
              <a:r>
                <a:rPr lang="zh-CN" altLang="en-US"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大</a:t>
              </a:r>
              <a:endParaRPr lang="zh-CN" altLang="en-US"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67" name="等腰三角形 266"/>
            <p:cNvSpPr/>
            <p:nvPr/>
          </p:nvSpPr>
          <p:spPr>
            <a:xfrm>
              <a:off x="8193495" y="2608120"/>
              <a:ext cx="219975" cy="189634"/>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2"/>
                </a:solidFill>
              </a:endParaRPr>
            </a:p>
          </p:txBody>
        </p:sp>
      </p:grpSp>
      <p:sp>
        <p:nvSpPr>
          <p:cNvPr id="270" name="TextBox 126"/>
          <p:cNvSpPr txBox="1"/>
          <p:nvPr/>
        </p:nvSpPr>
        <p:spPr>
          <a:xfrm>
            <a:off x="5222875" y="3706495"/>
            <a:ext cx="1679575" cy="399415"/>
          </a:xfrm>
          <a:prstGeom prst="rect">
            <a:avLst/>
          </a:prstGeom>
          <a:noFill/>
        </p:spPr>
        <p:txBody>
          <a:bodyPr vert="horz" wrap="square" rtlCol="0">
            <a:spAutoFit/>
          </a:bodyPr>
          <a:p>
            <a:pPr algn="ctr"/>
            <a:r>
              <a:rPr lang="zh-CN" altLang="en-US" sz="20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迷茫</a:t>
            </a:r>
            <a:r>
              <a:rPr lang="zh-CN" altLang="en-US" sz="2000"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期</a:t>
            </a:r>
            <a:endParaRPr lang="zh-CN" altLang="en-US" sz="20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1" name="TextBox 127"/>
          <p:cNvSpPr txBox="1"/>
          <p:nvPr/>
        </p:nvSpPr>
        <p:spPr>
          <a:xfrm>
            <a:off x="7893050" y="3706495"/>
            <a:ext cx="1679575" cy="399415"/>
          </a:xfrm>
          <a:prstGeom prst="rect">
            <a:avLst/>
          </a:prstGeom>
          <a:noFill/>
        </p:spPr>
        <p:txBody>
          <a:bodyPr vert="horz" wrap="square" rtlCol="0">
            <a:spAutoFit/>
          </a:bodyPr>
          <a:p>
            <a:pPr algn="ctr"/>
            <a:r>
              <a:rPr lang="zh-CN" altLang="en-US" sz="2000"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成熟期</a:t>
            </a:r>
            <a:endParaRPr lang="zh-CN" altLang="en-US" sz="20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2" name="TextBox 125"/>
          <p:cNvSpPr txBox="1"/>
          <p:nvPr/>
        </p:nvSpPr>
        <p:spPr>
          <a:xfrm>
            <a:off x="3195955" y="3706495"/>
            <a:ext cx="1679575" cy="398780"/>
          </a:xfrm>
          <a:prstGeom prst="rect">
            <a:avLst/>
          </a:prstGeom>
          <a:noFill/>
        </p:spPr>
        <p:txBody>
          <a:bodyPr vert="horz" wrap="square" rtlCol="0">
            <a:spAutoFit/>
          </a:bodyPr>
          <a:p>
            <a:pPr algn="ctr"/>
            <a:r>
              <a:rPr lang="zh-CN" altLang="en-US" sz="2000" dirty="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创业</a:t>
            </a:r>
            <a:r>
              <a:rPr lang="zh-CN" altLang="en-US" sz="2000"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期</a:t>
            </a:r>
            <a:endParaRPr lang="zh-CN" altLang="en-US" sz="2000"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3" name="TextBox 126"/>
          <p:cNvSpPr txBox="1"/>
          <p:nvPr/>
        </p:nvSpPr>
        <p:spPr>
          <a:xfrm>
            <a:off x="5228590" y="3706495"/>
            <a:ext cx="1679575" cy="398780"/>
          </a:xfrm>
          <a:prstGeom prst="rect">
            <a:avLst/>
          </a:prstGeom>
          <a:noFill/>
        </p:spPr>
        <p:txBody>
          <a:bodyPr vert="horz" wrap="square" rtlCol="0">
            <a:spAutoFit/>
          </a:bodyPr>
          <a:p>
            <a:pPr algn="ctr"/>
            <a:r>
              <a:rPr lang="zh-CN" altLang="en-US" sz="2000" dirty="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迷茫</a:t>
            </a:r>
            <a:r>
              <a:rPr lang="zh-CN" altLang="en-US" sz="2000"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期</a:t>
            </a:r>
            <a:endParaRPr lang="zh-CN" altLang="en-US" sz="2000"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4" name="TextBox 127"/>
          <p:cNvSpPr txBox="1"/>
          <p:nvPr/>
        </p:nvSpPr>
        <p:spPr>
          <a:xfrm>
            <a:off x="7898765" y="3706495"/>
            <a:ext cx="1679575" cy="398780"/>
          </a:xfrm>
          <a:prstGeom prst="rect">
            <a:avLst/>
          </a:prstGeom>
          <a:noFill/>
        </p:spPr>
        <p:txBody>
          <a:bodyPr vert="horz" wrap="square" rtlCol="0">
            <a:spAutoFit/>
          </a:bodyPr>
          <a:p>
            <a:pPr algn="ctr"/>
            <a:r>
              <a:rPr lang="zh-CN" altLang="en-US" sz="2000"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成熟期</a:t>
            </a:r>
            <a:endParaRPr lang="zh-CN" altLang="en-US" sz="2000" dirty="0" smtClean="0">
              <a:solidFill>
                <a:schemeClr val="tx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9"/>
          <p:cNvSpPr txBox="1"/>
          <p:nvPr/>
        </p:nvSpPr>
        <p:spPr>
          <a:xfrm>
            <a:off x="4222999" y="3837224"/>
            <a:ext cx="3966764" cy="566230"/>
          </a:xfrm>
          <a:prstGeom prst="rect">
            <a:avLst/>
          </a:prstGeom>
          <a:noFill/>
          <a:effectLst/>
        </p:spPr>
        <p:txBody>
          <a:bodyPr wrap="none" lIns="121843" tIns="60921" rIns="121843" bIns="60921" rtlCol="0">
            <a:spAutoFit/>
          </a:bodyPr>
          <a:lstStyle/>
          <a:p>
            <a:pPr defTabSz="1218565" fontAlgn="base">
              <a:lnSpc>
                <a:spcPct val="120000"/>
              </a:lnSpc>
              <a:spcBef>
                <a:spcPct val="0"/>
              </a:spcBef>
              <a:spcAft>
                <a:spcPct val="0"/>
              </a:spcAft>
              <a:defRPr/>
            </a:pPr>
            <a:r>
              <a:rPr lang="en-US" altLang="zh-CN" b="1" dirty="0">
                <a:solidFill>
                  <a:srgbClr val="C00000"/>
                </a:solidFill>
                <a:latin typeface="微软雅黑" panose="020B0503020204020204" pitchFamily="34" charset="-122"/>
                <a:ea typeface="微软雅黑" panose="020B0503020204020204" pitchFamily="34" charset="-122"/>
                <a:sym typeface="+mn-lt"/>
              </a:rPr>
              <a:t>Thank for your listening</a:t>
            </a:r>
            <a:endParaRPr lang="zh-CN" altLang="en-US" b="1" dirty="0">
              <a:solidFill>
                <a:srgbClr val="C00000"/>
              </a:solidFill>
              <a:latin typeface="微软雅黑" panose="020B0503020204020204" pitchFamily="34" charset="-122"/>
              <a:ea typeface="微软雅黑" panose="020B0503020204020204" pitchFamily="34" charset="-122"/>
              <a:sym typeface="+mn-lt"/>
            </a:endParaRPr>
          </a:p>
        </p:txBody>
      </p:sp>
      <p:sp>
        <p:nvSpPr>
          <p:cNvPr id="42" name="文本框 8"/>
          <p:cNvSpPr txBox="1"/>
          <p:nvPr/>
        </p:nvSpPr>
        <p:spPr>
          <a:xfrm>
            <a:off x="3517785" y="2340334"/>
            <a:ext cx="6825893" cy="1477279"/>
          </a:xfrm>
          <a:prstGeom prst="rect">
            <a:avLst/>
          </a:prstGeom>
          <a:noFill/>
        </p:spPr>
        <p:txBody>
          <a:bodyPr wrap="square" lIns="121873" tIns="60936" rIns="121873" bIns="60936" rtlCol="0">
            <a:spAutoFit/>
          </a:bodyPr>
          <a:lstStyle/>
          <a:p>
            <a:pPr defTabSz="1218565" fontAlgn="base">
              <a:spcBef>
                <a:spcPct val="0"/>
              </a:spcBef>
              <a:spcAft>
                <a:spcPct val="0"/>
              </a:spcAft>
              <a:defRPr/>
            </a:pPr>
            <a:r>
              <a:rPr lang="zh-CN" altLang="en-US" sz="88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感 谢 聆 听</a:t>
            </a:r>
            <a:endParaRPr lang="zh-CN" altLang="en-US" sz="88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endParaRPr>
          </a:p>
        </p:txBody>
      </p:sp>
      <p:grpSp>
        <p:nvGrpSpPr>
          <p:cNvPr id="9" name="组合 8"/>
          <p:cNvGrpSpPr/>
          <p:nvPr/>
        </p:nvGrpSpPr>
        <p:grpSpPr>
          <a:xfrm>
            <a:off x="-1" y="4174434"/>
            <a:ext cx="12190414" cy="2685154"/>
            <a:chOff x="-1" y="4174434"/>
            <a:chExt cx="12190414" cy="2685154"/>
          </a:xfrm>
        </p:grpSpPr>
        <p:sp>
          <p:nvSpPr>
            <p:cNvPr id="11" name="矩形 10"/>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descr="F:\桌面\党政机关\素材\长城\矢量长城\线稿长城6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1" descr="F:\桌面\党政机关\素材\党徽\Nipic_20180988_201509091138025270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7094" y="549474"/>
            <a:ext cx="1995388" cy="16339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2" descr="红鸟"/>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t="58022" r="83168"/>
          <a:stretch>
            <a:fillRect/>
          </a:stretch>
        </p:blipFill>
        <p:spPr bwMode="auto">
          <a:xfrm>
            <a:off x="8721331" y="4945660"/>
            <a:ext cx="784202" cy="50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3" descr="红鸟"/>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l="53873" b="-8168"/>
          <a:stretch>
            <a:fillRect/>
          </a:stretch>
        </p:blipFill>
        <p:spPr bwMode="auto">
          <a:xfrm>
            <a:off x="9587790" y="4627897"/>
            <a:ext cx="738432" cy="44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中国共产党第一次全国代表大会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pic>
        <p:nvPicPr>
          <p:cNvPr id="38" name="图片 37" descr="xinsimple_242070201080757819261.jpg"/>
          <p:cNvPicPr>
            <a:picLocks noChangeAspect="1"/>
          </p:cNvPicPr>
          <p:nvPr/>
        </p:nvPicPr>
        <p:blipFill>
          <a:blip r:embed="rId1"/>
          <a:srcRect t="555"/>
          <a:stretch>
            <a:fillRect/>
          </a:stretch>
        </p:blipFill>
        <p:spPr>
          <a:xfrm>
            <a:off x="8573135" y="1851089"/>
            <a:ext cx="2599055" cy="1720151"/>
          </a:xfrm>
          <a:prstGeom prst="rect">
            <a:avLst/>
          </a:prstGeom>
        </p:spPr>
      </p:pic>
      <p:pic>
        <p:nvPicPr>
          <p:cNvPr id="39" name="图片 38" descr="xinsimple_53205032611110151211430.jpg"/>
          <p:cNvPicPr>
            <a:picLocks noChangeAspect="1"/>
          </p:cNvPicPr>
          <p:nvPr/>
        </p:nvPicPr>
        <p:blipFill rotWithShape="1">
          <a:blip r:embed="rId2"/>
          <a:srcRect t="21975"/>
          <a:stretch>
            <a:fillRect/>
          </a:stretch>
        </p:blipFill>
        <p:spPr>
          <a:xfrm>
            <a:off x="8572407" y="4450075"/>
            <a:ext cx="2599814" cy="1460518"/>
          </a:xfrm>
          <a:prstGeom prst="rect">
            <a:avLst/>
          </a:prstGeom>
        </p:spPr>
      </p:pic>
      <p:sp>
        <p:nvSpPr>
          <p:cNvPr id="100" name="文本框 99"/>
          <p:cNvSpPr txBox="1"/>
          <p:nvPr/>
        </p:nvSpPr>
        <p:spPr>
          <a:xfrm>
            <a:off x="9168765" y="3611880"/>
            <a:ext cx="1407795" cy="368300"/>
          </a:xfrm>
          <a:prstGeom prst="rect">
            <a:avLst/>
          </a:prstGeom>
          <a:noFill/>
          <a:ln w="9525">
            <a:noFill/>
          </a:ln>
        </p:spPr>
        <p:txBody>
          <a:bodyPr wrap="square">
            <a:spAutoFit/>
          </a:bodyPr>
          <a:p>
            <a:pPr indent="0"/>
            <a:r>
              <a:rPr lang="zh-CN" altLang="en-US" sz="1800" b="0">
                <a:latin typeface="宋体" panose="02010600030101010101" pitchFamily="2" charset="-122"/>
                <a:ea typeface="宋体" panose="02010600030101010101" pitchFamily="2" charset="-122"/>
                <a:cs typeface="宋体" panose="02010600030101010101" pitchFamily="2" charset="-122"/>
              </a:rPr>
              <a:t>上海法租界</a:t>
            </a:r>
            <a:endParaRPr lang="zh-CN" altLang="en-US" sz="1800"/>
          </a:p>
        </p:txBody>
      </p:sp>
      <p:sp>
        <p:nvSpPr>
          <p:cNvPr id="40" name="文本框 39"/>
          <p:cNvSpPr txBox="1"/>
          <p:nvPr/>
        </p:nvSpPr>
        <p:spPr>
          <a:xfrm>
            <a:off x="9092565" y="6003925"/>
            <a:ext cx="1559560" cy="368300"/>
          </a:xfrm>
          <a:prstGeom prst="rect">
            <a:avLst/>
          </a:prstGeom>
          <a:noFill/>
          <a:ln w="9525">
            <a:noFill/>
          </a:ln>
        </p:spPr>
        <p:txBody>
          <a:bodyPr wrap="square">
            <a:spAutoFit/>
          </a:bodyPr>
          <a:p>
            <a:pPr indent="0"/>
            <a:r>
              <a:rPr lang="zh-CN" altLang="en-US" sz="1800" b="0">
                <a:latin typeface="宋体" panose="02010600030101010101" pitchFamily="2" charset="-122"/>
                <a:ea typeface="宋体" panose="02010600030101010101" pitchFamily="2" charset="-122"/>
                <a:cs typeface="宋体" panose="02010600030101010101" pitchFamily="2" charset="-122"/>
              </a:rPr>
              <a:t>浙江嘉兴南湖</a:t>
            </a:r>
            <a:endParaRPr lang="zh-CN" altLang="en-US" sz="1800" b="0">
              <a:latin typeface="宋体" panose="02010600030101010101" pitchFamily="2" charset="-122"/>
              <a:ea typeface="宋体" panose="02010600030101010101" pitchFamily="2" charset="-122"/>
              <a:cs typeface="宋体" panose="02010600030101010101" pitchFamily="2" charset="-122"/>
            </a:endParaRPr>
          </a:p>
        </p:txBody>
      </p:sp>
      <p:sp>
        <p:nvSpPr>
          <p:cNvPr id="44" name="文本框 43"/>
          <p:cNvSpPr txBox="1"/>
          <p:nvPr/>
        </p:nvSpPr>
        <p:spPr>
          <a:xfrm>
            <a:off x="589280" y="185102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时间：1921年7月23日-31日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地点：上海法租界转至浙江嘉兴南湖</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3150235"/>
            <a:ext cx="6225540" cy="82994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出席大会13人，代表全国50多名党员。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选举陈独秀为中央领导机关——中央局书记</a:t>
            </a:r>
            <a:r>
              <a:rPr lang="zh-CN" dirty="0">
                <a:latin typeface="宋体" panose="02010600030101010101" pitchFamily="2" charset="-122"/>
                <a:ea typeface="宋体" panose="02010600030101010101" pitchFamily="2" charset="-122"/>
                <a:sym typeface="+mn-ea"/>
              </a:rPr>
              <a:t>。</a:t>
            </a:r>
            <a:endParaRPr lang="zh-CN"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1938020"/>
          </a:xfrm>
          <a:prstGeom prst="rect">
            <a:avLst/>
          </a:prstGeom>
          <a:noFill/>
        </p:spPr>
        <p:txBody>
          <a:bodyPr wrap="square" rtlCol="0" anchor="t">
            <a:spAutoFit/>
          </a:bodyPr>
          <a:p>
            <a:pPr fontAlgn="auto">
              <a:lnSpc>
                <a:spcPct val="100000"/>
              </a:lnSpc>
            </a:pPr>
            <a:r>
              <a:rPr lang="zh-CN" dirty="0">
                <a:latin typeface="宋体" panose="02010600030101010101" pitchFamily="2" charset="-122"/>
                <a:ea typeface="宋体" panose="02010600030101010101" pitchFamily="2" charset="-122"/>
                <a:sym typeface="+mn-ea"/>
              </a:rPr>
              <a:t>中共</a:t>
            </a:r>
            <a:r>
              <a:rPr dirty="0">
                <a:latin typeface="宋体" panose="02010600030101010101" pitchFamily="2" charset="-122"/>
                <a:ea typeface="宋体" panose="02010600030101010101" pitchFamily="2" charset="-122"/>
                <a:sym typeface="+mn-ea"/>
              </a:rPr>
              <a:t>一大召开标志着中国共产党的正式成立，犹如一轮红日在东方冉冉升起，照亮了中国革命的前程。这是近代中国社会进步和革命发展的客观要求，是开天辟地的大事变。自从有了中国共产党，中国革命的面目就焕然一新了。</a:t>
            </a:r>
            <a:endParaRPr dirty="0">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中国共产党第二次全国代表大会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5102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时间：1922年7月16日-23日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地点：上海</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3150235"/>
            <a:ext cx="7510145" cy="82994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出席大会12人，代表全国195名党员。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选举陈独秀为中央领导机构—中央执行委员会委员长</a:t>
            </a:r>
            <a:r>
              <a:rPr lang="zh-CN" dirty="0">
                <a:latin typeface="宋体" panose="02010600030101010101" pitchFamily="2" charset="-122"/>
                <a:ea typeface="宋体" panose="02010600030101010101" pitchFamily="2" charset="-122"/>
                <a:sym typeface="+mn-ea"/>
              </a:rPr>
              <a:t>。</a:t>
            </a:r>
            <a:endParaRPr lang="zh-CN"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193802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中共二大正确地分析了中国的社会性质，中国革命的性质、对象、动力和前途，指出了中国革命要分两步走，在中国近代史上第一次明确地提出了彻底的反帝反封建的民主革命纲领，为中国各民族人民的革命斗争指明了方向，对中国革命具有重大的深远的意义。</a:t>
            </a:r>
            <a:endParaRPr dirty="0">
              <a:latin typeface="宋体" panose="02010600030101010101" pitchFamily="2" charset="-122"/>
              <a:ea typeface="宋体" panose="02010600030101010101" pitchFamily="2" charset="-122"/>
              <a:sym typeface="+mn-ea"/>
            </a:endParaRPr>
          </a:p>
        </p:txBody>
      </p:sp>
      <p:sp>
        <p:nvSpPr>
          <p:cNvPr id="4" name="文本框 3"/>
          <p:cNvSpPr txBox="1"/>
          <p:nvPr/>
        </p:nvSpPr>
        <p:spPr>
          <a:xfrm>
            <a:off x="8335645" y="5130165"/>
            <a:ext cx="3611880" cy="645160"/>
          </a:xfrm>
          <a:prstGeom prst="rect">
            <a:avLst/>
          </a:prstGeom>
          <a:noFill/>
          <a:ln w="9525">
            <a:noFill/>
          </a:ln>
        </p:spPr>
        <p:txBody>
          <a:bodyPr wrap="square">
            <a:spAutoFit/>
          </a:bodyPr>
          <a:p>
            <a:pPr indent="0"/>
            <a:r>
              <a:rPr lang="zh-CN" altLang="en-US" sz="1800" b="0">
                <a:latin typeface="宋体" panose="02010600030101010101" pitchFamily="2" charset="-122"/>
                <a:ea typeface="宋体" panose="02010600030101010101" pitchFamily="2" charset="-122"/>
                <a:cs typeface="宋体" panose="02010600030101010101" pitchFamily="2" charset="-122"/>
              </a:rPr>
              <a:t>二大会址—</a:t>
            </a:r>
            <a:r>
              <a:rPr lang="zh-CN" altLang="en-US" sz="180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b="0">
                <a:latin typeface="宋体" panose="02010600030101010101" pitchFamily="2" charset="-122"/>
                <a:ea typeface="宋体" panose="02010600030101010101" pitchFamily="2" charset="-122"/>
                <a:cs typeface="宋体" panose="02010600030101010101" pitchFamily="2" charset="-122"/>
              </a:rPr>
              <a:t>上海南成都路辅德里625号</a:t>
            </a:r>
            <a:endParaRPr lang="zh-CN" altLang="en-US" sz="1800" b="0">
              <a:latin typeface="宋体" panose="02010600030101010101" pitchFamily="2" charset="-122"/>
              <a:ea typeface="宋体" panose="02010600030101010101" pitchFamily="2" charset="-122"/>
              <a:cs typeface="宋体" panose="02010600030101010101" pitchFamily="2" charset="-122"/>
            </a:endParaRPr>
          </a:p>
        </p:txBody>
      </p:sp>
      <p:pic>
        <p:nvPicPr>
          <p:cNvPr id="5" name="图片 22531" descr="5C$ZFC[C642NDK)FEX58AGM"/>
          <p:cNvPicPr>
            <a:picLocks noChangeAspect="1"/>
          </p:cNvPicPr>
          <p:nvPr/>
        </p:nvPicPr>
        <p:blipFill>
          <a:blip r:embed="rId1"/>
          <a:stretch>
            <a:fillRect/>
          </a:stretch>
        </p:blipFill>
        <p:spPr>
          <a:xfrm>
            <a:off x="8335645" y="2893695"/>
            <a:ext cx="3611880" cy="22364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中国共产党第三次全国代表大会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5102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时间：1923年6月12日-20日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地点：广州</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3150235"/>
            <a:ext cx="7510145" cy="82994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出席大会30余人，代表全国420名党员。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选举陈独秀为中央领导机构—中央执行委员会委员长。</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193802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党的三大决定共产党员以个人身份加入国民党，实现国共合作，同时保持共产党在政治、思想、组织上的独立性。1924年，国民党一大召开，确立联俄、联共、扶助农工的三大政策，形成了新三民主义，标志着第一次国共合作正式形成。</a:t>
            </a:r>
            <a:endParaRPr dirty="0">
              <a:latin typeface="宋体" panose="02010600030101010101" pitchFamily="2" charset="-122"/>
              <a:ea typeface="宋体" panose="02010600030101010101" pitchFamily="2" charset="-122"/>
              <a:sym typeface="+mn-ea"/>
            </a:endParaRPr>
          </a:p>
        </p:txBody>
      </p:sp>
      <p:sp>
        <p:nvSpPr>
          <p:cNvPr id="4" name="文本框 3"/>
          <p:cNvSpPr txBox="1"/>
          <p:nvPr/>
        </p:nvSpPr>
        <p:spPr>
          <a:xfrm>
            <a:off x="8416290" y="5160645"/>
            <a:ext cx="3464560" cy="645160"/>
          </a:xfrm>
          <a:prstGeom prst="rect">
            <a:avLst/>
          </a:prstGeom>
          <a:noFill/>
          <a:ln w="9525">
            <a:noFill/>
          </a:ln>
        </p:spPr>
        <p:txBody>
          <a:bodyPr wrap="square">
            <a:spAutoFit/>
          </a:bodyPr>
          <a:p>
            <a:pPr indent="0"/>
            <a:r>
              <a:rPr lang="zh-CN" altLang="en-US" sz="1800" b="0">
                <a:latin typeface="宋体" panose="02010600030101010101" pitchFamily="2" charset="-122"/>
                <a:ea typeface="宋体" panose="02010600030101010101" pitchFamily="2" charset="-122"/>
                <a:cs typeface="宋体" panose="02010600030101010101" pitchFamily="2" charset="-122"/>
              </a:rPr>
              <a:t>三大会址——广州东山恤孤院31号</a:t>
            </a:r>
            <a:endParaRPr lang="zh-CN" altLang="en-US" sz="1800" b="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descr="xinsimple_48206041115324531795276.jpg"/>
          <p:cNvPicPr>
            <a:picLocks noChangeAspect="1"/>
          </p:cNvPicPr>
          <p:nvPr/>
        </p:nvPicPr>
        <p:blipFill>
          <a:blip r:embed="rId1"/>
          <a:stretch>
            <a:fillRect/>
          </a:stretch>
        </p:blipFill>
        <p:spPr>
          <a:xfrm>
            <a:off x="8416290" y="2971800"/>
            <a:ext cx="3465195" cy="21888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中国共产党第四次全国代表大会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5102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时间：1925年1月11日-22日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地点：上海</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3150235"/>
            <a:ext cx="7510145" cy="82994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出席大会20人，代表全国994名党员。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选举陈独秀为中央总书记。</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193802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四大最重要的贡献是第一次明确提出了无产阶级在民主革命中的领导权和工农联盟问题。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缺点：虽然提出了领导权的问题，但对于如何争取领导权，缺乏具体明确的方针</a:t>
            </a:r>
            <a:r>
              <a:rPr lang="zh-CN" dirty="0">
                <a:latin typeface="宋体" panose="02010600030101010101" pitchFamily="2" charset="-122"/>
                <a:ea typeface="宋体" panose="02010600030101010101" pitchFamily="2" charset="-122"/>
                <a:sym typeface="+mn-ea"/>
              </a:rPr>
              <a:t>。</a:t>
            </a:r>
            <a:endParaRPr lang="zh-CN"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此外，大会对中国民主革命的内容作了较完整的规定。</a:t>
            </a:r>
            <a:endParaRPr dirty="0">
              <a:latin typeface="宋体" panose="02010600030101010101" pitchFamily="2" charset="-122"/>
              <a:ea typeface="宋体" panose="02010600030101010101" pitchFamily="2" charset="-122"/>
              <a:sym typeface="+mn-ea"/>
            </a:endParaRPr>
          </a:p>
        </p:txBody>
      </p:sp>
      <p:sp>
        <p:nvSpPr>
          <p:cNvPr id="4" name="文本框 3"/>
          <p:cNvSpPr txBox="1"/>
          <p:nvPr/>
        </p:nvSpPr>
        <p:spPr>
          <a:xfrm>
            <a:off x="8416290" y="5160645"/>
            <a:ext cx="3464560" cy="368300"/>
          </a:xfrm>
          <a:prstGeom prst="rect">
            <a:avLst/>
          </a:prstGeom>
          <a:noFill/>
          <a:ln w="9525">
            <a:noFill/>
          </a:ln>
        </p:spPr>
        <p:txBody>
          <a:bodyPr wrap="square">
            <a:spAutoFit/>
          </a:bodyPr>
          <a:p>
            <a:pPr indent="0" algn="ctr"/>
            <a:r>
              <a:rPr lang="zh-CN" altLang="en-US" sz="1800" b="0">
                <a:latin typeface="宋体" panose="02010600030101010101" pitchFamily="2" charset="-122"/>
                <a:ea typeface="宋体" panose="02010600030101010101" pitchFamily="2" charset="-122"/>
                <a:cs typeface="宋体" panose="02010600030101010101" pitchFamily="2" charset="-122"/>
              </a:rPr>
              <a:t>中共四大宣言和决议案</a:t>
            </a:r>
            <a:endParaRPr lang="zh-CN" altLang="en-US" sz="1800" b="0">
              <a:latin typeface="宋体" panose="02010600030101010101" pitchFamily="2" charset="-122"/>
              <a:ea typeface="宋体" panose="02010600030101010101" pitchFamily="2" charset="-122"/>
              <a:cs typeface="宋体" panose="02010600030101010101" pitchFamily="2" charset="-122"/>
            </a:endParaRPr>
          </a:p>
        </p:txBody>
      </p:sp>
      <p:pic>
        <p:nvPicPr>
          <p:cNvPr id="121" name="内容占位符 3" descr="xinsimple_092050324100243714651.jpg"/>
          <p:cNvPicPr>
            <a:picLocks noChangeAspect="1"/>
          </p:cNvPicPr>
          <p:nvPr/>
        </p:nvPicPr>
        <p:blipFill>
          <a:blip r:embed="rId1"/>
          <a:stretch>
            <a:fillRect/>
          </a:stretch>
        </p:blipFill>
        <p:spPr>
          <a:xfrm>
            <a:off x="8380758" y="3017730"/>
            <a:ext cx="3500430" cy="21431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中国共产党第五次全国代表大会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5102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时间：1927年4月27日-5月9日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地点：武汉</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3150235"/>
            <a:ext cx="7510145" cy="82994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出席大会82人，代表全国57967名党员。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选举陈独秀为中央总书记。</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193802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五大虽然批评了陈独秀的错误，但对无产阶级如何争取领导权，如何领导农民进行土地革命，如何对待武汉国民政府和国民党，特别是如何建立党的革命武装等迫在眉睫的重大问题都未能作出切实可行的回答。五大实际上并未解决挽救时局的问题。</a:t>
            </a:r>
            <a:endParaRPr dirty="0">
              <a:latin typeface="宋体" panose="02010600030101010101" pitchFamily="2" charset="-122"/>
              <a:ea typeface="宋体" panose="02010600030101010101" pitchFamily="2" charset="-122"/>
              <a:sym typeface="+mn-ea"/>
            </a:endParaRPr>
          </a:p>
        </p:txBody>
      </p:sp>
      <p:sp>
        <p:nvSpPr>
          <p:cNvPr id="4" name="文本框 3"/>
          <p:cNvSpPr txBox="1"/>
          <p:nvPr/>
        </p:nvSpPr>
        <p:spPr>
          <a:xfrm>
            <a:off x="8416290" y="5160645"/>
            <a:ext cx="3464560" cy="368300"/>
          </a:xfrm>
          <a:prstGeom prst="rect">
            <a:avLst/>
          </a:prstGeom>
          <a:noFill/>
          <a:ln w="9525">
            <a:noFill/>
          </a:ln>
        </p:spPr>
        <p:txBody>
          <a:bodyPr wrap="square">
            <a:spAutoFit/>
          </a:bodyPr>
          <a:p>
            <a:pPr indent="0" algn="ctr"/>
            <a:r>
              <a:rPr lang="zh-CN" altLang="en-US" sz="1800" b="0">
                <a:latin typeface="宋体" panose="02010600030101010101" pitchFamily="2" charset="-122"/>
                <a:ea typeface="宋体" panose="02010600030101010101" pitchFamily="2" charset="-122"/>
                <a:cs typeface="宋体" panose="02010600030101010101" pitchFamily="2" charset="-122"/>
              </a:rPr>
              <a:t>五大宣言的开头和结尾部分</a:t>
            </a:r>
            <a:endParaRPr lang="zh-CN" altLang="en-US" sz="1800" b="0">
              <a:latin typeface="宋体" panose="02010600030101010101" pitchFamily="2" charset="-122"/>
              <a:ea typeface="宋体" panose="02010600030101010101" pitchFamily="2" charset="-122"/>
              <a:cs typeface="宋体" panose="02010600030101010101" pitchFamily="2" charset="-122"/>
            </a:endParaRPr>
          </a:p>
        </p:txBody>
      </p:sp>
      <p:pic>
        <p:nvPicPr>
          <p:cNvPr id="3" name="内容占位符 3" descr="xinsrc_3720503261011027226082.jpg"/>
          <p:cNvPicPr>
            <a:picLocks noChangeAspect="1"/>
          </p:cNvPicPr>
          <p:nvPr/>
        </p:nvPicPr>
        <p:blipFill>
          <a:blip r:embed="rId1" cstate="print"/>
          <a:stretch>
            <a:fillRect/>
          </a:stretch>
        </p:blipFill>
        <p:spPr>
          <a:xfrm>
            <a:off x="8469319" y="2487603"/>
            <a:ext cx="3410964" cy="2673458"/>
          </a:xfrm>
          <a:prstGeom prst="rect">
            <a:avLst/>
          </a:prstGeom>
          <a:effectLst>
            <a:innerShdw blurRad="114300">
              <a:prstClr val="black"/>
            </a:innerShdw>
          </a:effectLst>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中国共产党第六次全国代表大会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5102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时间：1928年6月18日-7月11日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地点：莫斯科</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3150235"/>
            <a:ext cx="7510145" cy="82994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出席大会142人，代表全国4万多名党员。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选举向忠发为中央政治局主席兼中央常委主席。</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230695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六大制定的路线基本是正确的，对后来中国革命的发展起了积极的作用。其不足在于：对中间阶级的作用、反动势力内部的矛盾缺乏正确的估计和政策，特别是对中国革命的长期性和农村革命根据地的重要意义认识不足，仍旧把城市工作放在全党工作的中心，这对中国革命的发展起了消极的影响。</a:t>
            </a:r>
            <a:endParaRPr dirty="0">
              <a:latin typeface="宋体" panose="02010600030101010101" pitchFamily="2" charset="-122"/>
              <a:ea typeface="宋体" panose="02010600030101010101" pitchFamily="2" charset="-122"/>
              <a:sym typeface="+mn-ea"/>
            </a:endParaRPr>
          </a:p>
        </p:txBody>
      </p:sp>
      <p:sp>
        <p:nvSpPr>
          <p:cNvPr id="4" name="文本框 3"/>
          <p:cNvSpPr txBox="1"/>
          <p:nvPr/>
        </p:nvSpPr>
        <p:spPr>
          <a:xfrm>
            <a:off x="8416290" y="5160645"/>
            <a:ext cx="3464560" cy="368300"/>
          </a:xfrm>
          <a:prstGeom prst="rect">
            <a:avLst/>
          </a:prstGeom>
          <a:noFill/>
          <a:ln w="9525">
            <a:noFill/>
          </a:ln>
        </p:spPr>
        <p:txBody>
          <a:bodyPr wrap="square">
            <a:spAutoFit/>
          </a:bodyPr>
          <a:p>
            <a:pPr indent="0" algn="ctr"/>
            <a:r>
              <a:rPr lang="zh-CN" altLang="en-US" sz="1800" b="0">
                <a:latin typeface="宋体" panose="02010600030101010101" pitchFamily="2" charset="-122"/>
                <a:ea typeface="宋体" panose="02010600030101010101" pitchFamily="2" charset="-122"/>
                <a:cs typeface="宋体" panose="02010600030101010101" pitchFamily="2" charset="-122"/>
              </a:rPr>
              <a:t>莫斯科近郊六大会址</a:t>
            </a:r>
            <a:endParaRPr lang="zh-CN" altLang="en-US" sz="1800" b="0">
              <a:latin typeface="宋体" panose="02010600030101010101" pitchFamily="2" charset="-122"/>
              <a:ea typeface="宋体" panose="02010600030101010101" pitchFamily="2" charset="-122"/>
              <a:cs typeface="宋体" panose="02010600030101010101" pitchFamily="2" charset="-122"/>
            </a:endParaRPr>
          </a:p>
        </p:txBody>
      </p:sp>
      <p:pic>
        <p:nvPicPr>
          <p:cNvPr id="121" name="内容占位符 3" descr="xinsimple_162050329095448477804.jpg"/>
          <p:cNvPicPr>
            <a:picLocks noChangeAspect="1"/>
          </p:cNvPicPr>
          <p:nvPr/>
        </p:nvPicPr>
        <p:blipFill>
          <a:blip r:embed="rId1" cstate="print"/>
          <a:stretch>
            <a:fillRect/>
          </a:stretch>
        </p:blipFill>
        <p:spPr>
          <a:xfrm>
            <a:off x="8613574" y="2776531"/>
            <a:ext cx="3069813" cy="2384408"/>
          </a:xfrm>
          <a:prstGeom prst="rect">
            <a:avLst/>
          </a:prstGeom>
          <a:effectLst>
            <a:innerShdw blurRad="114300">
              <a:prstClr val="black"/>
            </a:innerShdw>
          </a:effectLst>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中国共产党第七次全国代表大会</a:t>
            </a:r>
            <a:endPar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sp>
        <p:nvSpPr>
          <p:cNvPr id="44" name="文本框 43"/>
          <p:cNvSpPr txBox="1"/>
          <p:nvPr/>
        </p:nvSpPr>
        <p:spPr>
          <a:xfrm>
            <a:off x="589280" y="1851025"/>
            <a:ext cx="5234940" cy="829945"/>
          </a:xfrm>
          <a:prstGeom prst="rect">
            <a:avLst/>
          </a:prstGeom>
          <a:noFill/>
        </p:spPr>
        <p:txBody>
          <a:bodyPr wrap="square" rtlCol="0" anchor="t">
            <a:spAutoFit/>
          </a:bodyPr>
          <a:p>
            <a:r>
              <a:rPr lang="zh-CN" altLang="en-US">
                <a:latin typeface="宋体" panose="02010600030101010101" pitchFamily="2" charset="-122"/>
                <a:ea typeface="宋体" panose="02010600030101010101" pitchFamily="2" charset="-122"/>
              </a:rPr>
              <a:t>时间：1945年4月23日-6月11日</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地点：延安</a:t>
            </a:r>
            <a:endParaRPr lang="zh-CN" altLang="en-US">
              <a:latin typeface="宋体" panose="02010600030101010101" pitchFamily="2" charset="-122"/>
              <a:ea typeface="宋体" panose="02010600030101010101" pitchFamily="2" charset="-122"/>
            </a:endParaRPr>
          </a:p>
        </p:txBody>
      </p:sp>
      <p:sp>
        <p:nvSpPr>
          <p:cNvPr id="45" name="文本框 44"/>
          <p:cNvSpPr txBox="1"/>
          <p:nvPr/>
        </p:nvSpPr>
        <p:spPr>
          <a:xfrm>
            <a:off x="589280" y="3150235"/>
            <a:ext cx="7510145" cy="829945"/>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出席大会755人，代表全国121万多名党员。</a:t>
            </a:r>
            <a:endParaRPr dirty="0">
              <a:latin typeface="宋体" panose="02010600030101010101" pitchFamily="2" charset="-122"/>
              <a:ea typeface="宋体" panose="02010600030101010101" pitchFamily="2" charset="-122"/>
              <a:sym typeface="+mn-ea"/>
            </a:endParaRPr>
          </a:p>
          <a:p>
            <a:pPr fontAlgn="auto">
              <a:lnSpc>
                <a:spcPct val="100000"/>
              </a:lnSpc>
            </a:pPr>
            <a:r>
              <a:rPr dirty="0">
                <a:latin typeface="宋体" panose="02010600030101010101" pitchFamily="2" charset="-122"/>
                <a:ea typeface="宋体" panose="02010600030101010101" pitchFamily="2" charset="-122"/>
                <a:sym typeface="+mn-ea"/>
              </a:rPr>
              <a:t>选举毛泽东为中央委员会、中央政治局主席。</a:t>
            </a:r>
            <a:endParaRPr dirty="0">
              <a:latin typeface="宋体" panose="02010600030101010101" pitchFamily="2" charset="-122"/>
              <a:ea typeface="宋体" panose="02010600030101010101" pitchFamily="2" charset="-122"/>
              <a:sym typeface="+mn-ea"/>
            </a:endParaRPr>
          </a:p>
        </p:txBody>
      </p:sp>
      <p:sp>
        <p:nvSpPr>
          <p:cNvPr id="47" name="文本框 46"/>
          <p:cNvSpPr txBox="1"/>
          <p:nvPr/>
        </p:nvSpPr>
        <p:spPr>
          <a:xfrm>
            <a:off x="589280" y="4434205"/>
            <a:ext cx="7277100" cy="1568450"/>
          </a:xfrm>
          <a:prstGeom prst="rect">
            <a:avLst/>
          </a:prstGeom>
          <a:noFill/>
        </p:spPr>
        <p:txBody>
          <a:bodyPr wrap="square" rtlCol="0" anchor="t">
            <a:spAutoFit/>
          </a:bodyPr>
          <a:p>
            <a:pPr fontAlgn="auto">
              <a:lnSpc>
                <a:spcPct val="100000"/>
              </a:lnSpc>
            </a:pPr>
            <a:r>
              <a:rPr dirty="0">
                <a:latin typeface="宋体" panose="02010600030101010101" pitchFamily="2" charset="-122"/>
                <a:ea typeface="宋体" panose="02010600030101010101" pitchFamily="2" charset="-122"/>
                <a:sym typeface="+mn-ea"/>
              </a:rPr>
              <a:t>七大确立毛泽东思想为全党的指导思想，这是七大做出的历史性贡献。大会把党在长期奋斗中形成的优良传统和作风概括为三大作风。即理论联系实际，密切联系群众，批评与自我批评。</a:t>
            </a:r>
            <a:endParaRPr dirty="0">
              <a:latin typeface="宋体" panose="02010600030101010101" pitchFamily="2" charset="-122"/>
              <a:ea typeface="宋体" panose="02010600030101010101" pitchFamily="2" charset="-122"/>
              <a:sym typeface="+mn-ea"/>
            </a:endParaRPr>
          </a:p>
        </p:txBody>
      </p:sp>
      <p:sp>
        <p:nvSpPr>
          <p:cNvPr id="4" name="文本框 3"/>
          <p:cNvSpPr txBox="1"/>
          <p:nvPr/>
        </p:nvSpPr>
        <p:spPr>
          <a:xfrm>
            <a:off x="8559800" y="3348355"/>
            <a:ext cx="3464560" cy="368300"/>
          </a:xfrm>
          <a:prstGeom prst="rect">
            <a:avLst/>
          </a:prstGeom>
          <a:noFill/>
          <a:ln w="9525">
            <a:noFill/>
          </a:ln>
        </p:spPr>
        <p:txBody>
          <a:bodyPr wrap="square">
            <a:spAutoFit/>
          </a:bodyPr>
          <a:p>
            <a:pPr indent="0" algn="ctr"/>
            <a:r>
              <a:rPr lang="zh-CN" altLang="en-US" sz="1800" b="0">
                <a:latin typeface="宋体" panose="02010600030101010101" pitchFamily="2" charset="-122"/>
                <a:ea typeface="宋体" panose="02010600030101010101" pitchFamily="2" charset="-122"/>
                <a:cs typeface="宋体" panose="02010600030101010101" pitchFamily="2" charset="-122"/>
              </a:rPr>
              <a:t>延安杨家岭中央大礼堂</a:t>
            </a:r>
            <a:endParaRPr lang="zh-CN" altLang="en-US" sz="1800" b="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descr="xinsrc_42210040812200623030840.jpg"/>
          <p:cNvPicPr>
            <a:picLocks noChangeAspect="1"/>
          </p:cNvPicPr>
          <p:nvPr/>
        </p:nvPicPr>
        <p:blipFill>
          <a:blip r:embed="rId1"/>
          <a:stretch>
            <a:fillRect/>
          </a:stretch>
        </p:blipFill>
        <p:spPr>
          <a:xfrm>
            <a:off x="9008745" y="1851025"/>
            <a:ext cx="2566670" cy="1497330"/>
          </a:xfrm>
          <a:prstGeom prst="rect">
            <a:avLst/>
          </a:prstGeom>
          <a:effectLst>
            <a:innerShdw blurRad="114300">
              <a:prstClr val="black"/>
            </a:innerShdw>
          </a:effectLst>
        </p:spPr>
      </p:pic>
      <p:pic>
        <p:nvPicPr>
          <p:cNvPr id="122" name="图片 121" descr="xinsimple_58206031210354211363330.jpg"/>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9008745" y="3908425"/>
            <a:ext cx="2566670" cy="1725930"/>
          </a:xfrm>
          <a:prstGeom prst="rect">
            <a:avLst/>
          </a:prstGeom>
          <a:effectLst>
            <a:innerShdw blurRad="114300">
              <a:prstClr val="black"/>
            </a:innerShdw>
          </a:effectLst>
        </p:spPr>
      </p:pic>
      <p:sp>
        <p:nvSpPr>
          <p:cNvPr id="5" name="文本框 4"/>
          <p:cNvSpPr txBox="1"/>
          <p:nvPr/>
        </p:nvSpPr>
        <p:spPr>
          <a:xfrm>
            <a:off x="8559800" y="5634355"/>
            <a:ext cx="3464560" cy="645160"/>
          </a:xfrm>
          <a:prstGeom prst="rect">
            <a:avLst/>
          </a:prstGeom>
          <a:noFill/>
          <a:ln w="9525">
            <a:noFill/>
          </a:ln>
        </p:spPr>
        <p:txBody>
          <a:bodyPr wrap="square">
            <a:spAutoFit/>
          </a:bodyPr>
          <a:p>
            <a:pPr indent="0" algn="ctr"/>
            <a:r>
              <a:rPr lang="zh-CN" altLang="en-US" sz="1800" b="0">
                <a:latin typeface="宋体" panose="02010600030101010101" pitchFamily="2" charset="-122"/>
                <a:ea typeface="宋体" panose="02010600030101010101" pitchFamily="2" charset="-122"/>
                <a:cs typeface="宋体" panose="02010600030101010101" pitchFamily="2" charset="-122"/>
              </a:rPr>
              <a:t>毛泽东、朱德</a:t>
            </a:r>
            <a:endParaRPr lang="zh-CN" altLang="en-US" sz="1800" b="0">
              <a:latin typeface="宋体" panose="02010600030101010101" pitchFamily="2" charset="-122"/>
              <a:ea typeface="宋体" panose="02010600030101010101" pitchFamily="2" charset="-122"/>
              <a:cs typeface="宋体" panose="02010600030101010101" pitchFamily="2" charset="-122"/>
            </a:endParaRPr>
          </a:p>
          <a:p>
            <a:pPr indent="0" algn="ctr"/>
            <a:r>
              <a:rPr lang="zh-CN" altLang="en-US" sz="1800" b="0">
                <a:latin typeface="宋体" panose="02010600030101010101" pitchFamily="2" charset="-122"/>
                <a:ea typeface="宋体" panose="02010600030101010101" pitchFamily="2" charset="-122"/>
                <a:cs typeface="宋体" panose="02010600030101010101" pitchFamily="2" charset="-122"/>
              </a:rPr>
              <a:t>在七大主席台上</a:t>
            </a:r>
            <a:endParaRPr lang="zh-CN" altLang="en-US" sz="18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自定义 37">
      <a:dk1>
        <a:srgbClr val="000000"/>
      </a:dk1>
      <a:lt1>
        <a:srgbClr val="FFFFFF"/>
      </a:lt1>
      <a:dk2>
        <a:srgbClr val="000000"/>
      </a:dk2>
      <a:lt2>
        <a:srgbClr val="FFFFFF"/>
      </a:lt2>
      <a:accent1>
        <a:srgbClr val="C00000"/>
      </a:accent1>
      <a:accent2>
        <a:srgbClr val="FFBE00"/>
      </a:accent2>
      <a:accent3>
        <a:srgbClr val="C00000"/>
      </a:accent3>
      <a:accent4>
        <a:srgbClr val="7030A0"/>
      </a:accent4>
      <a:accent5>
        <a:srgbClr val="EEECE1"/>
      </a:accent5>
      <a:accent6>
        <a:srgbClr val="F79646"/>
      </a:accent6>
      <a:hlink>
        <a:srgbClr val="0000FF"/>
      </a:hlink>
      <a:folHlink>
        <a:srgbClr val="800080"/>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3871</Words>
  <Application>WPS 演示</Application>
  <PresentationFormat>自定义</PresentationFormat>
  <Paragraphs>306</Paragraphs>
  <Slides>22</Slides>
  <Notes>39</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微软雅黑</vt:lpstr>
      <vt:lpstr>明兰_UI_TC</vt:lpstr>
      <vt:lpstr>Impact</vt:lpstr>
      <vt:lpstr>Arial Unicode MS</vt:lpstr>
      <vt:lpstr>Calibri</vt:lpstr>
      <vt:lpstr>黑体</vt:lpstr>
      <vt:lpstr>华文行楷</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践行四讲四有做合格党员精品PPT模板</dc:title>
  <dc:creator>abc</dc:creator>
  <cp:lastModifiedBy>草原精灵</cp:lastModifiedBy>
  <cp:revision>630</cp:revision>
  <dcterms:created xsi:type="dcterms:W3CDTF">2016-02-23T04:18:00Z</dcterms:created>
  <dcterms:modified xsi:type="dcterms:W3CDTF">2017-11-03T00:57:15Z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