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52828"/>
    <a:srgbClr val="D81A1A"/>
    <a:srgbClr val="EB3535"/>
    <a:srgbClr val="F05A5A"/>
    <a:srgbClr val="F57777"/>
    <a:srgbClr val="F99191"/>
    <a:srgbClr val="E14A4A"/>
    <a:srgbClr val="C0830C"/>
    <a:srgbClr val="B54245"/>
    <a:srgbClr val="ED787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4" d="100"/>
          <a:sy n="114" d="100"/>
        </p:scale>
        <p:origin x="-47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doughnutChart>
        <c:varyColors val="1"/>
        <c:ser>
          <c:idx val="0"/>
          <c:order val="0"/>
          <c:tx>
            <c:strRef>
              <c:f>Sheet1!$B$1</c:f>
              <c:strCache>
                <c:ptCount val="1"/>
                <c:pt idx="0">
                  <c:v>销售额</c:v>
                </c:pt>
              </c:strCache>
            </c:strRef>
          </c:tx>
          <c:spPr>
            <a:ln>
              <a:noFill/>
            </a:ln>
          </c:spPr>
          <c:dPt>
            <c:idx val="0"/>
            <c:spPr>
              <a:solidFill>
                <a:schemeClr val="accent1"/>
              </a:solidFill>
              <a:ln w="19050">
                <a:noFill/>
              </a:ln>
              <a:effectLst/>
            </c:spPr>
          </c:dPt>
          <c:dPt>
            <c:idx val="1"/>
            <c:spPr>
              <a:solidFill>
                <a:schemeClr val="tx2"/>
              </a:solidFill>
              <a:ln w="19050">
                <a:noFill/>
              </a:ln>
              <a:effectLst/>
            </c:spPr>
          </c:dPt>
          <c:dPt>
            <c:idx val="2"/>
            <c:spPr>
              <a:solidFill>
                <a:schemeClr val="accent3"/>
              </a:solidFill>
              <a:ln w="19050">
                <a:noFill/>
              </a:ln>
              <a:effectLst/>
            </c:spPr>
          </c:dPt>
          <c:dPt>
            <c:idx val="3"/>
            <c:spPr>
              <a:noFill/>
              <a:ln w="19050">
                <a:noFill/>
              </a:ln>
              <a:effectLst/>
            </c:spPr>
          </c:dPt>
          <c:cat>
            <c:strRef>
              <c:f>Sheet1!$A$2:$A$5</c:f>
              <c:strCache>
                <c:ptCount val="4"/>
                <c:pt idx="0">
                  <c:v>a</c:v>
                </c:pt>
                <c:pt idx="1">
                  <c:v>b</c:v>
                </c:pt>
                <c:pt idx="3">
                  <c:v>辅助数据</c:v>
                </c:pt>
              </c:strCache>
            </c:strRef>
          </c:cat>
          <c:val>
            <c:numRef>
              <c:f>Sheet1!$B$2:$B$5</c:f>
              <c:numCache>
                <c:formatCode>General</c:formatCode>
                <c:ptCount val="4"/>
                <c:pt idx="0">
                  <c:v>13</c:v>
                </c:pt>
                <c:pt idx="1">
                  <c:v>22</c:v>
                </c:pt>
                <c:pt idx="3">
                  <c:v>35</c:v>
                </c:pt>
              </c:numCache>
            </c:numRef>
          </c:val>
        </c:ser>
        <c:firstSliceAng val="270"/>
        <c:holeSize val="78"/>
      </c:doughnutChart>
      <c:spPr>
        <a:noFill/>
        <a:ln>
          <a:noFill/>
        </a:ln>
        <a:effectLst/>
      </c:spPr>
    </c:plotArea>
    <c:plotVisOnly val="1"/>
    <c:dispBlanksAs val="zero"/>
  </c:chart>
  <c:spPr>
    <a:noFill/>
    <a:ln>
      <a:noFill/>
    </a:ln>
    <a:effectLst/>
  </c:spPr>
  <c:txPr>
    <a:bodyPr/>
    <a:lstStyle/>
    <a:p>
      <a:pPr>
        <a:defRPr>
          <a:latin typeface="+mn-lt"/>
          <a:ea typeface="+mn-ea"/>
          <a:cs typeface="+mn-ea"/>
          <a:sym typeface="+mn-lt"/>
        </a:defRPr>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9C54A-97A3-468D-AB59-73EF25981F8A}" type="datetimeFigureOut">
              <a:rPr lang="zh-CN" altLang="en-US" smtClean="0"/>
              <a:pPr/>
              <a:t>2017/11/29 Wednesday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D94F7-F172-4DDF-98C8-D7B904791CB3}" type="slidenum">
              <a:rPr lang="zh-CN" altLang="en-US" smtClean="0"/>
              <a:pPr/>
              <a:t>‹#›</a:t>
            </a:fld>
            <a:endParaRPr lang="zh-CN" altLang="en-US"/>
          </a:p>
        </p:txBody>
      </p:sp>
    </p:spTree>
    <p:extLst>
      <p:ext uri="{BB962C8B-B14F-4D97-AF65-F5344CB8AC3E}">
        <p14:creationId xmlns:p14="http://schemas.microsoft.com/office/powerpoint/2010/main" xmlns="" val="2082534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t>字体：禹卫书法行书简体、叶根友毛笔行书简体</a:t>
            </a:r>
          </a:p>
        </p:txBody>
      </p:sp>
      <p:sp>
        <p:nvSpPr>
          <p:cNvPr id="4" name="灯片编号占位符 3"/>
          <p:cNvSpPr>
            <a:spLocks noGrp="1"/>
          </p:cNvSpPr>
          <p:nvPr>
            <p:ph type="sldNum" sz="quarter" idx="10"/>
          </p:nvPr>
        </p:nvSpPr>
        <p:spPr/>
        <p:txBody>
          <a:bodyPr/>
          <a:lstStyle/>
          <a:p>
            <a:pPr>
              <a:defRPr/>
            </a:pPr>
            <a:fld id="{DC5E1751-484D-41E1-A07A-03B9983CA45B}" type="slidenum">
              <a:rPr lang="zh-CN" altLang="en-US" smtClean="0">
                <a:solidFill>
                  <a:prstClr val="black"/>
                </a:solidFill>
                <a:latin typeface="等线" panose="020F0502020204030204"/>
                <a:ea typeface="等线" panose="02010600030101010101" pitchFamily="2" charset="-122"/>
              </a:rPr>
              <a:pPr>
                <a:defRPr/>
              </a:pPr>
              <a:t>1</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xmlns="" val="162087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特殊</a:t>
            </a:r>
            <a:r>
              <a:rPr lang="zh-CN" altLang="en-US"/>
              <a:t>字体：造字工房俊雅常规体、华康俪金黑</a:t>
            </a:r>
            <a:endParaRPr lang="zh-CN" altLang="en-US" dirty="0"/>
          </a:p>
        </p:txBody>
      </p:sp>
      <p:sp>
        <p:nvSpPr>
          <p:cNvPr id="4" name="灯片编号占位符 3"/>
          <p:cNvSpPr>
            <a:spLocks noGrp="1"/>
          </p:cNvSpPr>
          <p:nvPr>
            <p:ph type="sldNum" sz="quarter" idx="10"/>
          </p:nvPr>
        </p:nvSpPr>
        <p:spPr/>
        <p:txBody>
          <a:bodyPr/>
          <a:lstStyle/>
          <a:p>
            <a:pPr>
              <a:defRPr/>
            </a:pPr>
            <a:fld id="{7A5D7EA7-3341-4973-9FA5-3FA3299EF1C7}" type="slidenum">
              <a:rPr lang="zh-CN" altLang="en-US" smtClean="0">
                <a:solidFill>
                  <a:prstClr val="black"/>
                </a:solidFill>
                <a:latin typeface="等线" panose="020F0502020204030204"/>
                <a:ea typeface="等线" panose="02010600030101010101" pitchFamily="2" charset="-122"/>
              </a:rPr>
              <a:pPr>
                <a:defRPr/>
              </a:pPr>
              <a:t>23</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xmlns="" val="1200514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070D5CC-AB52-43B7-919D-C352280DDF1D}" type="datetimeFigureOut">
              <a:rPr lang="zh-CN" altLang="en-US" smtClean="0"/>
              <a:pPr/>
              <a:t>2017/11/29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F0629D-0FB9-43B2-8BBD-08D83506ED51}" type="slidenum">
              <a:rPr lang="zh-CN" altLang="en-US" smtClean="0"/>
              <a:pPr/>
              <a:t>‹#›</a:t>
            </a:fld>
            <a:endParaRPr lang="zh-CN" altLang="en-US"/>
          </a:p>
        </p:txBody>
      </p:sp>
    </p:spTree>
    <p:extLst>
      <p:ext uri="{BB962C8B-B14F-4D97-AF65-F5344CB8AC3E}">
        <p14:creationId xmlns:p14="http://schemas.microsoft.com/office/powerpoint/2010/main" xmlns="" val="1641620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070D5CC-AB52-43B7-919D-C352280DDF1D}" type="datetimeFigureOut">
              <a:rPr lang="zh-CN" altLang="en-US" smtClean="0"/>
              <a:pPr/>
              <a:t>2017/11/29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F0629D-0FB9-43B2-8BBD-08D83506ED51}" type="slidenum">
              <a:rPr lang="zh-CN" altLang="en-US" smtClean="0"/>
              <a:pPr/>
              <a:t>‹#›</a:t>
            </a:fld>
            <a:endParaRPr lang="zh-CN" altLang="en-US"/>
          </a:p>
        </p:txBody>
      </p:sp>
    </p:spTree>
    <p:extLst>
      <p:ext uri="{BB962C8B-B14F-4D97-AF65-F5344CB8AC3E}">
        <p14:creationId xmlns:p14="http://schemas.microsoft.com/office/powerpoint/2010/main" xmlns="" val="153568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070D5CC-AB52-43B7-919D-C352280DDF1D}" type="datetimeFigureOut">
              <a:rPr lang="zh-CN" altLang="en-US" smtClean="0"/>
              <a:pPr/>
              <a:t>2017/11/29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F0629D-0FB9-43B2-8BBD-08D83506ED51}" type="slidenum">
              <a:rPr lang="zh-CN" altLang="en-US" smtClean="0"/>
              <a:pPr/>
              <a:t>‹#›</a:t>
            </a:fld>
            <a:endParaRPr lang="zh-CN" altLang="en-US"/>
          </a:p>
        </p:txBody>
      </p:sp>
    </p:spTree>
    <p:extLst>
      <p:ext uri="{BB962C8B-B14F-4D97-AF65-F5344CB8AC3E}">
        <p14:creationId xmlns:p14="http://schemas.microsoft.com/office/powerpoint/2010/main" xmlns="" val="2497146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79696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680042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5391249" y="1064634"/>
            <a:ext cx="10058401" cy="5627409"/>
          </a:xfrm>
          <a:prstGeom prst="rect">
            <a:avLst/>
          </a:prstGeom>
        </p:spPr>
      </p:pic>
      <p:sp>
        <p:nvSpPr>
          <p:cNvPr id="7" name="Picture Placeholder 2"/>
          <p:cNvSpPr>
            <a:spLocks noGrp="1"/>
          </p:cNvSpPr>
          <p:nvPr>
            <p:ph type="pic" sz="quarter" idx="12" hasCustomPrompt="1"/>
          </p:nvPr>
        </p:nvSpPr>
        <p:spPr>
          <a:xfrm>
            <a:off x="7302844" y="1334529"/>
            <a:ext cx="6314302" cy="3941806"/>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Tree>
    <p:extLst>
      <p:ext uri="{BB962C8B-B14F-4D97-AF65-F5344CB8AC3E}">
        <p14:creationId xmlns:p14="http://schemas.microsoft.com/office/powerpoint/2010/main" xmlns="" val="14368029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008953" y="834696"/>
            <a:ext cx="6347901" cy="5818909"/>
          </a:xfrm>
          <a:prstGeom prst="rect">
            <a:avLst/>
          </a:prstGeom>
        </p:spPr>
      </p:pic>
      <p:sp>
        <p:nvSpPr>
          <p:cNvPr id="7" name="Picture Placeholder 2"/>
          <p:cNvSpPr>
            <a:spLocks noGrp="1"/>
          </p:cNvSpPr>
          <p:nvPr>
            <p:ph type="pic" sz="quarter" idx="12" hasCustomPrompt="1"/>
          </p:nvPr>
        </p:nvSpPr>
        <p:spPr>
          <a:xfrm>
            <a:off x="7414054" y="1210962"/>
            <a:ext cx="5535827" cy="3311611"/>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Tree>
    <p:extLst>
      <p:ext uri="{BB962C8B-B14F-4D97-AF65-F5344CB8AC3E}">
        <p14:creationId xmlns:p14="http://schemas.microsoft.com/office/powerpoint/2010/main" xmlns="" val="10862306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16200000">
            <a:off x="3093200" y="1713358"/>
            <a:ext cx="5010740" cy="3578723"/>
          </a:xfrm>
          <a:prstGeom prst="rect">
            <a:avLst/>
          </a:prstGeom>
        </p:spPr>
      </p:pic>
      <p:sp>
        <p:nvSpPr>
          <p:cNvPr id="7" name="Picture Placeholder 2"/>
          <p:cNvSpPr>
            <a:spLocks noGrp="1"/>
          </p:cNvSpPr>
          <p:nvPr>
            <p:ph type="pic" sz="quarter" idx="12" hasCustomPrompt="1"/>
          </p:nvPr>
        </p:nvSpPr>
        <p:spPr>
          <a:xfrm>
            <a:off x="4028304" y="1639556"/>
            <a:ext cx="2804984" cy="376881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Tree>
    <p:extLst>
      <p:ext uri="{BB962C8B-B14F-4D97-AF65-F5344CB8AC3E}">
        <p14:creationId xmlns:p14="http://schemas.microsoft.com/office/powerpoint/2010/main" xmlns="" val="401448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065376" y="1059237"/>
            <a:ext cx="2442714" cy="4286895"/>
          </a:xfrm>
          <a:prstGeom prst="rect">
            <a:avLst/>
          </a:prstGeom>
        </p:spPr>
      </p:pic>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395033" y="1059237"/>
            <a:ext cx="2442714" cy="4286895"/>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724690" y="1059237"/>
            <a:ext cx="2442714" cy="4286895"/>
          </a:xfrm>
          <a:prstGeom prst="rect">
            <a:avLst/>
          </a:prstGeom>
        </p:spPr>
      </p:pic>
      <p:sp>
        <p:nvSpPr>
          <p:cNvPr id="7" name="Picture Placeholder 2"/>
          <p:cNvSpPr>
            <a:spLocks noGrp="1"/>
          </p:cNvSpPr>
          <p:nvPr>
            <p:ph type="pic" sz="quarter" idx="12" hasCustomPrompt="1"/>
          </p:nvPr>
        </p:nvSpPr>
        <p:spPr>
          <a:xfrm>
            <a:off x="4436078" y="1512441"/>
            <a:ext cx="1664838" cy="297917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12" name="Picture Placeholder 2"/>
          <p:cNvSpPr>
            <a:spLocks noGrp="1"/>
          </p:cNvSpPr>
          <p:nvPr>
            <p:ph type="pic" sz="quarter" idx="13" hasCustomPrompt="1"/>
          </p:nvPr>
        </p:nvSpPr>
        <p:spPr>
          <a:xfrm>
            <a:off x="6759148" y="1512441"/>
            <a:ext cx="1664838" cy="297917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13" name="Picture Placeholder 2"/>
          <p:cNvSpPr>
            <a:spLocks noGrp="1"/>
          </p:cNvSpPr>
          <p:nvPr>
            <p:ph type="pic" sz="quarter" idx="14" hasCustomPrompt="1"/>
          </p:nvPr>
        </p:nvSpPr>
        <p:spPr>
          <a:xfrm>
            <a:off x="9094575" y="1512441"/>
            <a:ext cx="1664838" cy="297917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Tree>
    <p:extLst>
      <p:ext uri="{BB962C8B-B14F-4D97-AF65-F5344CB8AC3E}">
        <p14:creationId xmlns:p14="http://schemas.microsoft.com/office/powerpoint/2010/main" xmlns="" val="3303337870"/>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14:bounceEnd="5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14:bounceEnd="50000">
                                          <p:cBhvr additive="base">
                                            <p:cTn id="15" dur="10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par>
                                    <p:cTn id="23" presetID="10" presetClass="entr" presetSubtype="0" fill="hold" grpId="0" nodeType="withEffect">
                                      <p:stCondLst>
                                        <p:cond delay="16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4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par>
                                    <p:cTn id="23" presetID="10" presetClass="entr" presetSubtype="0" fill="hold" grpId="0" nodeType="withEffect">
                                      <p:stCondLst>
                                        <p:cond delay="16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7132665" y="990435"/>
            <a:ext cx="4760159" cy="8353947"/>
          </a:xfrm>
          <a:prstGeom prst="rect">
            <a:avLst/>
          </a:prstGeom>
        </p:spPr>
      </p:pic>
      <p:sp>
        <p:nvSpPr>
          <p:cNvPr id="7" name="Picture Placeholder 2"/>
          <p:cNvSpPr>
            <a:spLocks noGrp="1"/>
          </p:cNvSpPr>
          <p:nvPr>
            <p:ph type="pic" sz="quarter" idx="12" hasCustomPrompt="1"/>
          </p:nvPr>
        </p:nvSpPr>
        <p:spPr>
          <a:xfrm>
            <a:off x="7847905" y="1895501"/>
            <a:ext cx="3236105" cy="5790402"/>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Tree>
    <p:extLst>
      <p:ext uri="{BB962C8B-B14F-4D97-AF65-F5344CB8AC3E}">
        <p14:creationId xmlns:p14="http://schemas.microsoft.com/office/powerpoint/2010/main" xmlns="" val="553113754"/>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0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367848" y="580270"/>
            <a:ext cx="3577110" cy="6277730"/>
          </a:xfrm>
          <a:prstGeom prst="rect">
            <a:avLst/>
          </a:prstGeom>
        </p:spPr>
      </p:pic>
      <p:sp>
        <p:nvSpPr>
          <p:cNvPr id="7" name="Picture Placeholder 2"/>
          <p:cNvSpPr>
            <a:spLocks noGrp="1"/>
          </p:cNvSpPr>
          <p:nvPr>
            <p:ph type="pic" sz="quarter" idx="12" hasCustomPrompt="1"/>
          </p:nvPr>
        </p:nvSpPr>
        <p:spPr>
          <a:xfrm>
            <a:off x="3906588" y="1265306"/>
            <a:ext cx="2444786" cy="4344662"/>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Tree>
    <p:extLst>
      <p:ext uri="{BB962C8B-B14F-4D97-AF65-F5344CB8AC3E}">
        <p14:creationId xmlns:p14="http://schemas.microsoft.com/office/powerpoint/2010/main" xmlns="" val="21275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070D5CC-AB52-43B7-919D-C352280DDF1D}" type="datetimeFigureOut">
              <a:rPr lang="zh-CN" altLang="en-US" smtClean="0"/>
              <a:pPr/>
              <a:t>2017/11/29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F0629D-0FB9-43B2-8BBD-08D83506ED51}" type="slidenum">
              <a:rPr lang="zh-CN" altLang="en-US" smtClean="0"/>
              <a:pPr/>
              <a:t>‹#›</a:t>
            </a:fld>
            <a:endParaRPr lang="zh-CN" altLang="en-US"/>
          </a:p>
        </p:txBody>
      </p:sp>
    </p:spTree>
    <p:extLst>
      <p:ext uri="{BB962C8B-B14F-4D97-AF65-F5344CB8AC3E}">
        <p14:creationId xmlns:p14="http://schemas.microsoft.com/office/powerpoint/2010/main" xmlns="" val="3831765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4_Title Slide">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430432" y="5969111"/>
            <a:ext cx="2539682" cy="888889"/>
          </a:xfrm>
          <a:prstGeom prst="rect">
            <a:avLst/>
          </a:prstGeom>
        </p:spPr>
      </p:pic>
    </p:spTree>
    <p:extLst>
      <p:ext uri="{BB962C8B-B14F-4D97-AF65-F5344CB8AC3E}">
        <p14:creationId xmlns:p14="http://schemas.microsoft.com/office/powerpoint/2010/main" xmlns="" val="2192035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8" name="Picture Placeholder 2"/>
          <p:cNvSpPr>
            <a:spLocks noGrp="1"/>
          </p:cNvSpPr>
          <p:nvPr>
            <p:ph type="pic" sz="quarter" idx="10" hasCustomPrompt="1"/>
          </p:nvPr>
        </p:nvSpPr>
        <p:spPr>
          <a:xfrm>
            <a:off x="4034109" y="1684531"/>
            <a:ext cx="1686296" cy="1686296"/>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29" name="Picture Placeholder 2"/>
          <p:cNvSpPr>
            <a:spLocks noGrp="1"/>
          </p:cNvSpPr>
          <p:nvPr>
            <p:ph type="pic" sz="quarter" idx="11" hasCustomPrompt="1"/>
          </p:nvPr>
        </p:nvSpPr>
        <p:spPr>
          <a:xfrm>
            <a:off x="6709447" y="1684531"/>
            <a:ext cx="1686296" cy="1686296"/>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30" name="Picture Placeholder 2"/>
          <p:cNvSpPr>
            <a:spLocks noGrp="1"/>
          </p:cNvSpPr>
          <p:nvPr>
            <p:ph type="pic" sz="quarter" idx="12" hasCustomPrompt="1"/>
          </p:nvPr>
        </p:nvSpPr>
        <p:spPr>
          <a:xfrm>
            <a:off x="9410002" y="1684531"/>
            <a:ext cx="1686296" cy="1686296"/>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Tree>
    <p:extLst>
      <p:ext uri="{BB962C8B-B14F-4D97-AF65-F5344CB8AC3E}">
        <p14:creationId xmlns:p14="http://schemas.microsoft.com/office/powerpoint/2010/main" xmlns="" val="397954388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Picture Placeholder 2"/>
          <p:cNvSpPr>
            <a:spLocks noGrp="1"/>
          </p:cNvSpPr>
          <p:nvPr>
            <p:ph type="pic" sz="quarter" idx="12" hasCustomPrompt="1"/>
          </p:nvPr>
        </p:nvSpPr>
        <p:spPr>
          <a:xfrm>
            <a:off x="3027404" y="0"/>
            <a:ext cx="9164595" cy="3129106"/>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9" name="Picture Placeholder 2"/>
          <p:cNvSpPr>
            <a:spLocks noGrp="1"/>
          </p:cNvSpPr>
          <p:nvPr>
            <p:ph type="pic" sz="quarter" idx="10" hasCustomPrompt="1"/>
          </p:nvPr>
        </p:nvSpPr>
        <p:spPr>
          <a:xfrm>
            <a:off x="3847304" y="3176699"/>
            <a:ext cx="951870" cy="951870"/>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21" name="Picture Placeholder 2"/>
          <p:cNvSpPr>
            <a:spLocks noGrp="1"/>
          </p:cNvSpPr>
          <p:nvPr>
            <p:ph type="pic" sz="quarter" idx="13" hasCustomPrompt="1"/>
          </p:nvPr>
        </p:nvSpPr>
        <p:spPr>
          <a:xfrm>
            <a:off x="7913474" y="3176699"/>
            <a:ext cx="951870" cy="951870"/>
          </a:xfrm>
          <a:prstGeom prst="ellipse">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Tree>
    <p:extLst>
      <p:ext uri="{BB962C8B-B14F-4D97-AF65-F5344CB8AC3E}">
        <p14:creationId xmlns:p14="http://schemas.microsoft.com/office/powerpoint/2010/main" xmlns="" val="31784769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13" name="Picture Placeholder 2"/>
          <p:cNvSpPr>
            <a:spLocks noGrp="1"/>
          </p:cNvSpPr>
          <p:nvPr>
            <p:ph type="pic" sz="quarter" idx="12" hasCustomPrompt="1"/>
          </p:nvPr>
        </p:nvSpPr>
        <p:spPr>
          <a:xfrm>
            <a:off x="4540101" y="-21266"/>
            <a:ext cx="7651897" cy="3450998"/>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11" name="Picture Placeholder 2"/>
          <p:cNvSpPr>
            <a:spLocks noGrp="1"/>
          </p:cNvSpPr>
          <p:nvPr>
            <p:ph type="pic" sz="quarter" idx="13" hasCustomPrompt="1"/>
          </p:nvPr>
        </p:nvSpPr>
        <p:spPr>
          <a:xfrm>
            <a:off x="4540101" y="3429732"/>
            <a:ext cx="7651897" cy="3450998"/>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12" name="Rectangle 11"/>
          <p:cNvSpPr/>
          <p:nvPr userDrawn="1"/>
        </p:nvSpPr>
        <p:spPr>
          <a:xfrm>
            <a:off x="3047622" y="0"/>
            <a:ext cx="149247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430432" y="5969111"/>
            <a:ext cx="2539682" cy="888889"/>
          </a:xfrm>
          <a:prstGeom prst="rect">
            <a:avLst/>
          </a:prstGeom>
        </p:spPr>
      </p:pic>
    </p:spTree>
    <p:extLst>
      <p:ext uri="{BB962C8B-B14F-4D97-AF65-F5344CB8AC3E}">
        <p14:creationId xmlns:p14="http://schemas.microsoft.com/office/powerpoint/2010/main" xmlns="" val="9620407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6" name="Rectangle 5"/>
          <p:cNvSpPr/>
          <p:nvPr userDrawn="1"/>
        </p:nvSpPr>
        <p:spPr>
          <a:xfrm>
            <a:off x="3047622" y="0"/>
            <a:ext cx="329139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xmlns="" val="55785217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3669956" y="1003184"/>
            <a:ext cx="2397211" cy="2644345"/>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7" name="Picture Placeholder 2"/>
          <p:cNvSpPr>
            <a:spLocks noGrp="1"/>
          </p:cNvSpPr>
          <p:nvPr>
            <p:ph type="pic" sz="quarter" idx="11" hasCustomPrompt="1"/>
          </p:nvPr>
        </p:nvSpPr>
        <p:spPr>
          <a:xfrm>
            <a:off x="6357551" y="1003184"/>
            <a:ext cx="2397211" cy="2644345"/>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8" name="Picture Placeholder 2"/>
          <p:cNvSpPr>
            <a:spLocks noGrp="1"/>
          </p:cNvSpPr>
          <p:nvPr>
            <p:ph type="pic" sz="quarter" idx="12" hasCustomPrompt="1"/>
          </p:nvPr>
        </p:nvSpPr>
        <p:spPr>
          <a:xfrm>
            <a:off x="9045145" y="1003184"/>
            <a:ext cx="2397211" cy="2644345"/>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Tree>
    <p:extLst>
      <p:ext uri="{BB962C8B-B14F-4D97-AF65-F5344CB8AC3E}">
        <p14:creationId xmlns:p14="http://schemas.microsoft.com/office/powerpoint/2010/main" xmlns="" val="13455885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7055708" y="0"/>
            <a:ext cx="5136291"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pic>
        <p:nvPicPr>
          <p:cNvPr id="3" name="图片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430432" y="5969111"/>
            <a:ext cx="2539682" cy="888889"/>
          </a:xfrm>
          <a:prstGeom prst="rect">
            <a:avLst/>
          </a:prstGeom>
        </p:spPr>
      </p:pic>
    </p:spTree>
    <p:extLst>
      <p:ext uri="{BB962C8B-B14F-4D97-AF65-F5344CB8AC3E}">
        <p14:creationId xmlns:p14="http://schemas.microsoft.com/office/powerpoint/2010/main" xmlns="" val="32196643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8501449" y="0"/>
            <a:ext cx="3690551"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pic>
        <p:nvPicPr>
          <p:cNvPr id="3" name="图片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430432" y="5969111"/>
            <a:ext cx="2539682" cy="888889"/>
          </a:xfrm>
          <a:prstGeom prst="rect">
            <a:avLst/>
          </a:prstGeom>
        </p:spPr>
      </p:pic>
    </p:spTree>
    <p:extLst>
      <p:ext uri="{BB962C8B-B14F-4D97-AF65-F5344CB8AC3E}">
        <p14:creationId xmlns:p14="http://schemas.microsoft.com/office/powerpoint/2010/main" xmlns="" val="155638547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3027405"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8" name="Picture Placeholder 2"/>
          <p:cNvSpPr>
            <a:spLocks noGrp="1"/>
          </p:cNvSpPr>
          <p:nvPr>
            <p:ph type="pic" sz="quarter" idx="11" hasCustomPrompt="1"/>
          </p:nvPr>
        </p:nvSpPr>
        <p:spPr>
          <a:xfrm>
            <a:off x="6101190"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9" name="Picture Placeholder 2"/>
          <p:cNvSpPr>
            <a:spLocks noGrp="1"/>
          </p:cNvSpPr>
          <p:nvPr>
            <p:ph type="pic" sz="quarter" idx="12" hasCustomPrompt="1"/>
          </p:nvPr>
        </p:nvSpPr>
        <p:spPr>
          <a:xfrm>
            <a:off x="9181273"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pic>
        <p:nvPicPr>
          <p:cNvPr id="5" name="图片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430432" y="5969111"/>
            <a:ext cx="2539682" cy="888889"/>
          </a:xfrm>
          <a:prstGeom prst="rect">
            <a:avLst/>
          </a:prstGeom>
        </p:spPr>
      </p:pic>
    </p:spTree>
    <p:extLst>
      <p:ext uri="{BB962C8B-B14F-4D97-AF65-F5344CB8AC3E}">
        <p14:creationId xmlns:p14="http://schemas.microsoft.com/office/powerpoint/2010/main" xmlns="" val="146494858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3027405"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8" name="Picture Placeholder 2"/>
          <p:cNvSpPr>
            <a:spLocks noGrp="1"/>
          </p:cNvSpPr>
          <p:nvPr>
            <p:ph type="pic" sz="quarter" idx="11" hasCustomPrompt="1"/>
          </p:nvPr>
        </p:nvSpPr>
        <p:spPr>
          <a:xfrm>
            <a:off x="6101190"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9" name="Picture Placeholder 2"/>
          <p:cNvSpPr>
            <a:spLocks noGrp="1"/>
          </p:cNvSpPr>
          <p:nvPr>
            <p:ph type="pic" sz="quarter" idx="12" hasCustomPrompt="1"/>
          </p:nvPr>
        </p:nvSpPr>
        <p:spPr>
          <a:xfrm>
            <a:off x="9181273"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10" name="Picture Placeholder 2"/>
          <p:cNvSpPr>
            <a:spLocks noGrp="1"/>
          </p:cNvSpPr>
          <p:nvPr>
            <p:ph type="pic" sz="quarter" idx="13" hasCustomPrompt="1"/>
          </p:nvPr>
        </p:nvSpPr>
        <p:spPr>
          <a:xfrm>
            <a:off x="-46619"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pic>
        <p:nvPicPr>
          <p:cNvPr id="6" name="图片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430432" y="5969111"/>
            <a:ext cx="2539682" cy="888889"/>
          </a:xfrm>
          <a:prstGeom prst="rect">
            <a:avLst/>
          </a:prstGeom>
        </p:spPr>
      </p:pic>
    </p:spTree>
    <p:extLst>
      <p:ext uri="{BB962C8B-B14F-4D97-AF65-F5344CB8AC3E}">
        <p14:creationId xmlns:p14="http://schemas.microsoft.com/office/powerpoint/2010/main" xmlns="" val="4095364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070D5CC-AB52-43B7-919D-C352280DDF1D}" type="datetimeFigureOut">
              <a:rPr lang="zh-CN" altLang="en-US" smtClean="0"/>
              <a:pPr/>
              <a:t>2017/11/29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F0629D-0FB9-43B2-8BBD-08D83506ED51}" type="slidenum">
              <a:rPr lang="zh-CN" altLang="en-US" smtClean="0"/>
              <a:pPr/>
              <a:t>‹#›</a:t>
            </a:fld>
            <a:endParaRPr lang="zh-CN" altLang="en-US"/>
          </a:p>
        </p:txBody>
      </p:sp>
    </p:spTree>
    <p:extLst>
      <p:ext uri="{BB962C8B-B14F-4D97-AF65-F5344CB8AC3E}">
        <p14:creationId xmlns:p14="http://schemas.microsoft.com/office/powerpoint/2010/main" xmlns="" val="7789318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3027405" y="0"/>
            <a:ext cx="3080083" cy="4238368"/>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8" name="Picture Placeholder 2"/>
          <p:cNvSpPr>
            <a:spLocks noGrp="1"/>
          </p:cNvSpPr>
          <p:nvPr>
            <p:ph type="pic" sz="quarter" idx="11" hasCustomPrompt="1"/>
          </p:nvPr>
        </p:nvSpPr>
        <p:spPr>
          <a:xfrm>
            <a:off x="6101190" y="0"/>
            <a:ext cx="3080083" cy="4238368"/>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9" name="Picture Placeholder 2"/>
          <p:cNvSpPr>
            <a:spLocks noGrp="1"/>
          </p:cNvSpPr>
          <p:nvPr>
            <p:ph type="pic" sz="quarter" idx="12" hasCustomPrompt="1"/>
          </p:nvPr>
        </p:nvSpPr>
        <p:spPr>
          <a:xfrm>
            <a:off x="9181273" y="0"/>
            <a:ext cx="3080083" cy="4238368"/>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10" name="Picture Placeholder 2"/>
          <p:cNvSpPr>
            <a:spLocks noGrp="1"/>
          </p:cNvSpPr>
          <p:nvPr>
            <p:ph type="pic" sz="quarter" idx="13" hasCustomPrompt="1"/>
          </p:nvPr>
        </p:nvSpPr>
        <p:spPr>
          <a:xfrm>
            <a:off x="-46619" y="0"/>
            <a:ext cx="3080083" cy="4238368"/>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Tree>
    <p:extLst>
      <p:ext uri="{BB962C8B-B14F-4D97-AF65-F5344CB8AC3E}">
        <p14:creationId xmlns:p14="http://schemas.microsoft.com/office/powerpoint/2010/main" xmlns="" val="57171078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3904736" y="681908"/>
            <a:ext cx="3361037" cy="196243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7" name="Picture Placeholder 2"/>
          <p:cNvSpPr>
            <a:spLocks noGrp="1"/>
          </p:cNvSpPr>
          <p:nvPr>
            <p:ph type="pic" sz="quarter" idx="11" hasCustomPrompt="1"/>
          </p:nvPr>
        </p:nvSpPr>
        <p:spPr>
          <a:xfrm>
            <a:off x="7760044" y="681908"/>
            <a:ext cx="3361037" cy="196243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10" name="Picture Placeholder 2"/>
          <p:cNvSpPr>
            <a:spLocks noGrp="1"/>
          </p:cNvSpPr>
          <p:nvPr>
            <p:ph type="pic" sz="quarter" idx="12" hasCustomPrompt="1"/>
          </p:nvPr>
        </p:nvSpPr>
        <p:spPr>
          <a:xfrm>
            <a:off x="3904736" y="3523961"/>
            <a:ext cx="3361037" cy="196243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11" name="Picture Placeholder 2"/>
          <p:cNvSpPr>
            <a:spLocks noGrp="1"/>
          </p:cNvSpPr>
          <p:nvPr>
            <p:ph type="pic" sz="quarter" idx="13" hasCustomPrompt="1"/>
          </p:nvPr>
        </p:nvSpPr>
        <p:spPr>
          <a:xfrm>
            <a:off x="7760044" y="3523961"/>
            <a:ext cx="3361037" cy="196243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Tree>
    <p:extLst>
      <p:ext uri="{BB962C8B-B14F-4D97-AF65-F5344CB8AC3E}">
        <p14:creationId xmlns:p14="http://schemas.microsoft.com/office/powerpoint/2010/main" xmlns="" val="45442803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3027405"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Tree>
    <p:extLst>
      <p:ext uri="{BB962C8B-B14F-4D97-AF65-F5344CB8AC3E}">
        <p14:creationId xmlns:p14="http://schemas.microsoft.com/office/powerpoint/2010/main" xmlns="" val="293502407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3027405"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Tree>
    <p:extLst>
      <p:ext uri="{BB962C8B-B14F-4D97-AF65-F5344CB8AC3E}">
        <p14:creationId xmlns:p14="http://schemas.microsoft.com/office/powerpoint/2010/main" xmlns="" val="379814090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3047622" y="0"/>
            <a:ext cx="9144377" cy="449785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Tree>
    <p:extLst>
      <p:ext uri="{BB962C8B-B14F-4D97-AF65-F5344CB8AC3E}">
        <p14:creationId xmlns:p14="http://schemas.microsoft.com/office/powerpoint/2010/main" xmlns="" val="244682631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1025561" y="6158290"/>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smtClean="0">
                <a:solidFill>
                  <a:srgbClr val="222222"/>
                </a:solidFill>
                <a:latin typeface="Bebas Neue" charset="0"/>
                <a:ea typeface="Bebas Neue" charset="0"/>
                <a:cs typeface="Bebas Neue" charset="0"/>
              </a:rPr>
              <a:pPr algn="l"/>
              <a:t>‹#›</a:t>
            </a:fld>
            <a:endParaRPr lang="en-US" sz="1400" dirty="0">
              <a:solidFill>
                <a:srgbClr val="222222"/>
              </a:solidFill>
              <a:latin typeface="Bebas Neue" charset="0"/>
              <a:ea typeface="Bebas Neue" charset="0"/>
              <a:cs typeface="Bebas Neue" charset="0"/>
            </a:endParaRPr>
          </a:p>
        </p:txBody>
      </p:sp>
      <p:sp>
        <p:nvSpPr>
          <p:cNvPr id="7" name="Picture Placeholder 2"/>
          <p:cNvSpPr>
            <a:spLocks noGrp="1"/>
          </p:cNvSpPr>
          <p:nvPr>
            <p:ph type="pic" sz="quarter" idx="10" hasCustomPrompt="1"/>
          </p:nvPr>
        </p:nvSpPr>
        <p:spPr>
          <a:xfrm>
            <a:off x="3047622" y="1"/>
            <a:ext cx="9144377" cy="3934046"/>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Tree>
    <p:extLst>
      <p:ext uri="{BB962C8B-B14F-4D97-AF65-F5344CB8AC3E}">
        <p14:creationId xmlns:p14="http://schemas.microsoft.com/office/powerpoint/2010/main" xmlns="" val="246845067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smtClean="0"/>
              <a:t>Click to edit Master title style</a:t>
            </a:r>
            <a:endParaRPr lang="en-US" dirty="0"/>
          </a:p>
        </p:txBody>
      </p:sp>
      <p:sp>
        <p:nvSpPr>
          <p:cNvPr id="16" name="Slide Number Placeholder 5"/>
          <p:cNvSpPr txBox="1">
            <a:spLocks/>
          </p:cNvSpPr>
          <p:nvPr userDrawn="1"/>
        </p:nvSpPr>
        <p:spPr>
          <a:xfrm>
            <a:off x="1025561" y="6158290"/>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smtClean="0">
                <a:solidFill>
                  <a:srgbClr val="222222"/>
                </a:solidFill>
                <a:latin typeface="Bebas Neue" charset="0"/>
                <a:ea typeface="Bebas Neue" charset="0"/>
                <a:cs typeface="Bebas Neue" charset="0"/>
              </a:rPr>
              <a:pPr algn="l"/>
              <a:t>‹#›</a:t>
            </a:fld>
            <a:endParaRPr lang="en-US" sz="1400" dirty="0">
              <a:solidFill>
                <a:srgbClr val="222222"/>
              </a:solidFill>
              <a:latin typeface="Bebas Neue" charset="0"/>
              <a:ea typeface="Bebas Neue" charset="0"/>
              <a:cs typeface="Bebas Neue" charset="0"/>
            </a:endParaRPr>
          </a:p>
        </p:txBody>
      </p:sp>
      <p:sp>
        <p:nvSpPr>
          <p:cNvPr id="17" name="TextBox 16"/>
          <p:cNvSpPr txBox="1"/>
          <p:nvPr userDrawn="1"/>
        </p:nvSpPr>
        <p:spPr>
          <a:xfrm>
            <a:off x="602673" y="6168550"/>
            <a:ext cx="598241" cy="307777"/>
          </a:xfrm>
          <a:prstGeom prst="rect">
            <a:avLst/>
          </a:prstGeom>
          <a:noFill/>
        </p:spPr>
        <p:txBody>
          <a:bodyPr wrap="none" rtlCol="0">
            <a:spAutoFit/>
          </a:bodyPr>
          <a:lstStyle/>
          <a:p>
            <a:r>
              <a:rPr lang="en-US" sz="1400" dirty="0">
                <a:solidFill>
                  <a:srgbClr val="222222"/>
                </a:solidFill>
                <a:latin typeface="Bebas Neue" charset="0"/>
                <a:ea typeface="Bebas Neue" charset="0"/>
                <a:cs typeface="Bebas Neue" charset="0"/>
              </a:rPr>
              <a:t>Slide  /</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sz="quarter" idx="10" hasCustomPrompt="1"/>
          </p:nvPr>
        </p:nvSpPr>
        <p:spPr>
          <a:xfrm>
            <a:off x="3047622" y="1"/>
            <a:ext cx="9144377" cy="278572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Tree>
    <p:extLst>
      <p:ext uri="{BB962C8B-B14F-4D97-AF65-F5344CB8AC3E}">
        <p14:creationId xmlns:p14="http://schemas.microsoft.com/office/powerpoint/2010/main" xmlns="" val="313960849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smtClean="0"/>
              <a:t>Click to edit Master title style</a:t>
            </a:r>
            <a:endParaRPr lang="en-US" dirty="0"/>
          </a:p>
        </p:txBody>
      </p:sp>
      <p:sp>
        <p:nvSpPr>
          <p:cNvPr id="16" name="Slide Number Placeholder 5"/>
          <p:cNvSpPr txBox="1">
            <a:spLocks/>
          </p:cNvSpPr>
          <p:nvPr userDrawn="1"/>
        </p:nvSpPr>
        <p:spPr>
          <a:xfrm>
            <a:off x="1025561" y="6158290"/>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smtClean="0">
                <a:solidFill>
                  <a:srgbClr val="222222"/>
                </a:solidFill>
                <a:latin typeface="Bebas Neue" charset="0"/>
                <a:ea typeface="Bebas Neue" charset="0"/>
                <a:cs typeface="Bebas Neue" charset="0"/>
              </a:rPr>
              <a:pPr algn="l"/>
              <a:t>‹#›</a:t>
            </a:fld>
            <a:endParaRPr lang="en-US" sz="1400" dirty="0">
              <a:solidFill>
                <a:srgbClr val="222222"/>
              </a:solidFill>
              <a:latin typeface="Bebas Neue" charset="0"/>
              <a:ea typeface="Bebas Neue" charset="0"/>
              <a:cs typeface="Bebas Neue" charset="0"/>
            </a:endParaRPr>
          </a:p>
        </p:txBody>
      </p:sp>
      <p:sp>
        <p:nvSpPr>
          <p:cNvPr id="17" name="TextBox 16"/>
          <p:cNvSpPr txBox="1"/>
          <p:nvPr userDrawn="1"/>
        </p:nvSpPr>
        <p:spPr>
          <a:xfrm>
            <a:off x="602673" y="6168550"/>
            <a:ext cx="598241" cy="307777"/>
          </a:xfrm>
          <a:prstGeom prst="rect">
            <a:avLst/>
          </a:prstGeom>
          <a:noFill/>
        </p:spPr>
        <p:txBody>
          <a:bodyPr wrap="none" rtlCol="0">
            <a:spAutoFit/>
          </a:bodyPr>
          <a:lstStyle/>
          <a:p>
            <a:r>
              <a:rPr lang="en-US" sz="1400" dirty="0">
                <a:solidFill>
                  <a:srgbClr val="222222"/>
                </a:solidFill>
                <a:latin typeface="Bebas Neue" charset="0"/>
                <a:ea typeface="Bebas Neue" charset="0"/>
                <a:cs typeface="Bebas Neue" charset="0"/>
              </a:rPr>
              <a:t>Slide  /</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sz="quarter" idx="10" hasCustomPrompt="1"/>
          </p:nvPr>
        </p:nvSpPr>
        <p:spPr>
          <a:xfrm>
            <a:off x="3047622" y="-24713"/>
            <a:ext cx="4181081" cy="23022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8" name="Picture Placeholder 2"/>
          <p:cNvSpPr>
            <a:spLocks noGrp="1"/>
          </p:cNvSpPr>
          <p:nvPr>
            <p:ph type="pic" sz="quarter" idx="11" hasCustomPrompt="1"/>
          </p:nvPr>
        </p:nvSpPr>
        <p:spPr>
          <a:xfrm>
            <a:off x="3047622" y="2277537"/>
            <a:ext cx="4181081" cy="23022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9" name="Picture Placeholder 2"/>
          <p:cNvSpPr>
            <a:spLocks noGrp="1"/>
          </p:cNvSpPr>
          <p:nvPr>
            <p:ph type="pic" sz="quarter" idx="12" hasCustomPrompt="1"/>
          </p:nvPr>
        </p:nvSpPr>
        <p:spPr>
          <a:xfrm>
            <a:off x="3047622" y="4579787"/>
            <a:ext cx="4181081" cy="230225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Tree>
    <p:extLst>
      <p:ext uri="{BB962C8B-B14F-4D97-AF65-F5344CB8AC3E}">
        <p14:creationId xmlns:p14="http://schemas.microsoft.com/office/powerpoint/2010/main" xmlns="" val="115892746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smtClean="0"/>
              <a:t>Click to edit Master title style</a:t>
            </a:r>
            <a:endParaRPr lang="en-US" dirty="0"/>
          </a:p>
        </p:txBody>
      </p:sp>
      <p:sp>
        <p:nvSpPr>
          <p:cNvPr id="16" name="Slide Number Placeholder 5"/>
          <p:cNvSpPr txBox="1">
            <a:spLocks/>
          </p:cNvSpPr>
          <p:nvPr userDrawn="1"/>
        </p:nvSpPr>
        <p:spPr>
          <a:xfrm>
            <a:off x="1025561" y="6158290"/>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smtClean="0">
                <a:solidFill>
                  <a:srgbClr val="222222"/>
                </a:solidFill>
                <a:latin typeface="Bebas Neue" charset="0"/>
                <a:ea typeface="Bebas Neue" charset="0"/>
                <a:cs typeface="Bebas Neue" charset="0"/>
              </a:rPr>
              <a:pPr algn="l"/>
              <a:t>‹#›</a:t>
            </a:fld>
            <a:endParaRPr lang="en-US" sz="1400" dirty="0">
              <a:solidFill>
                <a:srgbClr val="222222"/>
              </a:solidFill>
              <a:latin typeface="Bebas Neue" charset="0"/>
              <a:ea typeface="Bebas Neue" charset="0"/>
              <a:cs typeface="Bebas Neue" charset="0"/>
            </a:endParaRPr>
          </a:p>
        </p:txBody>
      </p:sp>
      <p:sp>
        <p:nvSpPr>
          <p:cNvPr id="17" name="TextBox 16"/>
          <p:cNvSpPr txBox="1"/>
          <p:nvPr userDrawn="1"/>
        </p:nvSpPr>
        <p:spPr>
          <a:xfrm>
            <a:off x="602673" y="6168550"/>
            <a:ext cx="598241" cy="307777"/>
          </a:xfrm>
          <a:prstGeom prst="rect">
            <a:avLst/>
          </a:prstGeom>
          <a:noFill/>
        </p:spPr>
        <p:txBody>
          <a:bodyPr wrap="none" rtlCol="0">
            <a:spAutoFit/>
          </a:bodyPr>
          <a:lstStyle/>
          <a:p>
            <a:r>
              <a:rPr lang="en-US" sz="1400" dirty="0">
                <a:solidFill>
                  <a:srgbClr val="222222"/>
                </a:solidFill>
                <a:latin typeface="Bebas Neue" charset="0"/>
                <a:ea typeface="Bebas Neue" charset="0"/>
                <a:cs typeface="Bebas Neue" charset="0"/>
              </a:rPr>
              <a:t>Slide  /</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sz="quarter" idx="10" hasCustomPrompt="1"/>
          </p:nvPr>
        </p:nvSpPr>
        <p:spPr>
          <a:xfrm>
            <a:off x="8010919" y="-24714"/>
            <a:ext cx="4181081" cy="3416681"/>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8" name="Picture Placeholder 2"/>
          <p:cNvSpPr>
            <a:spLocks noGrp="1"/>
          </p:cNvSpPr>
          <p:nvPr>
            <p:ph type="pic" sz="quarter" idx="11" hasCustomPrompt="1"/>
          </p:nvPr>
        </p:nvSpPr>
        <p:spPr>
          <a:xfrm>
            <a:off x="8010919" y="3391967"/>
            <a:ext cx="4181081" cy="3466033"/>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pic>
        <p:nvPicPr>
          <p:cNvPr id="9" name="图片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430432" y="5969111"/>
            <a:ext cx="2539682" cy="888889"/>
          </a:xfrm>
          <a:prstGeom prst="rect">
            <a:avLst/>
          </a:prstGeom>
        </p:spPr>
      </p:pic>
    </p:spTree>
    <p:extLst>
      <p:ext uri="{BB962C8B-B14F-4D97-AF65-F5344CB8AC3E}">
        <p14:creationId xmlns:p14="http://schemas.microsoft.com/office/powerpoint/2010/main" xmlns="" val="52655171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59" y="1723669"/>
            <a:ext cx="2556163" cy="2170257"/>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smtClean="0"/>
              <a:t>Click to edit Master title style</a:t>
            </a:r>
            <a:endParaRPr lang="en-US" dirty="0"/>
          </a:p>
        </p:txBody>
      </p:sp>
      <p:sp>
        <p:nvSpPr>
          <p:cNvPr id="16" name="Slide Number Placeholder 5"/>
          <p:cNvSpPr txBox="1">
            <a:spLocks/>
          </p:cNvSpPr>
          <p:nvPr userDrawn="1"/>
        </p:nvSpPr>
        <p:spPr>
          <a:xfrm>
            <a:off x="1025561" y="6158290"/>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smtClean="0">
                <a:solidFill>
                  <a:srgbClr val="222222"/>
                </a:solidFill>
                <a:latin typeface="Bebas Neue" charset="0"/>
                <a:ea typeface="Bebas Neue" charset="0"/>
                <a:cs typeface="Bebas Neue" charset="0"/>
              </a:rPr>
              <a:pPr algn="l"/>
              <a:t>‹#›</a:t>
            </a:fld>
            <a:endParaRPr lang="en-US" sz="1400" dirty="0">
              <a:solidFill>
                <a:srgbClr val="222222"/>
              </a:solidFill>
              <a:latin typeface="Bebas Neue" charset="0"/>
              <a:ea typeface="Bebas Neue" charset="0"/>
              <a:cs typeface="Bebas Neue" charset="0"/>
            </a:endParaRPr>
          </a:p>
        </p:txBody>
      </p:sp>
      <p:sp>
        <p:nvSpPr>
          <p:cNvPr id="17" name="TextBox 16"/>
          <p:cNvSpPr txBox="1"/>
          <p:nvPr userDrawn="1"/>
        </p:nvSpPr>
        <p:spPr>
          <a:xfrm>
            <a:off x="602673" y="6168550"/>
            <a:ext cx="598241" cy="307777"/>
          </a:xfrm>
          <a:prstGeom prst="rect">
            <a:avLst/>
          </a:prstGeom>
          <a:noFill/>
        </p:spPr>
        <p:txBody>
          <a:bodyPr wrap="none" rtlCol="0">
            <a:spAutoFit/>
          </a:bodyPr>
          <a:lstStyle/>
          <a:p>
            <a:r>
              <a:rPr lang="en-US" sz="1400" dirty="0">
                <a:solidFill>
                  <a:srgbClr val="222222"/>
                </a:solidFill>
                <a:latin typeface="Bebas Neue" charset="0"/>
                <a:ea typeface="Bebas Neue" charset="0"/>
                <a:cs typeface="Bebas Neue" charset="0"/>
              </a:rPr>
              <a:t>Slide  /</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Picture Placeholder 2"/>
          <p:cNvSpPr>
            <a:spLocks noGrp="1"/>
          </p:cNvSpPr>
          <p:nvPr>
            <p:ph type="pic" sz="quarter" idx="10" hasCustomPrompt="1"/>
          </p:nvPr>
        </p:nvSpPr>
        <p:spPr>
          <a:xfrm>
            <a:off x="3047623" y="0"/>
            <a:ext cx="4292292" cy="344733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8" name="Picture Placeholder 2"/>
          <p:cNvSpPr>
            <a:spLocks noGrp="1"/>
          </p:cNvSpPr>
          <p:nvPr>
            <p:ph type="pic" sz="quarter" idx="11" hasCustomPrompt="1"/>
          </p:nvPr>
        </p:nvSpPr>
        <p:spPr>
          <a:xfrm>
            <a:off x="7339915" y="0"/>
            <a:ext cx="4852085" cy="3447339"/>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9" name="Picture Placeholder 2"/>
          <p:cNvSpPr>
            <a:spLocks noGrp="1"/>
          </p:cNvSpPr>
          <p:nvPr>
            <p:ph type="pic" sz="quarter" idx="12" hasCustomPrompt="1"/>
          </p:nvPr>
        </p:nvSpPr>
        <p:spPr>
          <a:xfrm>
            <a:off x="3047622" y="3447339"/>
            <a:ext cx="6034593" cy="3410661"/>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10" name="Picture Placeholder 2"/>
          <p:cNvSpPr>
            <a:spLocks noGrp="1"/>
          </p:cNvSpPr>
          <p:nvPr>
            <p:ph type="pic" sz="quarter" idx="13" hasCustomPrompt="1"/>
          </p:nvPr>
        </p:nvSpPr>
        <p:spPr>
          <a:xfrm>
            <a:off x="9082215" y="3447339"/>
            <a:ext cx="3109785" cy="3410661"/>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pic>
        <p:nvPicPr>
          <p:cNvPr id="11" name="图片 10"/>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430432" y="5969111"/>
            <a:ext cx="2539682" cy="888889"/>
          </a:xfrm>
          <a:prstGeom prst="rect">
            <a:avLst/>
          </a:prstGeom>
        </p:spPr>
      </p:pic>
    </p:spTree>
    <p:extLst>
      <p:ext uri="{BB962C8B-B14F-4D97-AF65-F5344CB8AC3E}">
        <p14:creationId xmlns:p14="http://schemas.microsoft.com/office/powerpoint/2010/main" xmlns="" val="649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1+#ppt_w/2"/>
                                          </p:val>
                                        </p:tav>
                                        <p:tav tm="100000">
                                          <p:val>
                                            <p:strVal val="#ppt_x"/>
                                          </p:val>
                                        </p:tav>
                                      </p:tavLst>
                                    </p:anim>
                                    <p:anim calcmode="lin" valueType="num">
                                      <p:cBhvr additive="base">
                                        <p:cTn id="12" dur="1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6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500" fill="hold"/>
                                        <p:tgtEl>
                                          <p:spTgt spid="8"/>
                                        </p:tgtEl>
                                        <p:attrNameLst>
                                          <p:attrName>ppt_x</p:attrName>
                                        </p:attrNameLst>
                                      </p:cBhvr>
                                      <p:tavLst>
                                        <p:tav tm="0">
                                          <p:val>
                                            <p:strVal val="1+#ppt_w/2"/>
                                          </p:val>
                                        </p:tav>
                                        <p:tav tm="100000">
                                          <p:val>
                                            <p:strVal val="#ppt_x"/>
                                          </p:val>
                                        </p:tav>
                                      </p:tavLst>
                                    </p:anim>
                                    <p:anim calcmode="lin" valueType="num">
                                      <p:cBhvr additive="base">
                                        <p:cTn id="16" dur="1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decel="50000" fill="hold" grpId="0" nodeType="withEffect">
                                  <p:stCondLst>
                                    <p:cond delay="9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500" fill="hold"/>
                                        <p:tgtEl>
                                          <p:spTgt spid="10"/>
                                        </p:tgtEl>
                                        <p:attrNameLst>
                                          <p:attrName>ppt_x</p:attrName>
                                        </p:attrNameLst>
                                      </p:cBhvr>
                                      <p:tavLst>
                                        <p:tav tm="0">
                                          <p:val>
                                            <p:strVal val="1+#ppt_w/2"/>
                                          </p:val>
                                        </p:tav>
                                        <p:tav tm="100000">
                                          <p:val>
                                            <p:strVal val="#ppt_x"/>
                                          </p:val>
                                        </p:tav>
                                      </p:tavLst>
                                    </p:anim>
                                    <p:anim calcmode="lin" valueType="num">
                                      <p:cBhvr additive="base">
                                        <p:cTn id="20"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070D5CC-AB52-43B7-919D-C352280DDF1D}" type="datetimeFigureOut">
              <a:rPr lang="zh-CN" altLang="en-US" smtClean="0"/>
              <a:pPr/>
              <a:t>2017/11/29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F0629D-0FB9-43B2-8BBD-08D83506ED51}" type="slidenum">
              <a:rPr lang="zh-CN" altLang="en-US" smtClean="0"/>
              <a:pPr/>
              <a:t>‹#›</a:t>
            </a:fld>
            <a:endParaRPr lang="zh-CN" altLang="en-US"/>
          </a:p>
        </p:txBody>
      </p:sp>
    </p:spTree>
    <p:extLst>
      <p:ext uri="{BB962C8B-B14F-4D97-AF65-F5344CB8AC3E}">
        <p14:creationId xmlns:p14="http://schemas.microsoft.com/office/powerpoint/2010/main" xmlns="" val="28167792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0" y="0"/>
            <a:ext cx="3080083"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1" i="0">
                <a:solidFill>
                  <a:srgbClr val="FFFFFF"/>
                </a:solidFill>
                <a:latin typeface="Bebas Neue" charset="0"/>
                <a:ea typeface="Bebas Neue" charset="0"/>
                <a:cs typeface="Bebas Neue" charset="0"/>
              </a:defRPr>
            </a:lvl1pPr>
          </a:lstStyle>
          <a:p>
            <a:r>
              <a:rPr lang="en-US" dirty="0" smtClean="0"/>
              <a:t>Click to edit Master title style</a:t>
            </a:r>
            <a:endParaRPr lang="en-US" dirty="0"/>
          </a:p>
        </p:txBody>
      </p:sp>
      <p:sp>
        <p:nvSpPr>
          <p:cNvPr id="16" name="Slide Number Placeholder 5"/>
          <p:cNvSpPr txBox="1">
            <a:spLocks/>
          </p:cNvSpPr>
          <p:nvPr userDrawn="1"/>
        </p:nvSpPr>
        <p:spPr>
          <a:xfrm>
            <a:off x="1025561" y="6158290"/>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smtClean="0">
                <a:solidFill>
                  <a:srgbClr val="FFFFFF"/>
                </a:solidFill>
                <a:latin typeface="Bebas Neue" charset="0"/>
                <a:ea typeface="Bebas Neue" charset="0"/>
                <a:cs typeface="Bebas Neue" charset="0"/>
              </a:rPr>
              <a:pPr algn="l"/>
              <a:t>‹#›</a:t>
            </a:fld>
            <a:endParaRPr lang="en-US" sz="1400" dirty="0">
              <a:solidFill>
                <a:srgbClr val="FFFFFF"/>
              </a:solidFill>
              <a:latin typeface="Bebas Neue" charset="0"/>
              <a:ea typeface="Bebas Neue" charset="0"/>
              <a:cs typeface="Bebas Neue" charset="0"/>
            </a:endParaRPr>
          </a:p>
        </p:txBody>
      </p:sp>
      <p:sp>
        <p:nvSpPr>
          <p:cNvPr id="17" name="TextBox 16"/>
          <p:cNvSpPr txBox="1"/>
          <p:nvPr userDrawn="1"/>
        </p:nvSpPr>
        <p:spPr>
          <a:xfrm>
            <a:off x="602673" y="6168550"/>
            <a:ext cx="598241" cy="307777"/>
          </a:xfrm>
          <a:prstGeom prst="rect">
            <a:avLst/>
          </a:prstGeom>
          <a:noFill/>
        </p:spPr>
        <p:txBody>
          <a:bodyPr wrap="none" rtlCol="0">
            <a:spAutoFit/>
          </a:bodyPr>
          <a:lstStyle/>
          <a:p>
            <a:r>
              <a:rPr lang="en-US" sz="1400" dirty="0">
                <a:solidFill>
                  <a:srgbClr val="FFFFFF"/>
                </a:solidFill>
                <a:latin typeface="Bebas Neue" charset="0"/>
                <a:ea typeface="Bebas Neue" charset="0"/>
                <a:cs typeface="Bebas Neue" charset="0"/>
              </a:rPr>
              <a:t>Slide  /</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5198272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3175437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10369685" y="0"/>
            <a:ext cx="1822315"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8" name="Slide Number Placeholder 5"/>
          <p:cNvSpPr txBox="1">
            <a:spLocks/>
          </p:cNvSpPr>
          <p:nvPr userDrawn="1"/>
        </p:nvSpPr>
        <p:spPr>
          <a:xfrm>
            <a:off x="3430403" y="6158290"/>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smtClean="0">
                <a:solidFill>
                  <a:srgbClr val="222222"/>
                </a:solidFill>
                <a:latin typeface="Bebas Neue" charset="0"/>
                <a:ea typeface="Bebas Neue" charset="0"/>
                <a:cs typeface="Bebas Neue" charset="0"/>
              </a:rPr>
              <a:pPr algn="l"/>
              <a:t>‹#›</a:t>
            </a:fld>
            <a:endParaRPr lang="en-US" sz="1400" dirty="0">
              <a:solidFill>
                <a:srgbClr val="222222"/>
              </a:solidFill>
              <a:latin typeface="Bebas Neue" charset="0"/>
              <a:ea typeface="Bebas Neue" charset="0"/>
              <a:cs typeface="Bebas Neue" charset="0"/>
            </a:endParaRPr>
          </a:p>
        </p:txBody>
      </p:sp>
      <p:sp>
        <p:nvSpPr>
          <p:cNvPr id="9" name="TextBox 8"/>
          <p:cNvSpPr txBox="1"/>
          <p:nvPr userDrawn="1"/>
        </p:nvSpPr>
        <p:spPr>
          <a:xfrm>
            <a:off x="3853822" y="6168550"/>
            <a:ext cx="364202" cy="307777"/>
          </a:xfrm>
          <a:prstGeom prst="rect">
            <a:avLst/>
          </a:prstGeom>
          <a:noFill/>
        </p:spPr>
        <p:txBody>
          <a:bodyPr wrap="none" rtlCol="0">
            <a:spAutoFit/>
          </a:bodyPr>
          <a:lstStyle/>
          <a:p>
            <a:r>
              <a:rPr lang="zh-CN" altLang="en-US" sz="1400" dirty="0">
                <a:solidFill>
                  <a:srgbClr val="222222"/>
                </a:solidFill>
                <a:latin typeface="Bebas Neue" charset="0"/>
                <a:ea typeface="Bebas Neue" charset="0"/>
                <a:cs typeface="Bebas Neue" charset="0"/>
              </a:rPr>
              <a:t>页</a:t>
            </a:r>
            <a:endParaRPr lang="en-US" sz="1400" dirty="0">
              <a:solidFill>
                <a:srgbClr val="222222"/>
              </a:solidFill>
              <a:latin typeface="Bebas Neue" charset="0"/>
              <a:ea typeface="Bebas Neue" charset="0"/>
              <a:cs typeface="Bebas Neue" charset="0"/>
            </a:endParaRPr>
          </a:p>
        </p:txBody>
      </p:sp>
      <p:cxnSp>
        <p:nvCxnSpPr>
          <p:cNvPr id="10" name="Straight Connector 9"/>
          <p:cNvCxnSpPr/>
          <p:nvPr userDrawn="1"/>
        </p:nvCxnSpPr>
        <p:spPr>
          <a:xfrm>
            <a:off x="3514061"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430432" y="5969111"/>
            <a:ext cx="2539682" cy="888889"/>
          </a:xfrm>
          <a:prstGeom prst="rect">
            <a:avLst/>
          </a:prstGeom>
        </p:spPr>
      </p:pic>
    </p:spTree>
    <p:extLst>
      <p:ext uri="{BB962C8B-B14F-4D97-AF65-F5344CB8AC3E}">
        <p14:creationId xmlns:p14="http://schemas.microsoft.com/office/powerpoint/2010/main" xmlns="" val="266020065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0" y="0"/>
            <a:ext cx="12192000"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pic>
        <p:nvPicPr>
          <p:cNvPr id="3" name="图片 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430432" y="5969111"/>
            <a:ext cx="2539682" cy="888889"/>
          </a:xfrm>
          <a:prstGeom prst="rect">
            <a:avLst/>
          </a:prstGeom>
        </p:spPr>
      </p:pic>
    </p:spTree>
    <p:extLst>
      <p:ext uri="{BB962C8B-B14F-4D97-AF65-F5344CB8AC3E}">
        <p14:creationId xmlns:p14="http://schemas.microsoft.com/office/powerpoint/2010/main" xmlns="" val="278344424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1" y="0"/>
            <a:ext cx="7228704"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1" i="0">
                <a:solidFill>
                  <a:srgbClr val="FFFFFF"/>
                </a:solidFill>
                <a:latin typeface="Bebas Neue" charset="0"/>
                <a:ea typeface="Bebas Neue" charset="0"/>
                <a:cs typeface="Bebas Neue" charset="0"/>
              </a:defRPr>
            </a:lvl1pPr>
          </a:lstStyle>
          <a:p>
            <a:r>
              <a:rPr lang="en-US" dirty="0" smtClean="0"/>
              <a:t>Click to edit Master title style</a:t>
            </a:r>
            <a:endParaRPr lang="en-US" dirty="0"/>
          </a:p>
        </p:txBody>
      </p:sp>
      <p:sp>
        <p:nvSpPr>
          <p:cNvPr id="16" name="Slide Number Placeholder 5"/>
          <p:cNvSpPr txBox="1">
            <a:spLocks/>
          </p:cNvSpPr>
          <p:nvPr userDrawn="1"/>
        </p:nvSpPr>
        <p:spPr>
          <a:xfrm>
            <a:off x="1025561" y="6158290"/>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smtClean="0">
                <a:solidFill>
                  <a:srgbClr val="FFFFFF"/>
                </a:solidFill>
                <a:latin typeface="Bebas Neue" charset="0"/>
                <a:ea typeface="Bebas Neue" charset="0"/>
                <a:cs typeface="Bebas Neue" charset="0"/>
              </a:rPr>
              <a:pPr algn="l"/>
              <a:t>‹#›</a:t>
            </a:fld>
            <a:endParaRPr lang="en-US" sz="1400" dirty="0">
              <a:solidFill>
                <a:srgbClr val="FFFFFF"/>
              </a:solidFill>
              <a:latin typeface="Bebas Neue" charset="0"/>
              <a:ea typeface="Bebas Neue" charset="0"/>
              <a:cs typeface="Bebas Neue" charset="0"/>
            </a:endParaRPr>
          </a:p>
        </p:txBody>
      </p:sp>
      <p:sp>
        <p:nvSpPr>
          <p:cNvPr id="17" name="TextBox 16"/>
          <p:cNvSpPr txBox="1"/>
          <p:nvPr userDrawn="1"/>
        </p:nvSpPr>
        <p:spPr>
          <a:xfrm>
            <a:off x="602673" y="6168550"/>
            <a:ext cx="598241" cy="307777"/>
          </a:xfrm>
          <a:prstGeom prst="rect">
            <a:avLst/>
          </a:prstGeom>
          <a:noFill/>
        </p:spPr>
        <p:txBody>
          <a:bodyPr wrap="none" rtlCol="0">
            <a:spAutoFit/>
          </a:bodyPr>
          <a:lstStyle/>
          <a:p>
            <a:r>
              <a:rPr lang="en-US" sz="1400" dirty="0">
                <a:solidFill>
                  <a:srgbClr val="FFFFFF"/>
                </a:solidFill>
                <a:latin typeface="Bebas Neue" charset="0"/>
                <a:ea typeface="Bebas Neue" charset="0"/>
                <a:cs typeface="Bebas Neue" charset="0"/>
              </a:rPr>
              <a:t>Slide  /</a:t>
            </a:r>
          </a:p>
        </p:txBody>
      </p:sp>
    </p:spTree>
    <p:extLst>
      <p:ext uri="{BB962C8B-B14F-4D97-AF65-F5344CB8AC3E}">
        <p14:creationId xmlns:p14="http://schemas.microsoft.com/office/powerpoint/2010/main" xmlns="" val="222746195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1025561" y="6158290"/>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smtClean="0">
                <a:solidFill>
                  <a:srgbClr val="FFFFFF"/>
                </a:solidFill>
                <a:latin typeface="Bebas Neue" charset="0"/>
                <a:ea typeface="Bebas Neue" charset="0"/>
                <a:cs typeface="Bebas Neue" charset="0"/>
              </a:rPr>
              <a:pPr algn="l"/>
              <a:t>‹#›</a:t>
            </a:fld>
            <a:endParaRPr lang="en-US" sz="1400" dirty="0">
              <a:solidFill>
                <a:srgbClr val="FFFFFF"/>
              </a:solidFill>
              <a:latin typeface="Bebas Neue" charset="0"/>
              <a:ea typeface="Bebas Neue" charset="0"/>
              <a:cs typeface="Bebas Neue" charset="0"/>
            </a:endParaRPr>
          </a:p>
        </p:txBody>
      </p:sp>
      <p:sp>
        <p:nvSpPr>
          <p:cNvPr id="17" name="TextBox 16"/>
          <p:cNvSpPr txBox="1"/>
          <p:nvPr userDrawn="1"/>
        </p:nvSpPr>
        <p:spPr>
          <a:xfrm>
            <a:off x="602673" y="6168550"/>
            <a:ext cx="598241" cy="307777"/>
          </a:xfrm>
          <a:prstGeom prst="rect">
            <a:avLst/>
          </a:prstGeom>
          <a:noFill/>
        </p:spPr>
        <p:txBody>
          <a:bodyPr wrap="none" rtlCol="0">
            <a:spAutoFit/>
          </a:bodyPr>
          <a:lstStyle/>
          <a:p>
            <a:r>
              <a:rPr lang="en-US" sz="1400" dirty="0">
                <a:solidFill>
                  <a:srgbClr val="FFFFFF"/>
                </a:solidFill>
                <a:latin typeface="Bebas Neue" charset="0"/>
                <a:ea typeface="Bebas Neue" charset="0"/>
                <a:cs typeface="Bebas Neue" charset="0"/>
              </a:rPr>
              <a:t>Slide  /</a:t>
            </a:r>
          </a:p>
        </p:txBody>
      </p:sp>
      <p:pic>
        <p:nvPicPr>
          <p:cNvPr id="4" name="图片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430432" y="5969111"/>
            <a:ext cx="2539682" cy="888889"/>
          </a:xfrm>
          <a:prstGeom prst="rect">
            <a:avLst/>
          </a:prstGeom>
        </p:spPr>
      </p:pic>
    </p:spTree>
    <p:extLst>
      <p:ext uri="{BB962C8B-B14F-4D97-AF65-F5344CB8AC3E}">
        <p14:creationId xmlns:p14="http://schemas.microsoft.com/office/powerpoint/2010/main" xmlns="" val="21903614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1025561" y="6158290"/>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smtClean="0">
                <a:solidFill>
                  <a:srgbClr val="FFFFFF"/>
                </a:solidFill>
                <a:latin typeface="Bebas Neue" charset="0"/>
                <a:ea typeface="Bebas Neue" charset="0"/>
                <a:cs typeface="Bebas Neue" charset="0"/>
              </a:rPr>
              <a:pPr algn="l"/>
              <a:t>‹#›</a:t>
            </a:fld>
            <a:endParaRPr lang="en-US" sz="1400" dirty="0">
              <a:solidFill>
                <a:srgbClr val="FFFFFF"/>
              </a:solidFill>
              <a:latin typeface="Bebas Neue" charset="0"/>
              <a:ea typeface="Bebas Neue" charset="0"/>
              <a:cs typeface="Bebas Neue" charset="0"/>
            </a:endParaRPr>
          </a:p>
        </p:txBody>
      </p:sp>
      <p:sp>
        <p:nvSpPr>
          <p:cNvPr id="17" name="TextBox 16"/>
          <p:cNvSpPr txBox="1"/>
          <p:nvPr userDrawn="1"/>
        </p:nvSpPr>
        <p:spPr>
          <a:xfrm>
            <a:off x="602673" y="6168550"/>
            <a:ext cx="598241" cy="307777"/>
          </a:xfrm>
          <a:prstGeom prst="rect">
            <a:avLst/>
          </a:prstGeom>
          <a:noFill/>
        </p:spPr>
        <p:txBody>
          <a:bodyPr wrap="none" rtlCol="0">
            <a:spAutoFit/>
          </a:bodyPr>
          <a:lstStyle/>
          <a:p>
            <a:r>
              <a:rPr lang="en-US" sz="1400" dirty="0">
                <a:solidFill>
                  <a:srgbClr val="FFFFFF"/>
                </a:solidFill>
                <a:latin typeface="Bebas Neue" charset="0"/>
                <a:ea typeface="Bebas Neue" charset="0"/>
                <a:cs typeface="Bebas Neue" charset="0"/>
              </a:rPr>
              <a:t>Slide  /</a:t>
            </a:r>
          </a:p>
        </p:txBody>
      </p:sp>
      <p:sp>
        <p:nvSpPr>
          <p:cNvPr id="4" name="Rectangle 3"/>
          <p:cNvSpPr/>
          <p:nvPr userDrawn="1"/>
        </p:nvSpPr>
        <p:spPr>
          <a:xfrm>
            <a:off x="0" y="0"/>
            <a:ext cx="12191999" cy="6858000"/>
          </a:xfrm>
          <a:prstGeom prst="rect">
            <a:avLst/>
          </a:prstGeom>
          <a:solidFill>
            <a:schemeClr val="tx1">
              <a:alpha val="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430432" y="5969111"/>
            <a:ext cx="2539682" cy="888889"/>
          </a:xfrm>
          <a:prstGeom prst="rect">
            <a:avLst/>
          </a:prstGeom>
        </p:spPr>
      </p:pic>
    </p:spTree>
    <p:extLst>
      <p:ext uri="{BB962C8B-B14F-4D97-AF65-F5344CB8AC3E}">
        <p14:creationId xmlns:p14="http://schemas.microsoft.com/office/powerpoint/2010/main" xmlns="" val="146439021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3047622" y="0"/>
            <a:ext cx="9144377" cy="685800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smtClean="0"/>
              <a:t>Drag &amp; Drop picture</a:t>
            </a:r>
            <a:endParaRPr lang="en-US" dirty="0"/>
          </a:p>
        </p:txBody>
      </p:sp>
      <p:sp>
        <p:nvSpPr>
          <p:cNvPr id="14" name="Title 13"/>
          <p:cNvSpPr>
            <a:spLocks noGrp="1"/>
          </p:cNvSpPr>
          <p:nvPr>
            <p:ph type="title"/>
          </p:nvPr>
        </p:nvSpPr>
        <p:spPr>
          <a:xfrm>
            <a:off x="577959" y="3523961"/>
            <a:ext cx="2556163" cy="2170257"/>
          </a:xfrm>
          <a:prstGeom prst="rect">
            <a:avLst/>
          </a:prstGeom>
        </p:spPr>
        <p:txBody>
          <a:bodyPr/>
          <a:lstStyle>
            <a:lvl1pPr>
              <a:lnSpc>
                <a:spcPct val="75000"/>
              </a:lnSpc>
              <a:defRPr sz="4800" b="1" i="0">
                <a:solidFill>
                  <a:schemeClr val="tx1"/>
                </a:solidFill>
                <a:latin typeface="Bebas Neue" charset="0"/>
                <a:ea typeface="Bebas Neue" charset="0"/>
                <a:cs typeface="Bebas Neue" charset="0"/>
              </a:defRPr>
            </a:lvl1pPr>
          </a:lstStyle>
          <a:p>
            <a:r>
              <a:rPr lang="en-US" dirty="0" smtClean="0"/>
              <a:t>Click to edit Master title style</a:t>
            </a:r>
            <a:endParaRPr lang="en-US" dirty="0"/>
          </a:p>
        </p:txBody>
      </p:sp>
      <p:sp>
        <p:nvSpPr>
          <p:cNvPr id="16" name="Slide Number Placeholder 5"/>
          <p:cNvSpPr txBox="1">
            <a:spLocks/>
          </p:cNvSpPr>
          <p:nvPr userDrawn="1"/>
        </p:nvSpPr>
        <p:spPr>
          <a:xfrm>
            <a:off x="1025561" y="6158290"/>
            <a:ext cx="647753"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400" smtClean="0">
                <a:solidFill>
                  <a:srgbClr val="222222"/>
                </a:solidFill>
                <a:latin typeface="Bebas Neue" charset="0"/>
                <a:ea typeface="Bebas Neue" charset="0"/>
                <a:cs typeface="Bebas Neue" charset="0"/>
              </a:rPr>
              <a:pPr algn="l"/>
              <a:t>‹#›</a:t>
            </a:fld>
            <a:endParaRPr lang="en-US" sz="1400" dirty="0">
              <a:solidFill>
                <a:srgbClr val="222222"/>
              </a:solidFill>
              <a:latin typeface="Bebas Neue" charset="0"/>
              <a:ea typeface="Bebas Neue" charset="0"/>
              <a:cs typeface="Bebas Neue" charset="0"/>
            </a:endParaRPr>
          </a:p>
        </p:txBody>
      </p:sp>
      <p:sp>
        <p:nvSpPr>
          <p:cNvPr id="17" name="TextBox 16"/>
          <p:cNvSpPr txBox="1"/>
          <p:nvPr userDrawn="1"/>
        </p:nvSpPr>
        <p:spPr>
          <a:xfrm>
            <a:off x="602673" y="6168550"/>
            <a:ext cx="598241" cy="307777"/>
          </a:xfrm>
          <a:prstGeom prst="rect">
            <a:avLst/>
          </a:prstGeom>
          <a:noFill/>
        </p:spPr>
        <p:txBody>
          <a:bodyPr wrap="none" rtlCol="0">
            <a:spAutoFit/>
          </a:bodyPr>
          <a:lstStyle/>
          <a:p>
            <a:r>
              <a:rPr lang="en-US" sz="1400" dirty="0">
                <a:solidFill>
                  <a:srgbClr val="222222"/>
                </a:solidFill>
                <a:latin typeface="Bebas Neue" charset="0"/>
                <a:ea typeface="Bebas Neue" charset="0"/>
                <a:cs typeface="Bebas Neue" charset="0"/>
              </a:rPr>
              <a:t>Slide  /</a:t>
            </a:r>
          </a:p>
        </p:txBody>
      </p:sp>
      <p:cxnSp>
        <p:nvCxnSpPr>
          <p:cNvPr id="19" name="Straight Connector 18"/>
          <p:cNvCxnSpPr/>
          <p:nvPr userDrawn="1"/>
        </p:nvCxnSpPr>
        <p:spPr>
          <a:xfrm>
            <a:off x="685800" y="6089073"/>
            <a:ext cx="43641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9430432" y="5969111"/>
            <a:ext cx="2539682" cy="888889"/>
          </a:xfrm>
          <a:prstGeom prst="rect">
            <a:avLst/>
          </a:prstGeom>
        </p:spPr>
      </p:pic>
    </p:spTree>
    <p:extLst>
      <p:ext uri="{BB962C8B-B14F-4D97-AF65-F5344CB8AC3E}">
        <p14:creationId xmlns:p14="http://schemas.microsoft.com/office/powerpoint/2010/main" xmlns="" val="21063028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 y="0"/>
            <a:ext cx="30540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xmlns="" val="158201670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7CA65D2-8FAD-4D76-8784-B0DFBE8D81B0}" type="datetimeFigureOut">
              <a:rPr lang="zh-CN" altLang="en-US" smtClean="0"/>
              <a:pPr/>
              <a:t>2017/11/29 Wednesday</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B991E52-4521-4A04-9B01-2C3910F23DC8}" type="slidenum">
              <a:rPr lang="zh-CN" altLang="en-US" smtClean="0"/>
              <a:pPr/>
              <a:t>‹#›</a:t>
            </a:fld>
            <a:endParaRPr lang="zh-CN" altLang="en-US"/>
          </a:p>
        </p:txBody>
      </p:sp>
    </p:spTree>
    <p:extLst>
      <p:ext uri="{BB962C8B-B14F-4D97-AF65-F5344CB8AC3E}">
        <p14:creationId xmlns:p14="http://schemas.microsoft.com/office/powerpoint/2010/main" xmlns="" val="424986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070D5CC-AB52-43B7-919D-C352280DDF1D}" type="datetimeFigureOut">
              <a:rPr lang="zh-CN" altLang="en-US" smtClean="0"/>
              <a:pPr/>
              <a:t>2017/11/29 Wednesday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AF0629D-0FB9-43B2-8BBD-08D83506ED51}" type="slidenum">
              <a:rPr lang="zh-CN" altLang="en-US" smtClean="0"/>
              <a:pPr/>
              <a:t>‹#›</a:t>
            </a:fld>
            <a:endParaRPr lang="zh-CN" altLang="en-US"/>
          </a:p>
        </p:txBody>
      </p:sp>
    </p:spTree>
    <p:extLst>
      <p:ext uri="{BB962C8B-B14F-4D97-AF65-F5344CB8AC3E}">
        <p14:creationId xmlns:p14="http://schemas.microsoft.com/office/powerpoint/2010/main" xmlns="" val="995796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xmlns="" val="3802061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070D5CC-AB52-43B7-919D-C352280DDF1D}" type="datetimeFigureOut">
              <a:rPr lang="zh-CN" altLang="en-US" smtClean="0"/>
              <a:pPr/>
              <a:t>2017/11/29 Wednesday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AF0629D-0FB9-43B2-8BBD-08D83506ED51}" type="slidenum">
              <a:rPr lang="zh-CN" altLang="en-US" smtClean="0"/>
              <a:pPr/>
              <a:t>‹#›</a:t>
            </a:fld>
            <a:endParaRPr lang="zh-CN" altLang="en-US"/>
          </a:p>
        </p:txBody>
      </p:sp>
    </p:spTree>
    <p:extLst>
      <p:ext uri="{BB962C8B-B14F-4D97-AF65-F5344CB8AC3E}">
        <p14:creationId xmlns:p14="http://schemas.microsoft.com/office/powerpoint/2010/main" xmlns="" val="15641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70D5CC-AB52-43B7-919D-C352280DDF1D}" type="datetimeFigureOut">
              <a:rPr lang="zh-CN" altLang="en-US" smtClean="0"/>
              <a:pPr/>
              <a:t>2017/11/29 Wednesday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AF0629D-0FB9-43B2-8BBD-08D83506ED51}" type="slidenum">
              <a:rPr lang="zh-CN" altLang="en-US" smtClean="0"/>
              <a:pPr/>
              <a:t>‹#›</a:t>
            </a:fld>
            <a:endParaRPr lang="zh-CN" altLang="en-US"/>
          </a:p>
        </p:txBody>
      </p:sp>
    </p:spTree>
    <p:extLst>
      <p:ext uri="{BB962C8B-B14F-4D97-AF65-F5344CB8AC3E}">
        <p14:creationId xmlns:p14="http://schemas.microsoft.com/office/powerpoint/2010/main" xmlns="" val="71120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070D5CC-AB52-43B7-919D-C352280DDF1D}" type="datetimeFigureOut">
              <a:rPr lang="zh-CN" altLang="en-US" smtClean="0"/>
              <a:pPr/>
              <a:t>2017/11/29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F0629D-0FB9-43B2-8BBD-08D83506ED51}" type="slidenum">
              <a:rPr lang="zh-CN" altLang="en-US" smtClean="0"/>
              <a:pPr/>
              <a:t>‹#›</a:t>
            </a:fld>
            <a:endParaRPr lang="zh-CN" altLang="en-US"/>
          </a:p>
        </p:txBody>
      </p:sp>
    </p:spTree>
    <p:extLst>
      <p:ext uri="{BB962C8B-B14F-4D97-AF65-F5344CB8AC3E}">
        <p14:creationId xmlns:p14="http://schemas.microsoft.com/office/powerpoint/2010/main" xmlns="" val="389393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070D5CC-AB52-43B7-919D-C352280DDF1D}" type="datetimeFigureOut">
              <a:rPr lang="zh-CN" altLang="en-US" smtClean="0"/>
              <a:pPr/>
              <a:t>2017/11/29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F0629D-0FB9-43B2-8BBD-08D83506ED51}" type="slidenum">
              <a:rPr lang="zh-CN" altLang="en-US" smtClean="0"/>
              <a:pPr/>
              <a:t>‹#›</a:t>
            </a:fld>
            <a:endParaRPr lang="zh-CN" altLang="en-US"/>
          </a:p>
        </p:txBody>
      </p:sp>
    </p:spTree>
    <p:extLst>
      <p:ext uri="{BB962C8B-B14F-4D97-AF65-F5344CB8AC3E}">
        <p14:creationId xmlns:p14="http://schemas.microsoft.com/office/powerpoint/2010/main" xmlns="" val="378501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0D5CC-AB52-43B7-919D-C352280DDF1D}" type="datetimeFigureOut">
              <a:rPr lang="zh-CN" altLang="en-US" smtClean="0"/>
              <a:pPr/>
              <a:t>2017/11/29 Wednesday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0629D-0FB9-43B2-8BBD-08D83506ED51}" type="slidenum">
              <a:rPr lang="zh-CN" altLang="en-US" smtClean="0"/>
              <a:pPr/>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9430432" y="5969111"/>
            <a:ext cx="2539682" cy="888889"/>
          </a:xfrm>
          <a:prstGeom prst="rect">
            <a:avLst/>
          </a:prstGeom>
        </p:spPr>
      </p:pic>
    </p:spTree>
    <p:extLst>
      <p:ext uri="{BB962C8B-B14F-4D97-AF65-F5344CB8AC3E}">
        <p14:creationId xmlns:p14="http://schemas.microsoft.com/office/powerpoint/2010/main" xmlns="" val="2260519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41">
            <a:extLst>
              <a:ext uri="{28A0092B-C50C-407E-A947-70E740481C1C}">
                <a14:useLocalDpi xmlns:a14="http://schemas.microsoft.com/office/drawing/2010/main" xmlns="" val="0"/>
              </a:ext>
            </a:extLst>
          </a:blip>
          <a:stretch>
            <a:fillRect/>
          </a:stretch>
        </p:blipFill>
        <p:spPr>
          <a:xfrm>
            <a:off x="9430432" y="5969111"/>
            <a:ext cx="2539682" cy="888889"/>
          </a:xfrm>
          <a:prstGeom prst="rect">
            <a:avLst/>
          </a:prstGeom>
        </p:spPr>
      </p:pic>
    </p:spTree>
    <p:extLst>
      <p:ext uri="{BB962C8B-B14F-4D97-AF65-F5344CB8AC3E}">
        <p14:creationId xmlns:p14="http://schemas.microsoft.com/office/powerpoint/2010/main" xmlns="" val="3969797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9" r:id="rId38"/>
    <p:sldLayoutId id="2147483700" r:id="rId3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9.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A7DF5AF1-7E6E-4B7D-B4B1-59C5BED6F5FF}"/>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0" y="0"/>
            <a:ext cx="12192000" cy="6857999"/>
          </a:xfrm>
          <a:prstGeom prst="rect">
            <a:avLst/>
          </a:prstGeom>
        </p:spPr>
      </p:pic>
      <p:pic>
        <p:nvPicPr>
          <p:cNvPr id="36" name="图片 35">
            <a:extLst>
              <a:ext uri="{FF2B5EF4-FFF2-40B4-BE49-F238E27FC236}">
                <a16:creationId xmlns:a16="http://schemas.microsoft.com/office/drawing/2014/main" xmlns="" id="{C45C6245-8219-47FF-A787-4489AFB49798}"/>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0" y="5431920"/>
            <a:ext cx="12192000" cy="1426080"/>
          </a:xfrm>
          <a:prstGeom prst="rect">
            <a:avLst/>
          </a:prstGeom>
        </p:spPr>
      </p:pic>
      <p:pic>
        <p:nvPicPr>
          <p:cNvPr id="44" name="图片 43">
            <a:extLst>
              <a:ext uri="{FF2B5EF4-FFF2-40B4-BE49-F238E27FC236}">
                <a16:creationId xmlns:a16="http://schemas.microsoft.com/office/drawing/2014/main" xmlns="" id="{148AAB0D-9506-459A-A656-5531A8806366}"/>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7795851" y="165268"/>
            <a:ext cx="4396149" cy="2847542"/>
          </a:xfrm>
          <a:prstGeom prst="rect">
            <a:avLst/>
          </a:prstGeom>
        </p:spPr>
      </p:pic>
      <p:grpSp>
        <p:nvGrpSpPr>
          <p:cNvPr id="4" name="组合 3"/>
          <p:cNvGrpSpPr/>
          <p:nvPr/>
        </p:nvGrpSpPr>
        <p:grpSpPr>
          <a:xfrm>
            <a:off x="852993" y="2501615"/>
            <a:ext cx="369828" cy="1286394"/>
            <a:chOff x="880289" y="2436803"/>
            <a:chExt cx="271464" cy="1286394"/>
          </a:xfrm>
        </p:grpSpPr>
        <p:cxnSp>
          <p:nvCxnSpPr>
            <p:cNvPr id="54" name="直接连接符 53">
              <a:extLst>
                <a:ext uri="{FF2B5EF4-FFF2-40B4-BE49-F238E27FC236}">
                  <a16:creationId xmlns:a16="http://schemas.microsoft.com/office/drawing/2014/main" xmlns="" id="{68EBCF29-514F-4B21-B522-B48C7369EFF8}"/>
                </a:ext>
              </a:extLst>
            </p:cNvPr>
            <p:cNvCxnSpPr/>
            <p:nvPr/>
          </p:nvCxnSpPr>
          <p:spPr>
            <a:xfrm>
              <a:off x="895643" y="2450988"/>
              <a:ext cx="0" cy="1272209"/>
            </a:xfrm>
            <a:prstGeom prst="line">
              <a:avLst/>
            </a:prstGeom>
            <a:ln w="28575">
              <a:gradFill>
                <a:gsLst>
                  <a:gs pos="0">
                    <a:srgbClr val="DAD62A"/>
                  </a:gs>
                  <a:gs pos="100000">
                    <a:srgbClr val="FFC0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xmlns="" id="{AC845140-14E6-4308-B8D1-2E6D2636F525}"/>
                </a:ext>
              </a:extLst>
            </p:cNvPr>
            <p:cNvCxnSpPr>
              <a:cxnSpLocks/>
            </p:cNvCxnSpPr>
            <p:nvPr/>
          </p:nvCxnSpPr>
          <p:spPr>
            <a:xfrm>
              <a:off x="880289" y="2436803"/>
              <a:ext cx="271464" cy="0"/>
            </a:xfrm>
            <a:prstGeom prst="line">
              <a:avLst/>
            </a:prstGeom>
            <a:ln w="28575">
              <a:gradFill>
                <a:gsLst>
                  <a:gs pos="0">
                    <a:srgbClr val="DAD62A"/>
                  </a:gs>
                  <a:gs pos="100000">
                    <a:srgbClr val="FFC0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xmlns="" id="{FF104624-CE54-44EA-A751-5557C4EC2CF0}"/>
                </a:ext>
              </a:extLst>
            </p:cNvPr>
            <p:cNvCxnSpPr>
              <a:cxnSpLocks/>
            </p:cNvCxnSpPr>
            <p:nvPr/>
          </p:nvCxnSpPr>
          <p:spPr>
            <a:xfrm>
              <a:off x="880289" y="3723197"/>
              <a:ext cx="263253" cy="0"/>
            </a:xfrm>
            <a:prstGeom prst="line">
              <a:avLst/>
            </a:prstGeom>
            <a:ln w="28575">
              <a:gradFill>
                <a:gsLst>
                  <a:gs pos="0">
                    <a:srgbClr val="DAD62A"/>
                  </a:gs>
                  <a:gs pos="100000">
                    <a:srgbClr val="FFC000"/>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915506" y="2763872"/>
            <a:ext cx="10341293" cy="769441"/>
          </a:xfrm>
          <a:prstGeom prst="rect">
            <a:avLst/>
          </a:prstGeom>
        </p:spPr>
        <p:txBody>
          <a:bodyPr wrap="none">
            <a:spAutoFit/>
          </a:bodyPr>
          <a:lstStyle/>
          <a:p>
            <a:r>
              <a:rPr lang="zh-CN" altLang="zh-CN" sz="4400" b="1" dirty="0" smtClean="0">
                <a:solidFill>
                  <a:srgbClr val="FFC000"/>
                </a:solidFill>
                <a:effectLst>
                  <a:outerShdw blurRad="38100" dist="38100" dir="2700000" algn="tl">
                    <a:srgbClr val="000000">
                      <a:alpha val="43137"/>
                    </a:srgbClr>
                  </a:outerShdw>
                </a:effectLst>
                <a:cs typeface="+mn-ea"/>
                <a:sym typeface="+mn-lt"/>
              </a:rPr>
              <a:t>十九大指明新时代中国科技创新前进方向</a:t>
            </a:r>
            <a:endParaRPr lang="zh-CN" altLang="en-US" sz="4400" b="1" dirty="0">
              <a:solidFill>
                <a:srgbClr val="FFC000"/>
              </a:solidFill>
              <a:effectLst>
                <a:outerShdw blurRad="38100" dist="38100" dir="2700000" algn="tl">
                  <a:srgbClr val="000000">
                    <a:alpha val="43137"/>
                  </a:srgbClr>
                </a:outerShdw>
              </a:effectLst>
              <a:cs typeface="+mn-ea"/>
              <a:sym typeface="+mn-lt"/>
            </a:endParaRPr>
          </a:p>
        </p:txBody>
      </p:sp>
      <p:sp>
        <p:nvSpPr>
          <p:cNvPr id="3" name="矩形 2"/>
          <p:cNvSpPr/>
          <p:nvPr/>
        </p:nvSpPr>
        <p:spPr>
          <a:xfrm>
            <a:off x="3544431" y="3732661"/>
            <a:ext cx="4910319" cy="523220"/>
          </a:xfrm>
          <a:prstGeom prst="rect">
            <a:avLst/>
          </a:prstGeom>
        </p:spPr>
        <p:txBody>
          <a:bodyPr wrap="none">
            <a:spAutoFit/>
          </a:bodyPr>
          <a:lstStyle/>
          <a:p>
            <a:r>
              <a:rPr lang="zh-CN" altLang="zh-CN" sz="2800" b="1" dirty="0" smtClean="0">
                <a:solidFill>
                  <a:srgbClr val="20458B"/>
                </a:solidFill>
                <a:effectLst/>
                <a:cs typeface="+mn-ea"/>
                <a:sym typeface="+mn-lt"/>
              </a:rPr>
              <a:t>——学习领会党的十九大精神</a:t>
            </a:r>
            <a:endParaRPr lang="zh-CN" altLang="en-US" sz="2800" b="1" dirty="0">
              <a:solidFill>
                <a:srgbClr val="20458B"/>
              </a:solidFill>
              <a:cs typeface="+mn-ea"/>
              <a:sym typeface="+mn-lt"/>
            </a:endParaRPr>
          </a:p>
        </p:txBody>
      </p:sp>
      <p:grpSp>
        <p:nvGrpSpPr>
          <p:cNvPr id="20" name="组合 19"/>
          <p:cNvGrpSpPr/>
          <p:nvPr/>
        </p:nvGrpSpPr>
        <p:grpSpPr>
          <a:xfrm flipH="1">
            <a:off x="10764619" y="2591636"/>
            <a:ext cx="388169" cy="1286394"/>
            <a:chOff x="880289" y="2436803"/>
            <a:chExt cx="271464" cy="1286394"/>
          </a:xfrm>
        </p:grpSpPr>
        <p:cxnSp>
          <p:nvCxnSpPr>
            <p:cNvPr id="21" name="直接连接符 20">
              <a:extLst>
                <a:ext uri="{FF2B5EF4-FFF2-40B4-BE49-F238E27FC236}">
                  <a16:creationId xmlns:a16="http://schemas.microsoft.com/office/drawing/2014/main" xmlns="" id="{68EBCF29-514F-4B21-B522-B48C7369EFF8}"/>
                </a:ext>
              </a:extLst>
            </p:cNvPr>
            <p:cNvCxnSpPr/>
            <p:nvPr/>
          </p:nvCxnSpPr>
          <p:spPr>
            <a:xfrm>
              <a:off x="895643" y="2450988"/>
              <a:ext cx="0" cy="1272209"/>
            </a:xfrm>
            <a:prstGeom prst="line">
              <a:avLst/>
            </a:prstGeom>
            <a:ln w="28575">
              <a:gradFill>
                <a:gsLst>
                  <a:gs pos="0">
                    <a:srgbClr val="DAD62A"/>
                  </a:gs>
                  <a:gs pos="100000">
                    <a:srgbClr val="FFC0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AC845140-14E6-4308-B8D1-2E6D2636F525}"/>
                </a:ext>
              </a:extLst>
            </p:cNvPr>
            <p:cNvCxnSpPr>
              <a:cxnSpLocks/>
            </p:cNvCxnSpPr>
            <p:nvPr/>
          </p:nvCxnSpPr>
          <p:spPr>
            <a:xfrm>
              <a:off x="880289" y="2436803"/>
              <a:ext cx="271464" cy="0"/>
            </a:xfrm>
            <a:prstGeom prst="line">
              <a:avLst/>
            </a:prstGeom>
            <a:ln w="28575">
              <a:gradFill>
                <a:gsLst>
                  <a:gs pos="0">
                    <a:srgbClr val="DAD62A"/>
                  </a:gs>
                  <a:gs pos="100000">
                    <a:srgbClr val="FFC000"/>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FF104624-CE54-44EA-A751-5557C4EC2CF0}"/>
                </a:ext>
              </a:extLst>
            </p:cNvPr>
            <p:cNvCxnSpPr>
              <a:cxnSpLocks/>
            </p:cNvCxnSpPr>
            <p:nvPr/>
          </p:nvCxnSpPr>
          <p:spPr>
            <a:xfrm>
              <a:off x="880289" y="3723197"/>
              <a:ext cx="263253" cy="0"/>
            </a:xfrm>
            <a:prstGeom prst="line">
              <a:avLst/>
            </a:prstGeom>
            <a:ln w="28575">
              <a:gradFill>
                <a:gsLst>
                  <a:gs pos="0">
                    <a:srgbClr val="DAD62A"/>
                  </a:gs>
                  <a:gs pos="100000">
                    <a:srgbClr val="FFC000"/>
                  </a:gs>
                </a:gsLst>
                <a:lin ang="5400000" scaled="1"/>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037197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1">
              <a:alpha val="62000"/>
            </a:schemeClr>
          </a:solidFill>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latinLnBrk="1"/>
            <a:endParaRPr lang="en-US" sz="3200" dirty="0">
              <a:solidFill>
                <a:srgbClr val="222222"/>
              </a:solidFill>
              <a:cs typeface="+mn-ea"/>
              <a:sym typeface="+mn-lt"/>
            </a:endParaRPr>
          </a:p>
        </p:txBody>
      </p:sp>
      <p:sp>
        <p:nvSpPr>
          <p:cNvPr id="7" name="Oval 6"/>
          <p:cNvSpPr/>
          <p:nvPr/>
        </p:nvSpPr>
        <p:spPr>
          <a:xfrm>
            <a:off x="3632471" y="1086336"/>
            <a:ext cx="4905287" cy="4905287"/>
          </a:xfrm>
          <a:prstGeom prst="ellipse">
            <a:avLst/>
          </a:prstGeom>
          <a:ln w="25400">
            <a:solidFill>
              <a:srgbClr val="FFFFFF"/>
            </a:solidFill>
          </a:ln>
          <a:effectLst/>
        </p:spPr>
        <p:style>
          <a:lnRef idx="1">
            <a:schemeClr val="accent1"/>
          </a:lnRef>
          <a:fillRef idx="0">
            <a:schemeClr val="accent1"/>
          </a:fillRef>
          <a:effectRef idx="0">
            <a:schemeClr val="accent1"/>
          </a:effectRef>
          <a:fontRef idx="minor">
            <a:schemeClr val="tx1"/>
          </a:fontRef>
        </p:style>
        <p:txBody>
          <a:bodyPr tIns="182880" bIns="0" rtlCol="0" anchor="ctr"/>
          <a:lstStyle/>
          <a:p>
            <a:pPr algn="ctr" latinLnBrk="1"/>
            <a:endParaRPr lang="en-US" sz="13800" dirty="0">
              <a:solidFill>
                <a:srgbClr val="FFFFFF"/>
              </a:solidFill>
              <a:cs typeface="+mn-ea"/>
              <a:sym typeface="+mn-lt"/>
            </a:endParaRPr>
          </a:p>
        </p:txBody>
      </p:sp>
      <p:grpSp>
        <p:nvGrpSpPr>
          <p:cNvPr id="2" name="Group 15"/>
          <p:cNvGrpSpPr/>
          <p:nvPr/>
        </p:nvGrpSpPr>
        <p:grpSpPr>
          <a:xfrm>
            <a:off x="4484914" y="2281523"/>
            <a:ext cx="3222172" cy="3299678"/>
            <a:chOff x="952500" y="2579105"/>
            <a:chExt cx="3222172" cy="3299678"/>
          </a:xfrm>
        </p:grpSpPr>
        <p:sp>
          <p:nvSpPr>
            <p:cNvPr id="17" name="Chord 16"/>
            <p:cNvSpPr/>
            <p:nvPr/>
          </p:nvSpPr>
          <p:spPr>
            <a:xfrm>
              <a:off x="952500" y="2579105"/>
              <a:ext cx="3222172" cy="3222172"/>
            </a:xfrm>
            <a:prstGeom prst="chord">
              <a:avLst>
                <a:gd name="adj1" fmla="val 1149643"/>
                <a:gd name="adj2" fmla="val 9666837"/>
              </a:avLst>
            </a:prstGeom>
            <a:solidFill>
              <a:schemeClr val="tx1">
                <a:alpha val="40000"/>
              </a:schemeClr>
            </a:solidFill>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latinLnBrk="1"/>
              <a:endParaRPr lang="en-US" sz="3200" dirty="0">
                <a:solidFill>
                  <a:srgbClr val="222222"/>
                </a:solidFill>
                <a:cs typeface="+mn-ea"/>
                <a:sym typeface="+mn-lt"/>
              </a:endParaRPr>
            </a:p>
          </p:txBody>
        </p:sp>
        <p:cxnSp>
          <p:nvCxnSpPr>
            <p:cNvPr id="18" name="Straight Connector 17"/>
            <p:cNvCxnSpPr/>
            <p:nvPr/>
          </p:nvCxnSpPr>
          <p:spPr>
            <a:xfrm>
              <a:off x="1055914" y="4455038"/>
              <a:ext cx="3037114"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364110" y="4900054"/>
              <a:ext cx="2398952" cy="978729"/>
            </a:xfrm>
            <a:prstGeom prst="rect">
              <a:avLst/>
            </a:prstGeom>
          </p:spPr>
          <p:txBody>
            <a:bodyPr wrap="square">
              <a:spAutoFit/>
            </a:bodyPr>
            <a:lstStyle/>
            <a:p>
              <a:pPr algn="ctr">
                <a:lnSpc>
                  <a:spcPct val="80000"/>
                </a:lnSpc>
              </a:pPr>
              <a:r>
                <a:rPr lang="en-US" sz="3600" dirty="0">
                  <a:solidFill>
                    <a:srgbClr val="FFFFFF"/>
                  </a:solidFill>
                  <a:cs typeface="+mn-ea"/>
                  <a:sym typeface="+mn-lt"/>
                </a:rPr>
                <a:t>PART </a:t>
              </a:r>
              <a:r>
                <a:rPr lang="en-US" sz="3600" dirty="0" smtClean="0">
                  <a:solidFill>
                    <a:srgbClr val="FFFFFF"/>
                  </a:solidFill>
                  <a:cs typeface="+mn-ea"/>
                  <a:sym typeface="+mn-lt"/>
                </a:rPr>
                <a:t>TWO</a:t>
              </a:r>
              <a:endParaRPr lang="en-US" sz="900" dirty="0">
                <a:solidFill>
                  <a:srgbClr val="FFFFFF"/>
                </a:solidFill>
                <a:cs typeface="+mn-ea"/>
                <a:sym typeface="+mn-lt"/>
              </a:endParaRPr>
            </a:p>
          </p:txBody>
        </p:sp>
      </p:grpSp>
      <p:sp>
        <p:nvSpPr>
          <p:cNvPr id="24" name="Rectangle 23"/>
          <p:cNvSpPr/>
          <p:nvPr/>
        </p:nvSpPr>
        <p:spPr>
          <a:xfrm>
            <a:off x="3671823" y="2363176"/>
            <a:ext cx="4870124" cy="1788759"/>
          </a:xfrm>
          <a:prstGeom prst="rect">
            <a:avLst/>
          </a:prstGeom>
        </p:spPr>
        <p:txBody>
          <a:bodyPr wrap="square">
            <a:spAutoFit/>
          </a:bodyPr>
          <a:lstStyle/>
          <a:p>
            <a:pPr algn="ctr">
              <a:lnSpc>
                <a:spcPct val="120000"/>
              </a:lnSpc>
            </a:pPr>
            <a:r>
              <a:rPr lang="zh-CN" altLang="en-US" sz="4800" b="1" dirty="0" smtClean="0">
                <a:solidFill>
                  <a:srgbClr val="FFFFFF"/>
                </a:solidFill>
                <a:effectLst>
                  <a:outerShdw blurRad="38100" dist="38100" dir="2700000" algn="tl">
                    <a:srgbClr val="000000">
                      <a:alpha val="43137"/>
                    </a:srgbClr>
                  </a:outerShdw>
                </a:effectLst>
                <a:cs typeface="+mn-ea"/>
                <a:sym typeface="+mn-lt"/>
              </a:rPr>
              <a:t>新时代对科技</a:t>
            </a:r>
            <a:endParaRPr lang="en-US" altLang="zh-CN" sz="4800" b="1" dirty="0" smtClean="0">
              <a:solidFill>
                <a:srgbClr val="FFFFFF"/>
              </a:solidFill>
              <a:effectLst>
                <a:outerShdw blurRad="38100" dist="38100" dir="2700000" algn="tl">
                  <a:srgbClr val="000000">
                    <a:alpha val="43137"/>
                  </a:srgbClr>
                </a:outerShdw>
              </a:effectLst>
              <a:cs typeface="+mn-ea"/>
              <a:sym typeface="+mn-lt"/>
            </a:endParaRPr>
          </a:p>
          <a:p>
            <a:pPr algn="ctr">
              <a:lnSpc>
                <a:spcPct val="120000"/>
              </a:lnSpc>
            </a:pPr>
            <a:r>
              <a:rPr lang="zh-CN" altLang="en-US" sz="4800" b="1" dirty="0" smtClean="0">
                <a:solidFill>
                  <a:srgbClr val="FFFFFF"/>
                </a:solidFill>
                <a:effectLst>
                  <a:outerShdw blurRad="38100" dist="38100" dir="2700000" algn="tl">
                    <a:srgbClr val="000000">
                      <a:alpha val="43137"/>
                    </a:srgbClr>
                  </a:outerShdw>
                </a:effectLst>
                <a:cs typeface="+mn-ea"/>
                <a:sym typeface="+mn-lt"/>
              </a:rPr>
              <a:t>创新寄予厚望</a:t>
            </a:r>
          </a:p>
        </p:txBody>
      </p:sp>
    </p:spTree>
    <p:extLst>
      <p:ext uri="{BB962C8B-B14F-4D97-AF65-F5344CB8AC3E}">
        <p14:creationId xmlns:p14="http://schemas.microsoft.com/office/powerpoint/2010/main" xmlns="" val="37996587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18"/>
          <p:cNvCxnSpPr/>
          <p:nvPr/>
        </p:nvCxnSpPr>
        <p:spPr>
          <a:xfrm>
            <a:off x="317310" y="793741"/>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317310" y="174987"/>
            <a:ext cx="5952270" cy="584775"/>
          </a:xfrm>
          <a:prstGeom prst="rect">
            <a:avLst/>
          </a:prstGeom>
        </p:spPr>
        <p:txBody>
          <a:bodyPr wrap="none">
            <a:spAutoFit/>
          </a:bodyPr>
          <a:lstStyle/>
          <a:p>
            <a:r>
              <a:rPr lang="zh-CN" altLang="en-US" sz="3200" b="1" kern="100" dirty="0" smtClean="0">
                <a:solidFill>
                  <a:srgbClr val="E52828"/>
                </a:solidFill>
                <a:effectLst/>
                <a:cs typeface="+mn-ea"/>
                <a:sym typeface="+mn-lt"/>
              </a:rPr>
              <a:t>二、新时代对科技创新寄予厚望</a:t>
            </a:r>
            <a:endParaRPr lang="zh-CN" altLang="en-US" sz="3200" dirty="0">
              <a:solidFill>
                <a:srgbClr val="E52828"/>
              </a:solidFill>
              <a:cs typeface="+mn-ea"/>
              <a:sym typeface="+mn-lt"/>
            </a:endParaRPr>
          </a:p>
        </p:txBody>
      </p:sp>
      <p:sp>
        <p:nvSpPr>
          <p:cNvPr id="11" name="矩形 10"/>
          <p:cNvSpPr/>
          <p:nvPr/>
        </p:nvSpPr>
        <p:spPr>
          <a:xfrm>
            <a:off x="868921" y="1256433"/>
            <a:ext cx="6032421" cy="646331"/>
          </a:xfrm>
          <a:prstGeom prst="rect">
            <a:avLst/>
          </a:prstGeom>
        </p:spPr>
        <p:txBody>
          <a:bodyPr wrap="none">
            <a:spAutoFit/>
          </a:bodyPr>
          <a:lstStyle/>
          <a:p>
            <a:r>
              <a:rPr lang="zh-CN" altLang="zh-CN" sz="2400" b="1" kern="100" dirty="0">
                <a:cs typeface="+mn-ea"/>
                <a:sym typeface="+mn-lt"/>
              </a:rPr>
              <a:t>进入</a:t>
            </a:r>
            <a:r>
              <a:rPr lang="zh-CN" altLang="zh-CN" sz="3600" b="1" kern="100" dirty="0">
                <a:solidFill>
                  <a:srgbClr val="C00000"/>
                </a:solidFill>
                <a:cs typeface="+mn-ea"/>
                <a:sym typeface="+mn-lt"/>
              </a:rPr>
              <a:t>质量时代</a:t>
            </a:r>
            <a:r>
              <a:rPr lang="zh-CN" altLang="zh-CN" sz="2400" b="1" kern="100" dirty="0">
                <a:cs typeface="+mn-ea"/>
                <a:sym typeface="+mn-lt"/>
              </a:rPr>
              <a:t>的科技创新要注重什么？</a:t>
            </a:r>
            <a:endParaRPr lang="zh-CN" altLang="en-US" sz="2400" b="1" kern="100" dirty="0">
              <a:cs typeface="+mn-ea"/>
              <a:sym typeface="+mn-lt"/>
            </a:endParaRPr>
          </a:p>
        </p:txBody>
      </p:sp>
      <p:sp>
        <p:nvSpPr>
          <p:cNvPr id="8" name="ïsľïḑé">
            <a:extLst/>
          </p:cNvPr>
          <p:cNvSpPr/>
          <p:nvPr/>
        </p:nvSpPr>
        <p:spPr bwMode="auto">
          <a:xfrm>
            <a:off x="1" y="3331907"/>
            <a:ext cx="12191999" cy="1508205"/>
          </a:xfrm>
          <a:prstGeom prst="rect">
            <a:avLst/>
          </a:prstGeom>
          <a:solidFill>
            <a:srgbClr val="C0830C"/>
          </a:solidFill>
          <a:ln w="635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ïṩļiḋè"/>
          <p:cNvSpPr/>
          <p:nvPr/>
        </p:nvSpPr>
        <p:spPr>
          <a:xfrm>
            <a:off x="3557447" y="2539819"/>
            <a:ext cx="285750" cy="792843"/>
          </a:xfrm>
          <a:prstGeom prst="rtTriangle">
            <a:avLst/>
          </a:prstGeom>
          <a:solidFill>
            <a:schemeClr val="tx1">
              <a:lumMod val="75000"/>
              <a:lumOff val="2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îṡḷiďê"/>
          <p:cNvSpPr/>
          <p:nvPr/>
        </p:nvSpPr>
        <p:spPr>
          <a:xfrm>
            <a:off x="844829" y="2539819"/>
            <a:ext cx="2712618" cy="1800200"/>
          </a:xfrm>
          <a:prstGeom prst="flowChartProcess">
            <a:avLst/>
          </a:prstGeom>
          <a:solidFill>
            <a:schemeClr val="tx1">
              <a:lumMod val="50000"/>
              <a:lumOff val="50000"/>
              <a:alpha val="7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 name="îSľîdè">
            <a:extLst/>
          </p:cNvPr>
          <p:cNvGrpSpPr/>
          <p:nvPr/>
        </p:nvGrpSpPr>
        <p:grpSpPr>
          <a:xfrm>
            <a:off x="1103183" y="2652426"/>
            <a:ext cx="2204944" cy="1453387"/>
            <a:chOff x="1268227" y="957052"/>
            <a:chExt cx="2204944" cy="1453387"/>
          </a:xfrm>
        </p:grpSpPr>
        <p:sp>
          <p:nvSpPr>
            <p:cNvPr id="29" name="îşľide">
              <a:extLst/>
            </p:cNvPr>
            <p:cNvSpPr>
              <a:spLocks/>
            </p:cNvSpPr>
            <p:nvPr/>
          </p:nvSpPr>
          <p:spPr bwMode="auto">
            <a:xfrm>
              <a:off x="1268227" y="1853040"/>
              <a:ext cx="2195910" cy="557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000" rIns="90000" anchor="t" anchorCtr="0">
              <a:noAutofit/>
            </a:bodyPr>
            <a:lstStyle/>
            <a:p>
              <a:pPr algn="just">
                <a:lnSpc>
                  <a:spcPct val="120000"/>
                </a:lnSpc>
                <a:spcBef>
                  <a:spcPct val="0"/>
                </a:spcBef>
              </a:pPr>
              <a:endParaRPr lang="zh-CN" altLang="en-US" b="1" dirty="0">
                <a:solidFill>
                  <a:schemeClr val="bg1"/>
                </a:solidFill>
              </a:endParaRPr>
            </a:p>
          </p:txBody>
        </p:sp>
        <p:sp>
          <p:nvSpPr>
            <p:cNvPr id="30" name="íṡļïḓê">
              <a:extLst/>
            </p:cNvPr>
            <p:cNvSpPr txBox="1">
              <a:spLocks/>
            </p:cNvSpPr>
            <p:nvPr/>
          </p:nvSpPr>
          <p:spPr bwMode="auto">
            <a:xfrm>
              <a:off x="1277261" y="957052"/>
              <a:ext cx="2195910" cy="537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rIns="90000">
              <a:noAutofit/>
            </a:bodyPr>
            <a:lstStyle/>
            <a:p>
              <a:pPr algn="ctr" eaLnBrk="1" hangingPunct="1">
                <a:spcBef>
                  <a:spcPct val="0"/>
                </a:spcBef>
                <a:buFontTx/>
                <a:buNone/>
              </a:pPr>
              <a:r>
                <a:rPr lang="zh-CN" altLang="en-US" sz="2800" b="1" dirty="0" smtClean="0">
                  <a:solidFill>
                    <a:schemeClr val="bg1"/>
                  </a:solidFill>
                  <a:effectLst>
                    <a:outerShdw blurRad="38100" dist="38100" dir="2700000" algn="tl">
                      <a:srgbClr val="000000">
                        <a:alpha val="43137"/>
                      </a:srgbClr>
                    </a:outerShdw>
                  </a:effectLst>
                </a:rPr>
                <a:t>首先</a:t>
              </a:r>
              <a:endParaRPr lang="zh-CN" altLang="en-US" sz="2800" b="1" dirty="0">
                <a:solidFill>
                  <a:schemeClr val="bg1"/>
                </a:solidFill>
                <a:effectLst>
                  <a:outerShdw blurRad="38100" dist="38100" dir="2700000" algn="tl">
                    <a:srgbClr val="000000">
                      <a:alpha val="43137"/>
                    </a:srgbClr>
                  </a:outerShdw>
                </a:effectLst>
              </a:endParaRPr>
            </a:p>
          </p:txBody>
        </p:sp>
      </p:grpSp>
      <p:sp>
        <p:nvSpPr>
          <p:cNvPr id="20" name="îṩľîdé"/>
          <p:cNvSpPr/>
          <p:nvPr/>
        </p:nvSpPr>
        <p:spPr>
          <a:xfrm>
            <a:off x="4370515" y="3827615"/>
            <a:ext cx="2712618" cy="1800200"/>
          </a:xfrm>
          <a:prstGeom prst="flowChartProcess">
            <a:avLst/>
          </a:prstGeom>
          <a:solidFill>
            <a:schemeClr val="accent1">
              <a:alpha val="7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í$ḷíḋé"/>
          <p:cNvSpPr/>
          <p:nvPr/>
        </p:nvSpPr>
        <p:spPr>
          <a:xfrm flipV="1">
            <a:off x="7083133" y="4838172"/>
            <a:ext cx="285750" cy="792843"/>
          </a:xfrm>
          <a:prstGeom prst="rtTriangle">
            <a:avLst/>
          </a:prstGeom>
          <a:solidFill>
            <a:schemeClr val="accent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íSḻíḍê">
            <a:extLst/>
          </p:cNvPr>
          <p:cNvSpPr>
            <a:spLocks/>
          </p:cNvSpPr>
          <p:nvPr/>
        </p:nvSpPr>
        <p:spPr bwMode="auto">
          <a:xfrm>
            <a:off x="4405430" y="4437195"/>
            <a:ext cx="2642788" cy="1089529"/>
          </a:xfrm>
          <a:prstGeom prst="rect">
            <a:avLst/>
          </a:prstGeom>
          <a:extLst/>
        </p:spPr>
        <p:txBody>
          <a:bodyPr wrap="square">
            <a:spAutoFit/>
          </a:bodyPr>
          <a:lstStyle/>
          <a:p>
            <a:pPr algn="just">
              <a:lnSpc>
                <a:spcPct val="120000"/>
              </a:lnSpc>
              <a:spcBef>
                <a:spcPct val="0"/>
              </a:spcBef>
            </a:pPr>
            <a:r>
              <a:rPr lang="zh-CN" altLang="en-US" b="1" dirty="0">
                <a:solidFill>
                  <a:schemeClr val="bg1"/>
                </a:solidFill>
                <a:effectLst>
                  <a:outerShdw blurRad="38100" dist="38100" dir="2700000" algn="tl">
                    <a:srgbClr val="000000">
                      <a:alpha val="43137"/>
                    </a:srgbClr>
                  </a:outerShdw>
                </a:effectLst>
              </a:rPr>
              <a:t>技术创新要更准确地面向需求，要有助于提高人民的获得感和幸福感。</a:t>
            </a:r>
          </a:p>
        </p:txBody>
      </p:sp>
      <p:sp>
        <p:nvSpPr>
          <p:cNvPr id="24" name="išḻiḑè">
            <a:extLst/>
          </p:cNvPr>
          <p:cNvSpPr txBox="1">
            <a:spLocks/>
          </p:cNvSpPr>
          <p:nvPr/>
        </p:nvSpPr>
        <p:spPr bwMode="auto">
          <a:xfrm>
            <a:off x="4628869" y="3888123"/>
            <a:ext cx="2195910" cy="500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rIns="90000">
            <a:noAutofit/>
          </a:bodyPr>
          <a:lstStyle>
            <a:defPPr>
              <a:defRPr lang="zh-CN"/>
            </a:defPPr>
            <a:lvl1pPr algn="ctr">
              <a:spcBef>
                <a:spcPct val="0"/>
              </a:spcBef>
              <a:buFontTx/>
              <a:buNone/>
              <a:defRPr sz="2800" b="1">
                <a:solidFill>
                  <a:schemeClr val="bg1"/>
                </a:solidFill>
                <a:effectLst>
                  <a:outerShdw blurRad="38100" dist="38100" dir="2700000" algn="tl">
                    <a:srgbClr val="000000">
                      <a:alpha val="43137"/>
                    </a:srgbClr>
                  </a:outerShdw>
                </a:effectLst>
              </a:defRPr>
            </a:lvl1pPr>
          </a:lstStyle>
          <a:p>
            <a:r>
              <a:rPr lang="zh-CN" altLang="en-US" dirty="0"/>
              <a:t>其次</a:t>
            </a:r>
          </a:p>
        </p:txBody>
      </p:sp>
      <p:sp>
        <p:nvSpPr>
          <p:cNvPr id="14" name="îS1íḓè"/>
          <p:cNvSpPr/>
          <p:nvPr/>
        </p:nvSpPr>
        <p:spPr>
          <a:xfrm>
            <a:off x="10608819" y="2539819"/>
            <a:ext cx="285750" cy="792843"/>
          </a:xfrm>
          <a:prstGeom prst="rtTriangle">
            <a:avLst/>
          </a:prstGeom>
          <a:solidFill>
            <a:schemeClr val="tx1">
              <a:lumMod val="75000"/>
              <a:lumOff val="2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ísḻïḓê"/>
          <p:cNvSpPr/>
          <p:nvPr/>
        </p:nvSpPr>
        <p:spPr>
          <a:xfrm>
            <a:off x="7896201" y="2539819"/>
            <a:ext cx="2712618" cy="1800200"/>
          </a:xfrm>
          <a:prstGeom prst="flowChartProcess">
            <a:avLst/>
          </a:prstGeom>
          <a:solidFill>
            <a:schemeClr val="tx1">
              <a:lumMod val="50000"/>
              <a:lumOff val="50000"/>
              <a:alpha val="7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íSlïḑé">
            <a:extLst/>
          </p:cNvPr>
          <p:cNvSpPr>
            <a:spLocks/>
          </p:cNvSpPr>
          <p:nvPr/>
        </p:nvSpPr>
        <p:spPr bwMode="auto">
          <a:xfrm>
            <a:off x="7968573" y="3273719"/>
            <a:ext cx="2567874" cy="1089529"/>
          </a:xfrm>
          <a:prstGeom prst="rect">
            <a:avLst/>
          </a:prstGeom>
          <a:extLst/>
        </p:spPr>
        <p:txBody>
          <a:bodyPr wrap="square">
            <a:spAutoFit/>
          </a:bodyPr>
          <a:lstStyle/>
          <a:p>
            <a:pPr algn="just">
              <a:lnSpc>
                <a:spcPct val="120000"/>
              </a:lnSpc>
              <a:spcBef>
                <a:spcPct val="0"/>
              </a:spcBef>
            </a:pPr>
            <a:r>
              <a:rPr lang="zh-CN" altLang="en-US" b="1" dirty="0">
                <a:solidFill>
                  <a:schemeClr val="bg1"/>
                </a:solidFill>
                <a:effectLst>
                  <a:outerShdw blurRad="38100" dist="38100" dir="2700000" algn="tl">
                    <a:srgbClr val="000000">
                      <a:alpha val="43137"/>
                    </a:srgbClr>
                  </a:outerShdw>
                </a:effectLst>
              </a:rPr>
              <a:t>要更加强调有效的发明专利数，强调发明专利保有量。</a:t>
            </a:r>
          </a:p>
        </p:txBody>
      </p:sp>
      <p:sp>
        <p:nvSpPr>
          <p:cNvPr id="18" name="ïşļïḍé">
            <a:extLst/>
          </p:cNvPr>
          <p:cNvSpPr txBox="1">
            <a:spLocks/>
          </p:cNvSpPr>
          <p:nvPr/>
        </p:nvSpPr>
        <p:spPr bwMode="auto">
          <a:xfrm>
            <a:off x="8154555" y="2652426"/>
            <a:ext cx="2195910" cy="3511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000" rIns="90000">
            <a:noAutofit/>
          </a:bodyPr>
          <a:lstStyle>
            <a:defPPr>
              <a:defRPr lang="zh-CN"/>
            </a:defPPr>
            <a:lvl1pPr algn="ctr">
              <a:spcBef>
                <a:spcPct val="0"/>
              </a:spcBef>
              <a:buFontTx/>
              <a:buNone/>
              <a:defRPr sz="2800" b="1">
                <a:solidFill>
                  <a:schemeClr val="bg1"/>
                </a:solidFill>
                <a:effectLst>
                  <a:outerShdw blurRad="38100" dist="38100" dir="2700000" algn="tl">
                    <a:srgbClr val="000000">
                      <a:alpha val="43137"/>
                    </a:srgbClr>
                  </a:outerShdw>
                </a:effectLst>
              </a:defRPr>
            </a:lvl1pPr>
          </a:lstStyle>
          <a:p>
            <a:r>
              <a:rPr lang="zh-CN" altLang="en-US" dirty="0"/>
              <a:t>最后</a:t>
            </a:r>
          </a:p>
        </p:txBody>
      </p:sp>
      <p:sp>
        <p:nvSpPr>
          <p:cNvPr id="4" name="矩形 3"/>
          <p:cNvSpPr/>
          <p:nvPr/>
        </p:nvSpPr>
        <p:spPr>
          <a:xfrm>
            <a:off x="1079280" y="3439919"/>
            <a:ext cx="2261783" cy="757130"/>
          </a:xfrm>
          <a:prstGeom prst="rect">
            <a:avLst/>
          </a:prstGeom>
        </p:spPr>
        <p:txBody>
          <a:bodyPr wrap="square">
            <a:spAutoFit/>
          </a:bodyPr>
          <a:lstStyle/>
          <a:p>
            <a:pPr algn="just">
              <a:lnSpc>
                <a:spcPct val="120000"/>
              </a:lnSpc>
              <a:spcBef>
                <a:spcPct val="0"/>
              </a:spcBef>
            </a:pPr>
            <a:r>
              <a:rPr lang="zh-CN" altLang="en-US" b="1" dirty="0">
                <a:solidFill>
                  <a:schemeClr val="bg1"/>
                </a:solidFill>
                <a:effectLst>
                  <a:outerShdw blurRad="38100" dist="38100" dir="2700000" algn="tl">
                    <a:srgbClr val="000000">
                      <a:alpha val="43137"/>
                    </a:srgbClr>
                  </a:outerShdw>
                </a:effectLst>
              </a:rPr>
              <a:t>要注重原始性创新，要有原创能力。</a:t>
            </a:r>
          </a:p>
        </p:txBody>
      </p:sp>
    </p:spTree>
    <p:extLst>
      <p:ext uri="{BB962C8B-B14F-4D97-AF65-F5344CB8AC3E}">
        <p14:creationId xmlns:p14="http://schemas.microsoft.com/office/powerpoint/2010/main" xmlns="" val="2646195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p:nvPr/>
        </p:nvSpPr>
        <p:spPr>
          <a:xfrm>
            <a:off x="3464825" y="1649879"/>
            <a:ext cx="7444464" cy="2040712"/>
          </a:xfrm>
          <a:prstGeom prst="rect">
            <a:avLst/>
          </a:prstGeom>
          <a:solidFill>
            <a:schemeClr val="bg1"/>
          </a:solidFill>
          <a:ln>
            <a:solidFill>
              <a:schemeClr val="accent1"/>
            </a:solid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cxnSp>
        <p:nvCxnSpPr>
          <p:cNvPr id="6" name="Straight Connector 18"/>
          <p:cNvCxnSpPr/>
          <p:nvPr/>
        </p:nvCxnSpPr>
        <p:spPr>
          <a:xfrm>
            <a:off x="317310" y="793741"/>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317310" y="174987"/>
            <a:ext cx="5952270" cy="584775"/>
          </a:xfrm>
          <a:prstGeom prst="rect">
            <a:avLst/>
          </a:prstGeom>
        </p:spPr>
        <p:txBody>
          <a:bodyPr wrap="none">
            <a:spAutoFit/>
          </a:bodyPr>
          <a:lstStyle/>
          <a:p>
            <a:r>
              <a:rPr lang="zh-CN" altLang="en-US" sz="3200" b="1" kern="100" dirty="0" smtClean="0">
                <a:solidFill>
                  <a:srgbClr val="E52828"/>
                </a:solidFill>
                <a:effectLst/>
                <a:cs typeface="+mn-ea"/>
                <a:sym typeface="+mn-lt"/>
              </a:rPr>
              <a:t>二、新时代对科技创新寄予厚望</a:t>
            </a:r>
            <a:endParaRPr lang="zh-CN" altLang="en-US" sz="3200" dirty="0">
              <a:solidFill>
                <a:srgbClr val="E52828"/>
              </a:solidFill>
              <a:cs typeface="+mn-ea"/>
              <a:sym typeface="+mn-lt"/>
            </a:endParaRPr>
          </a:p>
        </p:txBody>
      </p:sp>
      <p:sp>
        <p:nvSpPr>
          <p:cNvPr id="2" name="矩形 1"/>
          <p:cNvSpPr/>
          <p:nvPr/>
        </p:nvSpPr>
        <p:spPr>
          <a:xfrm>
            <a:off x="4670806" y="1959271"/>
            <a:ext cx="5833908" cy="1421928"/>
          </a:xfrm>
          <a:prstGeom prst="rect">
            <a:avLst/>
          </a:prstGeom>
        </p:spPr>
        <p:txBody>
          <a:bodyPr wrap="square">
            <a:spAutoFit/>
          </a:bodyPr>
          <a:lstStyle/>
          <a:p>
            <a:pPr algn="just">
              <a:lnSpc>
                <a:spcPct val="120000"/>
              </a:lnSpc>
            </a:pPr>
            <a:r>
              <a:rPr lang="zh-CN" altLang="zh-CN" sz="2400" kern="100" dirty="0">
                <a:cs typeface="+mn-ea"/>
                <a:sym typeface="+mn-lt"/>
              </a:rPr>
              <a:t>十九大报告还专门提出建设“科技强国、质量强国、航天强国、网络强国、交通强国、数字中国”。</a:t>
            </a:r>
            <a:endParaRPr lang="zh-CN" altLang="en-US" sz="2400" kern="100" dirty="0">
              <a:cs typeface="+mn-ea"/>
              <a:sym typeface="+mn-lt"/>
            </a:endParaRPr>
          </a:p>
        </p:txBody>
      </p:sp>
      <p:sp>
        <p:nvSpPr>
          <p:cNvPr id="4" name="矩形 3"/>
          <p:cNvSpPr/>
          <p:nvPr/>
        </p:nvSpPr>
        <p:spPr>
          <a:xfrm>
            <a:off x="1870113" y="3960538"/>
            <a:ext cx="8928516" cy="661848"/>
          </a:xfrm>
          <a:prstGeom prst="rect">
            <a:avLst/>
          </a:prstGeom>
          <a:noFill/>
        </p:spPr>
        <p:txBody>
          <a:bodyPr wrap="square">
            <a:spAutoFit/>
          </a:bodyPr>
          <a:lstStyle/>
          <a:p>
            <a:pPr algn="just">
              <a:lnSpc>
                <a:spcPct val="150000"/>
              </a:lnSpc>
              <a:spcBef>
                <a:spcPts val="1200"/>
              </a:spcBef>
              <a:buClr>
                <a:srgbClr val="C00000"/>
              </a:buClr>
            </a:pPr>
            <a:r>
              <a:rPr lang="zh-CN" altLang="zh-CN" sz="2800" b="1" dirty="0">
                <a:solidFill>
                  <a:schemeClr val="bg1">
                    <a:lumMod val="50000"/>
                  </a:schemeClr>
                </a:solidFill>
                <a:cs typeface="+mn-ea"/>
                <a:sym typeface="+mn-lt"/>
              </a:rPr>
              <a:t>在</a:t>
            </a:r>
            <a:r>
              <a:rPr lang="zh-CN" altLang="zh-CN" sz="2800" b="1" dirty="0" smtClean="0">
                <a:solidFill>
                  <a:schemeClr val="bg1">
                    <a:lumMod val="50000"/>
                  </a:schemeClr>
                </a:solidFill>
                <a:cs typeface="+mn-ea"/>
                <a:sym typeface="+mn-lt"/>
              </a:rPr>
              <a:t>一系列强国</a:t>
            </a:r>
            <a:r>
              <a:rPr lang="zh-CN" altLang="zh-CN" sz="2800" b="1" dirty="0">
                <a:solidFill>
                  <a:schemeClr val="bg1">
                    <a:lumMod val="50000"/>
                  </a:schemeClr>
                </a:solidFill>
                <a:cs typeface="+mn-ea"/>
                <a:sym typeface="+mn-lt"/>
              </a:rPr>
              <a:t>战略中，科技</a:t>
            </a:r>
            <a:r>
              <a:rPr lang="zh-CN" altLang="zh-CN" sz="2800" b="1" dirty="0" smtClean="0">
                <a:solidFill>
                  <a:schemeClr val="bg1">
                    <a:lumMod val="50000"/>
                  </a:schemeClr>
                </a:solidFill>
                <a:cs typeface="+mn-ea"/>
                <a:sym typeface="+mn-lt"/>
              </a:rPr>
              <a:t>强国起</a:t>
            </a:r>
            <a:r>
              <a:rPr lang="zh-CN" altLang="zh-CN" sz="2800" b="1" dirty="0">
                <a:solidFill>
                  <a:schemeClr val="bg1">
                    <a:lumMod val="50000"/>
                  </a:schemeClr>
                </a:solidFill>
                <a:cs typeface="+mn-ea"/>
                <a:sym typeface="+mn-lt"/>
              </a:rPr>
              <a:t>引领和支撑</a:t>
            </a:r>
            <a:r>
              <a:rPr lang="zh-CN" altLang="zh-CN" sz="2800" b="1" dirty="0" smtClean="0">
                <a:solidFill>
                  <a:schemeClr val="bg1">
                    <a:lumMod val="50000"/>
                  </a:schemeClr>
                </a:solidFill>
                <a:cs typeface="+mn-ea"/>
                <a:sym typeface="+mn-lt"/>
              </a:rPr>
              <a:t>作用。</a:t>
            </a:r>
            <a:endParaRPr lang="en-US" altLang="zh-CN" sz="2800" b="1" dirty="0" smtClean="0">
              <a:solidFill>
                <a:schemeClr val="bg1">
                  <a:lumMod val="50000"/>
                </a:schemeClr>
              </a:solidFill>
              <a:cs typeface="+mn-ea"/>
              <a:sym typeface="+mn-lt"/>
            </a:endParaRPr>
          </a:p>
        </p:txBody>
      </p:sp>
      <p:sp>
        <p:nvSpPr>
          <p:cNvPr id="7" name="矩形 6"/>
          <p:cNvSpPr/>
          <p:nvPr/>
        </p:nvSpPr>
        <p:spPr>
          <a:xfrm>
            <a:off x="6072000" y="1179466"/>
            <a:ext cx="6120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Oval 13"/>
          <p:cNvSpPr/>
          <p:nvPr/>
        </p:nvSpPr>
        <p:spPr>
          <a:xfrm>
            <a:off x="3710005" y="2248145"/>
            <a:ext cx="818319" cy="8183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4400" dirty="0">
              <a:solidFill>
                <a:srgbClr val="FFFFFF"/>
              </a:solidFill>
              <a:cs typeface="+mn-ea"/>
              <a:sym typeface="+mn-lt"/>
            </a:endParaRPr>
          </a:p>
        </p:txBody>
      </p:sp>
      <p:sp>
        <p:nvSpPr>
          <p:cNvPr id="11" name="KSO_Shape"/>
          <p:cNvSpPr/>
          <p:nvPr/>
        </p:nvSpPr>
        <p:spPr>
          <a:xfrm>
            <a:off x="3861663" y="2378393"/>
            <a:ext cx="515002" cy="557822"/>
          </a:xfrm>
          <a:custGeom>
            <a:avLst/>
            <a:gdLst>
              <a:gd name="connsiteX0" fmla="*/ 788546 w 4295694"/>
              <a:gd name="connsiteY0" fmla="*/ 3262602 h 4602950"/>
              <a:gd name="connsiteX1" fmla="*/ 722065 w 4295694"/>
              <a:gd name="connsiteY1" fmla="*/ 3276024 h 4602950"/>
              <a:gd name="connsiteX2" fmla="*/ 703443 w 4295694"/>
              <a:gd name="connsiteY2" fmla="*/ 3286707 h 4602950"/>
              <a:gd name="connsiteX3" fmla="*/ 667154 w 4295694"/>
              <a:gd name="connsiteY3" fmla="*/ 3311174 h 4602950"/>
              <a:gd name="connsiteX4" fmla="*/ 650940 w 4295694"/>
              <a:gd name="connsiteY4" fmla="*/ 3329902 h 4602950"/>
              <a:gd name="connsiteX5" fmla="*/ 628475 w 4295694"/>
              <a:gd name="connsiteY5" fmla="*/ 3363222 h 4602950"/>
              <a:gd name="connsiteX6" fmla="*/ 611251 w 4295694"/>
              <a:gd name="connsiteY6" fmla="*/ 3407093 h 4602950"/>
              <a:gd name="connsiteX7" fmla="*/ 611248 w 4295694"/>
              <a:gd name="connsiteY7" fmla="*/ 3407104 h 4602950"/>
              <a:gd name="connsiteX8" fmla="*/ 607571 w 4295694"/>
              <a:gd name="connsiteY8" fmla="*/ 3443577 h 4602950"/>
              <a:gd name="connsiteX9" fmla="*/ 788546 w 4295694"/>
              <a:gd name="connsiteY9" fmla="*/ 3624552 h 4602950"/>
              <a:gd name="connsiteX10" fmla="*/ 969521 w 4295694"/>
              <a:gd name="connsiteY10" fmla="*/ 3443577 h 4602950"/>
              <a:gd name="connsiteX11" fmla="*/ 965845 w 4295694"/>
              <a:gd name="connsiteY11" fmla="*/ 3407104 h 4602950"/>
              <a:gd name="connsiteX12" fmla="*/ 962750 w 4295694"/>
              <a:gd name="connsiteY12" fmla="*/ 3397135 h 4602950"/>
              <a:gd name="connsiteX13" fmla="*/ 962749 w 4295694"/>
              <a:gd name="connsiteY13" fmla="*/ 3397136 h 4602950"/>
              <a:gd name="connsiteX14" fmla="*/ 955298 w 4295694"/>
              <a:gd name="connsiteY14" fmla="*/ 3373133 h 4602950"/>
              <a:gd name="connsiteX15" fmla="*/ 955291 w 4295694"/>
              <a:gd name="connsiteY15" fmla="*/ 3373121 h 4602950"/>
              <a:gd name="connsiteX16" fmla="*/ 920412 w 4295694"/>
              <a:gd name="connsiteY16" fmla="*/ 3321388 h 4602950"/>
              <a:gd name="connsiteX17" fmla="*/ 906965 w 4295694"/>
              <a:gd name="connsiteY17" fmla="*/ 3309169 h 4602950"/>
              <a:gd name="connsiteX18" fmla="*/ 868849 w 4295694"/>
              <a:gd name="connsiteY18" fmla="*/ 3283471 h 4602950"/>
              <a:gd name="connsiteX19" fmla="*/ 852148 w 4295694"/>
              <a:gd name="connsiteY19" fmla="*/ 3275443 h 4602950"/>
              <a:gd name="connsiteX20" fmla="*/ 3704648 w 4295694"/>
              <a:gd name="connsiteY20" fmla="*/ 908397 h 4602950"/>
              <a:gd name="connsiteX21" fmla="*/ 2413156 w 4295694"/>
              <a:gd name="connsiteY21" fmla="*/ 1136122 h 4602950"/>
              <a:gd name="connsiteX22" fmla="*/ 3048940 w 4295694"/>
              <a:gd name="connsiteY22" fmla="*/ 2044116 h 4602950"/>
              <a:gd name="connsiteX23" fmla="*/ 1220089 w 4295694"/>
              <a:gd name="connsiteY23" fmla="*/ 619236 h 4602950"/>
              <a:gd name="connsiteX24" fmla="*/ 1204000 w 4295694"/>
              <a:gd name="connsiteY24" fmla="*/ 653307 h 4602950"/>
              <a:gd name="connsiteX25" fmla="*/ 1404665 w 4295694"/>
              <a:gd name="connsiteY25" fmla="*/ 2518863 h 4602950"/>
              <a:gd name="connsiteX26" fmla="*/ 3089083 w 4295694"/>
              <a:gd name="connsiteY26" fmla="*/ 3345485 h 4602950"/>
              <a:gd name="connsiteX27" fmla="*/ 3126598 w 4295694"/>
              <a:gd name="connsiteY27" fmla="*/ 3342019 h 4602950"/>
              <a:gd name="connsiteX28" fmla="*/ 3126489 w 4295694"/>
              <a:gd name="connsiteY28" fmla="*/ 3342009 h 4602950"/>
              <a:gd name="connsiteX29" fmla="*/ 1575619 w 4295694"/>
              <a:gd name="connsiteY29" fmla="*/ 2399160 h 4602950"/>
              <a:gd name="connsiteX30" fmla="*/ 1220060 w 4295694"/>
              <a:gd name="connsiteY30" fmla="*/ 619347 h 4602950"/>
              <a:gd name="connsiteX31" fmla="*/ 1617635 w 4295694"/>
              <a:gd name="connsiteY31" fmla="*/ 0 h 4602950"/>
              <a:gd name="connsiteX32" fmla="*/ 2292594 w 4295694"/>
              <a:gd name="connsiteY32" fmla="*/ 963942 h 4602950"/>
              <a:gd name="connsiteX33" fmla="*/ 3658628 w 4295694"/>
              <a:gd name="connsiteY33" fmla="*/ 723073 h 4602950"/>
              <a:gd name="connsiteX34" fmla="*/ 3663439 w 4295694"/>
              <a:gd name="connsiteY34" fmla="*/ 662289 h 4602950"/>
              <a:gd name="connsiteX35" fmla="*/ 3794430 w 4295694"/>
              <a:gd name="connsiteY35" fmla="*/ 456674 h 4602950"/>
              <a:gd name="connsiteX36" fmla="*/ 4238061 w 4295694"/>
              <a:gd name="connsiteY36" fmla="*/ 534898 h 4602950"/>
              <a:gd name="connsiteX37" fmla="*/ 4159837 w 4295694"/>
              <a:gd name="connsiteY37" fmla="*/ 978529 h 4602950"/>
              <a:gd name="connsiteX38" fmla="*/ 3921820 w 4295694"/>
              <a:gd name="connsiteY38" fmla="*/ 1031296 h 4602950"/>
              <a:gd name="connsiteX39" fmla="*/ 3863056 w 4295694"/>
              <a:gd name="connsiteY39" fmla="*/ 1015027 h 4602950"/>
              <a:gd name="connsiteX40" fmla="*/ 3169503 w 4295694"/>
              <a:gd name="connsiteY40" fmla="*/ 2216297 h 4602950"/>
              <a:gd name="connsiteX41" fmla="*/ 3844461 w 4295694"/>
              <a:gd name="connsiteY41" fmla="*/ 3180237 h 4602950"/>
              <a:gd name="connsiteX42" fmla="*/ 3708278 w 4295694"/>
              <a:gd name="connsiteY42" fmla="*/ 3265695 h 4602950"/>
              <a:gd name="connsiteX43" fmla="*/ 1410024 w 4295694"/>
              <a:gd name="connsiteY43" fmla="*/ 2964151 h 4602950"/>
              <a:gd name="connsiteX44" fmla="*/ 1376409 w 4295694"/>
              <a:gd name="connsiteY44" fmla="*/ 2928277 h 4602950"/>
              <a:gd name="connsiteX45" fmla="*/ 1156105 w 4295694"/>
              <a:gd name="connsiteY45" fmla="*/ 3177978 h 4602950"/>
              <a:gd name="connsiteX46" fmla="*/ 1202745 w 4295694"/>
              <a:gd name="connsiteY46" fmla="*/ 3230084 h 4602950"/>
              <a:gd name="connsiteX47" fmla="*/ 1236231 w 4295694"/>
              <a:gd name="connsiteY47" fmla="*/ 3297943 h 4602950"/>
              <a:gd name="connsiteX48" fmla="*/ 1246620 w 4295694"/>
              <a:gd name="connsiteY48" fmla="*/ 3361214 h 4602950"/>
              <a:gd name="connsiteX49" fmla="*/ 1138418 w 4295694"/>
              <a:gd name="connsiteY49" fmla="*/ 3948390 h 4602950"/>
              <a:gd name="connsiteX50" fmla="*/ 1183839 w 4295694"/>
              <a:gd name="connsiteY50" fmla="*/ 3969580 h 4602950"/>
              <a:gd name="connsiteX51" fmla="*/ 1566559 w 4295694"/>
              <a:gd name="connsiteY51" fmla="*/ 4498463 h 4602950"/>
              <a:gd name="connsiteX52" fmla="*/ 1577092 w 4295694"/>
              <a:gd name="connsiteY52" fmla="*/ 4602950 h 4602950"/>
              <a:gd name="connsiteX53" fmla="*/ 0 w 4295694"/>
              <a:gd name="connsiteY53" fmla="*/ 4602950 h 4602950"/>
              <a:gd name="connsiteX54" fmla="*/ 10534 w 4295694"/>
              <a:gd name="connsiteY54" fmla="*/ 4498463 h 4602950"/>
              <a:gd name="connsiteX55" fmla="*/ 393255 w 4295694"/>
              <a:gd name="connsiteY55" fmla="*/ 3969580 h 4602950"/>
              <a:gd name="connsiteX56" fmla="*/ 438675 w 4295694"/>
              <a:gd name="connsiteY56" fmla="*/ 3948390 h 4602950"/>
              <a:gd name="connsiteX57" fmla="*/ 330473 w 4295694"/>
              <a:gd name="connsiteY57" fmla="*/ 3361214 h 4602950"/>
              <a:gd name="connsiteX58" fmla="*/ 340862 w 4295694"/>
              <a:gd name="connsiteY58" fmla="*/ 3297943 h 4602950"/>
              <a:gd name="connsiteX59" fmla="*/ 374348 w 4295694"/>
              <a:gd name="connsiteY59" fmla="*/ 3230084 h 4602950"/>
              <a:gd name="connsiteX60" fmla="*/ 400339 w 4295694"/>
              <a:gd name="connsiteY60" fmla="*/ 3201047 h 4602950"/>
              <a:gd name="connsiteX61" fmla="*/ 322880 w 4295694"/>
              <a:gd name="connsiteY61" fmla="*/ 3110756 h 4602950"/>
              <a:gd name="connsiteX62" fmla="*/ 353773 w 4295694"/>
              <a:gd name="connsiteY62" fmla="*/ 2837154 h 4602950"/>
              <a:gd name="connsiteX63" fmla="*/ 405273 w 4295694"/>
              <a:gd name="connsiteY63" fmla="*/ 2780511 h 4602950"/>
              <a:gd name="connsiteX64" fmla="*/ 1005359 w 4295694"/>
              <a:gd name="connsiteY64" fmla="*/ 2395676 h 4602950"/>
              <a:gd name="connsiteX65" fmla="*/ 988063 w 4295694"/>
              <a:gd name="connsiteY65" fmla="*/ 2361529 h 4602950"/>
              <a:gd name="connsiteX66" fmla="*/ 1490754 w 4295694"/>
              <a:gd name="connsiteY66" fmla="*/ 98742 h 46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矩形 11"/>
          <p:cNvSpPr/>
          <p:nvPr/>
        </p:nvSpPr>
        <p:spPr>
          <a:xfrm>
            <a:off x="1554741" y="3960538"/>
            <a:ext cx="154316" cy="894491"/>
          </a:xfrm>
          <a:prstGeom prst="rect">
            <a:avLst/>
          </a:prstGeom>
          <a:solidFill>
            <a:srgbClr val="E5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1870112" y="4798163"/>
            <a:ext cx="8220945" cy="1015663"/>
          </a:xfrm>
          <a:prstGeom prst="rect">
            <a:avLst/>
          </a:prstGeom>
        </p:spPr>
        <p:txBody>
          <a:bodyPr wrap="square">
            <a:spAutoFit/>
          </a:bodyPr>
          <a:lstStyle/>
          <a:p>
            <a:pPr marL="342900" indent="-342900" algn="just">
              <a:lnSpc>
                <a:spcPct val="150000"/>
              </a:lnSpc>
              <a:spcBef>
                <a:spcPts val="1200"/>
              </a:spcBef>
              <a:buClr>
                <a:srgbClr val="C00000"/>
              </a:buClr>
              <a:buFont typeface="Wingdings" panose="05000000000000000000" pitchFamily="2" charset="2"/>
              <a:buChar char="u"/>
            </a:pPr>
            <a:r>
              <a:rPr lang="zh-CN" altLang="zh-CN" sz="2000" b="1" dirty="0">
                <a:solidFill>
                  <a:schemeClr val="bg1">
                    <a:lumMod val="50000"/>
                  </a:schemeClr>
                </a:solidFill>
                <a:cs typeface="+mn-ea"/>
                <a:sym typeface="+mn-lt"/>
              </a:rPr>
              <a:t>科技要成为中国今后驱动发展的引擎，既要发挥引领作用，又要发挥支撑作用，并且这个支撑不是一般的支撑，而是高端的支撑。</a:t>
            </a:r>
            <a:endParaRPr lang="zh-CN" altLang="en-US" sz="2000" b="1" dirty="0">
              <a:solidFill>
                <a:schemeClr val="bg1">
                  <a:lumMod val="50000"/>
                </a:schemeClr>
              </a:solidFill>
              <a:cs typeface="+mn-ea"/>
              <a:sym typeface="+mn-lt"/>
            </a:endParaRPr>
          </a:p>
        </p:txBody>
      </p:sp>
    </p:spTree>
    <p:extLst>
      <p:ext uri="{BB962C8B-B14F-4D97-AF65-F5344CB8AC3E}">
        <p14:creationId xmlns:p14="http://schemas.microsoft.com/office/powerpoint/2010/main" xmlns="" val="830969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1">
              <a:alpha val="62000"/>
            </a:schemeClr>
          </a:solidFill>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latinLnBrk="1"/>
            <a:endParaRPr lang="en-US" sz="3200" dirty="0">
              <a:solidFill>
                <a:srgbClr val="222222"/>
              </a:solidFill>
              <a:cs typeface="+mn-ea"/>
              <a:sym typeface="+mn-lt"/>
            </a:endParaRPr>
          </a:p>
        </p:txBody>
      </p:sp>
      <p:sp>
        <p:nvSpPr>
          <p:cNvPr id="7" name="Oval 6"/>
          <p:cNvSpPr/>
          <p:nvPr/>
        </p:nvSpPr>
        <p:spPr>
          <a:xfrm>
            <a:off x="3632471" y="1086336"/>
            <a:ext cx="4905287" cy="4905287"/>
          </a:xfrm>
          <a:prstGeom prst="ellipse">
            <a:avLst/>
          </a:prstGeom>
          <a:ln w="25400">
            <a:solidFill>
              <a:srgbClr val="FFFFFF"/>
            </a:solidFill>
          </a:ln>
          <a:effectLst/>
        </p:spPr>
        <p:style>
          <a:lnRef idx="1">
            <a:schemeClr val="accent1"/>
          </a:lnRef>
          <a:fillRef idx="0">
            <a:schemeClr val="accent1"/>
          </a:fillRef>
          <a:effectRef idx="0">
            <a:schemeClr val="accent1"/>
          </a:effectRef>
          <a:fontRef idx="minor">
            <a:schemeClr val="tx1"/>
          </a:fontRef>
        </p:style>
        <p:txBody>
          <a:bodyPr tIns="182880" bIns="0" rtlCol="0" anchor="ctr"/>
          <a:lstStyle/>
          <a:p>
            <a:pPr algn="ctr" latinLnBrk="1"/>
            <a:endParaRPr lang="en-US" sz="13800" dirty="0">
              <a:solidFill>
                <a:srgbClr val="FFFFFF"/>
              </a:solidFill>
              <a:cs typeface="+mn-ea"/>
              <a:sym typeface="+mn-lt"/>
            </a:endParaRPr>
          </a:p>
        </p:txBody>
      </p:sp>
      <p:grpSp>
        <p:nvGrpSpPr>
          <p:cNvPr id="2" name="Group 15"/>
          <p:cNvGrpSpPr/>
          <p:nvPr/>
        </p:nvGrpSpPr>
        <p:grpSpPr>
          <a:xfrm>
            <a:off x="4484914" y="2281523"/>
            <a:ext cx="3222172" cy="3222172"/>
            <a:chOff x="952500" y="2579105"/>
            <a:chExt cx="3222172" cy="3222172"/>
          </a:xfrm>
        </p:grpSpPr>
        <p:sp>
          <p:nvSpPr>
            <p:cNvPr id="17" name="Chord 16"/>
            <p:cNvSpPr/>
            <p:nvPr/>
          </p:nvSpPr>
          <p:spPr>
            <a:xfrm>
              <a:off x="952500" y="2579105"/>
              <a:ext cx="3222172" cy="3222172"/>
            </a:xfrm>
            <a:prstGeom prst="chord">
              <a:avLst>
                <a:gd name="adj1" fmla="val 1149643"/>
                <a:gd name="adj2" fmla="val 9666837"/>
              </a:avLst>
            </a:prstGeom>
            <a:solidFill>
              <a:schemeClr val="tx1">
                <a:alpha val="40000"/>
              </a:schemeClr>
            </a:solidFill>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latinLnBrk="1"/>
              <a:endParaRPr lang="en-US" sz="3200" dirty="0">
                <a:solidFill>
                  <a:srgbClr val="222222"/>
                </a:solidFill>
                <a:cs typeface="+mn-ea"/>
                <a:sym typeface="+mn-lt"/>
              </a:endParaRPr>
            </a:p>
          </p:txBody>
        </p:sp>
        <p:cxnSp>
          <p:nvCxnSpPr>
            <p:cNvPr id="18" name="Straight Connector 17"/>
            <p:cNvCxnSpPr/>
            <p:nvPr/>
          </p:nvCxnSpPr>
          <p:spPr>
            <a:xfrm>
              <a:off x="1055914" y="4455038"/>
              <a:ext cx="3037114"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374995" y="4766372"/>
              <a:ext cx="2398952" cy="978729"/>
            </a:xfrm>
            <a:prstGeom prst="rect">
              <a:avLst/>
            </a:prstGeom>
          </p:spPr>
          <p:txBody>
            <a:bodyPr wrap="square">
              <a:spAutoFit/>
            </a:bodyPr>
            <a:lstStyle/>
            <a:p>
              <a:pPr algn="ctr">
                <a:lnSpc>
                  <a:spcPct val="80000"/>
                </a:lnSpc>
              </a:pPr>
              <a:r>
                <a:rPr lang="en-US" sz="3600" dirty="0">
                  <a:solidFill>
                    <a:srgbClr val="FFFFFF"/>
                  </a:solidFill>
                  <a:cs typeface="+mn-ea"/>
                  <a:sym typeface="+mn-lt"/>
                </a:rPr>
                <a:t>PART </a:t>
              </a:r>
              <a:r>
                <a:rPr lang="en-US" sz="3600" dirty="0" smtClean="0">
                  <a:solidFill>
                    <a:srgbClr val="FFFFFF"/>
                  </a:solidFill>
                  <a:cs typeface="+mn-ea"/>
                  <a:sym typeface="+mn-lt"/>
                </a:rPr>
                <a:t>THREE</a:t>
              </a:r>
              <a:endParaRPr lang="en-US" sz="900" dirty="0">
                <a:solidFill>
                  <a:srgbClr val="FFFFFF"/>
                </a:solidFill>
                <a:cs typeface="+mn-ea"/>
                <a:sym typeface="+mn-lt"/>
              </a:endParaRPr>
            </a:p>
          </p:txBody>
        </p:sp>
      </p:grpSp>
      <p:sp>
        <p:nvSpPr>
          <p:cNvPr id="24" name="Rectangle 23"/>
          <p:cNvSpPr/>
          <p:nvPr/>
        </p:nvSpPr>
        <p:spPr>
          <a:xfrm>
            <a:off x="3671823" y="2363176"/>
            <a:ext cx="4870124" cy="1788759"/>
          </a:xfrm>
          <a:prstGeom prst="rect">
            <a:avLst/>
          </a:prstGeom>
        </p:spPr>
        <p:txBody>
          <a:bodyPr wrap="square">
            <a:spAutoFit/>
          </a:bodyPr>
          <a:lstStyle/>
          <a:p>
            <a:pPr algn="ctr">
              <a:lnSpc>
                <a:spcPct val="120000"/>
              </a:lnSpc>
            </a:pPr>
            <a:r>
              <a:rPr lang="zh-CN" altLang="en-US" sz="4800" b="1" dirty="0" smtClean="0">
                <a:solidFill>
                  <a:srgbClr val="FFFFFF"/>
                </a:solidFill>
                <a:effectLst>
                  <a:outerShdw blurRad="38100" dist="38100" dir="2700000" algn="tl">
                    <a:srgbClr val="000000">
                      <a:alpha val="43137"/>
                    </a:srgbClr>
                  </a:outerShdw>
                </a:effectLst>
                <a:cs typeface="+mn-ea"/>
                <a:sym typeface="+mn-lt"/>
              </a:rPr>
              <a:t>我国科技创新</a:t>
            </a:r>
            <a:endParaRPr lang="en-US" altLang="zh-CN" sz="4800" b="1" dirty="0" smtClean="0">
              <a:solidFill>
                <a:srgbClr val="FFFFFF"/>
              </a:solidFill>
              <a:effectLst>
                <a:outerShdw blurRad="38100" dist="38100" dir="2700000" algn="tl">
                  <a:srgbClr val="000000">
                    <a:alpha val="43137"/>
                  </a:srgbClr>
                </a:outerShdw>
              </a:effectLst>
              <a:cs typeface="+mn-ea"/>
              <a:sym typeface="+mn-lt"/>
            </a:endParaRPr>
          </a:p>
          <a:p>
            <a:pPr algn="ctr">
              <a:lnSpc>
                <a:spcPct val="120000"/>
              </a:lnSpc>
            </a:pPr>
            <a:r>
              <a:rPr lang="zh-CN" altLang="en-US" sz="4800" b="1" dirty="0" smtClean="0">
                <a:solidFill>
                  <a:srgbClr val="FFFFFF"/>
                </a:solidFill>
                <a:effectLst>
                  <a:outerShdw blurRad="38100" dist="38100" dir="2700000" algn="tl">
                    <a:srgbClr val="000000">
                      <a:alpha val="43137"/>
                    </a:srgbClr>
                  </a:outerShdw>
                </a:effectLst>
                <a:cs typeface="+mn-ea"/>
                <a:sym typeface="+mn-lt"/>
              </a:rPr>
              <a:t>任重而道远</a:t>
            </a:r>
          </a:p>
        </p:txBody>
      </p:sp>
    </p:spTree>
    <p:extLst>
      <p:ext uri="{BB962C8B-B14F-4D97-AF65-F5344CB8AC3E}">
        <p14:creationId xmlns:p14="http://schemas.microsoft.com/office/powerpoint/2010/main" xmlns="" val="41544523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327395" y="1030946"/>
            <a:ext cx="9887556" cy="1008000"/>
          </a:xfrm>
          <a:prstGeom prst="rect">
            <a:avLst/>
          </a:prstGeom>
          <a:solidFill>
            <a:srgbClr val="E1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Straight Connector 18"/>
          <p:cNvCxnSpPr/>
          <p:nvPr/>
        </p:nvCxnSpPr>
        <p:spPr>
          <a:xfrm>
            <a:off x="317310" y="793741"/>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317310" y="174987"/>
            <a:ext cx="5519460" cy="584775"/>
          </a:xfrm>
          <a:prstGeom prst="rect">
            <a:avLst/>
          </a:prstGeom>
        </p:spPr>
        <p:txBody>
          <a:bodyPr wrap="none">
            <a:spAutoFit/>
          </a:bodyPr>
          <a:lstStyle/>
          <a:p>
            <a:r>
              <a:rPr lang="zh-CN" altLang="en-US" sz="3200" b="1" kern="100" dirty="0" smtClean="0">
                <a:solidFill>
                  <a:srgbClr val="E52828"/>
                </a:solidFill>
                <a:effectLst/>
                <a:cs typeface="+mn-ea"/>
                <a:sym typeface="+mn-lt"/>
              </a:rPr>
              <a:t>三、我国科技创新任重而道远</a:t>
            </a:r>
            <a:endParaRPr lang="zh-CN" altLang="en-US" sz="3200" dirty="0">
              <a:solidFill>
                <a:srgbClr val="E52828"/>
              </a:solidFill>
              <a:cs typeface="+mn-ea"/>
              <a:sym typeface="+mn-lt"/>
            </a:endParaRPr>
          </a:p>
        </p:txBody>
      </p:sp>
      <p:sp>
        <p:nvSpPr>
          <p:cNvPr id="2" name="矩形 1"/>
          <p:cNvSpPr/>
          <p:nvPr/>
        </p:nvSpPr>
        <p:spPr>
          <a:xfrm>
            <a:off x="1327395" y="1106775"/>
            <a:ext cx="9713961" cy="861774"/>
          </a:xfrm>
          <a:prstGeom prst="rect">
            <a:avLst/>
          </a:prstGeom>
        </p:spPr>
        <p:txBody>
          <a:bodyPr wrap="square">
            <a:spAutoFit/>
          </a:bodyPr>
          <a:lstStyle/>
          <a:p>
            <a:pPr algn="just">
              <a:spcBef>
                <a:spcPts val="1200"/>
              </a:spcBef>
            </a:pPr>
            <a:r>
              <a:rPr lang="zh-CN" altLang="zh-CN" sz="2000" b="1" kern="100" dirty="0" smtClean="0">
                <a:solidFill>
                  <a:schemeClr val="bg1"/>
                </a:solidFill>
                <a:effectLst/>
                <a:cs typeface="+mn-ea"/>
                <a:sym typeface="+mn-lt"/>
              </a:rPr>
              <a:t>五年来，我国科技创新能力显著增强，重大成果不断涌出，与国外的差距日益缩小。</a:t>
            </a:r>
            <a:endParaRPr lang="en-US" altLang="zh-CN" sz="2000" b="1" kern="100" dirty="0" smtClean="0">
              <a:solidFill>
                <a:schemeClr val="bg1"/>
              </a:solidFill>
              <a:effectLst/>
              <a:cs typeface="+mn-ea"/>
              <a:sym typeface="+mn-lt"/>
            </a:endParaRPr>
          </a:p>
          <a:p>
            <a:pPr algn="just">
              <a:spcBef>
                <a:spcPts val="1200"/>
              </a:spcBef>
            </a:pPr>
            <a:r>
              <a:rPr lang="zh-CN" altLang="zh-CN" sz="2000" b="1" kern="100" dirty="0" smtClean="0">
                <a:solidFill>
                  <a:schemeClr val="bg1"/>
                </a:solidFill>
                <a:effectLst/>
                <a:cs typeface="+mn-ea"/>
                <a:sym typeface="+mn-lt"/>
              </a:rPr>
              <a:t>原因主要有三点：</a:t>
            </a:r>
            <a:endParaRPr lang="zh-CN" altLang="en-US" sz="2000" b="1" dirty="0">
              <a:solidFill>
                <a:schemeClr val="bg1"/>
              </a:solidFill>
              <a:cs typeface="+mn-ea"/>
              <a:sym typeface="+mn-lt"/>
            </a:endParaRPr>
          </a:p>
        </p:txBody>
      </p:sp>
      <p:grpSp>
        <p:nvGrpSpPr>
          <p:cNvPr id="4" name="iš1ïḑé"/>
          <p:cNvGrpSpPr/>
          <p:nvPr/>
        </p:nvGrpSpPr>
        <p:grpSpPr>
          <a:xfrm>
            <a:off x="5095359" y="2697721"/>
            <a:ext cx="2432204" cy="2432204"/>
            <a:chOff x="14382607" y="3858443"/>
            <a:chExt cx="4864408" cy="4864408"/>
          </a:xfrm>
        </p:grpSpPr>
        <p:sp>
          <p:nvSpPr>
            <p:cNvPr id="10" name="íšlïḋé"/>
            <p:cNvSpPr/>
            <p:nvPr/>
          </p:nvSpPr>
          <p:spPr>
            <a:xfrm>
              <a:off x="14791898" y="4248047"/>
              <a:ext cx="4144194" cy="4144194"/>
            </a:xfrm>
            <a:prstGeom prst="ellipse">
              <a:avLst/>
            </a:prstGeom>
            <a:solidFill>
              <a:schemeClr val="accent2">
                <a:alpha val="8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íṡḻiďê"/>
            <p:cNvSpPr/>
            <p:nvPr/>
          </p:nvSpPr>
          <p:spPr>
            <a:xfrm>
              <a:off x="14382607" y="3858443"/>
              <a:ext cx="4864408" cy="4864408"/>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5" name="išliḍé"/>
          <p:cNvGrpSpPr/>
          <p:nvPr/>
        </p:nvGrpSpPr>
        <p:grpSpPr>
          <a:xfrm>
            <a:off x="4804406" y="4085116"/>
            <a:ext cx="1475152" cy="1475152"/>
            <a:chOff x="13800701" y="6633228"/>
            <a:chExt cx="2950304" cy="2950304"/>
          </a:xfrm>
        </p:grpSpPr>
        <p:sp>
          <p:nvSpPr>
            <p:cNvPr id="13" name="íṡľide"/>
            <p:cNvSpPr/>
            <p:nvPr/>
          </p:nvSpPr>
          <p:spPr>
            <a:xfrm>
              <a:off x="14047153" y="6850109"/>
              <a:ext cx="2513488" cy="2513488"/>
            </a:xfrm>
            <a:prstGeom prst="ellipse">
              <a:avLst/>
            </a:prstGeom>
            <a:solidFill>
              <a:schemeClr val="accent3">
                <a:alpha val="8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ïṧḷïḓe"/>
            <p:cNvSpPr/>
            <p:nvPr/>
          </p:nvSpPr>
          <p:spPr>
            <a:xfrm>
              <a:off x="13800701" y="6633228"/>
              <a:ext cx="2950304" cy="2950304"/>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7" name="işḷïḑé"/>
          <p:cNvGrpSpPr/>
          <p:nvPr/>
        </p:nvGrpSpPr>
        <p:grpSpPr>
          <a:xfrm>
            <a:off x="3925112" y="3113634"/>
            <a:ext cx="2045469" cy="2045469"/>
            <a:chOff x="12042112" y="4690267"/>
            <a:chExt cx="4090937" cy="4090937"/>
          </a:xfrm>
        </p:grpSpPr>
        <p:sp>
          <p:nvSpPr>
            <p:cNvPr id="16" name="îs1ïďê"/>
            <p:cNvSpPr/>
            <p:nvPr/>
          </p:nvSpPr>
          <p:spPr>
            <a:xfrm>
              <a:off x="12384220" y="4995355"/>
              <a:ext cx="3485242" cy="3485242"/>
            </a:xfrm>
            <a:prstGeom prst="ellipse">
              <a:avLst/>
            </a:prstGeom>
            <a:solidFill>
              <a:schemeClr val="accent1">
                <a:alpha val="8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îśļïḓê"/>
            <p:cNvSpPr/>
            <p:nvPr/>
          </p:nvSpPr>
          <p:spPr>
            <a:xfrm>
              <a:off x="12042112" y="4690267"/>
              <a:ext cx="4090937" cy="4090937"/>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cxnSp>
        <p:nvCxnSpPr>
          <p:cNvPr id="18" name="直接连接符 17"/>
          <p:cNvCxnSpPr/>
          <p:nvPr/>
        </p:nvCxnSpPr>
        <p:spPr>
          <a:xfrm flipH="1">
            <a:off x="6425473" y="2957857"/>
            <a:ext cx="1026618" cy="786106"/>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ísḻîḓè"/>
          <p:cNvSpPr/>
          <p:nvPr/>
        </p:nvSpPr>
        <p:spPr>
          <a:xfrm>
            <a:off x="7416826" y="2895224"/>
            <a:ext cx="95935" cy="95935"/>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20" name="直接连接符 19"/>
          <p:cNvCxnSpPr/>
          <p:nvPr/>
        </p:nvCxnSpPr>
        <p:spPr>
          <a:xfrm>
            <a:off x="3980789" y="3153504"/>
            <a:ext cx="854813" cy="79043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ïṩlîḓe"/>
          <p:cNvSpPr/>
          <p:nvPr/>
        </p:nvSpPr>
        <p:spPr>
          <a:xfrm>
            <a:off x="3921713" y="3095596"/>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22" name="直接连接符 21"/>
          <p:cNvCxnSpPr/>
          <p:nvPr/>
        </p:nvCxnSpPr>
        <p:spPr>
          <a:xfrm>
            <a:off x="5633567" y="4988712"/>
            <a:ext cx="738213" cy="964285"/>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îśľiḑé"/>
          <p:cNvSpPr/>
          <p:nvPr/>
        </p:nvSpPr>
        <p:spPr>
          <a:xfrm>
            <a:off x="6329405" y="5905032"/>
            <a:ext cx="95935" cy="95935"/>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íṡḻíḋe"/>
          <p:cNvSpPr txBox="1"/>
          <p:nvPr/>
        </p:nvSpPr>
        <p:spPr>
          <a:xfrm>
            <a:off x="201495" y="2418429"/>
            <a:ext cx="3559835" cy="2086725"/>
          </a:xfrm>
          <a:prstGeom prst="rect">
            <a:avLst/>
          </a:prstGeom>
        </p:spPr>
        <p:txBody>
          <a:bodyPr wrap="square">
            <a:spAutoFit/>
          </a:bodyPr>
          <a:lstStyle>
            <a:defPPr>
              <a:defRPr lang="zh-CN"/>
            </a:defPPr>
            <a:lvl1pPr algn="just">
              <a:lnSpc>
                <a:spcPct val="120000"/>
              </a:lnSpc>
              <a:defRPr b="1">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dirty="0"/>
              <a:t>近年来我国对科技研发的投入逐年上升，达到发达国家水平标准线，对创新成果的产出起到重要支撑作用。而同时，这些科技创新成果的取得也深深依靠着科技人员的献身精神。</a:t>
            </a:r>
          </a:p>
        </p:txBody>
      </p:sp>
      <p:sp>
        <p:nvSpPr>
          <p:cNvPr id="26" name="îşļíḑé"/>
          <p:cNvSpPr txBox="1"/>
          <p:nvPr/>
        </p:nvSpPr>
        <p:spPr>
          <a:xfrm>
            <a:off x="6446386" y="5624625"/>
            <a:ext cx="3203423" cy="1089529"/>
          </a:xfrm>
          <a:prstGeom prst="rect">
            <a:avLst/>
          </a:prstGeom>
        </p:spPr>
        <p:txBody>
          <a:bodyPr wrap="square">
            <a:spAutoFit/>
          </a:bodyPr>
          <a:lstStyle>
            <a:defPPr>
              <a:defRPr lang="zh-CN"/>
            </a:defPPr>
            <a:lvl1pPr algn="just">
              <a:lnSpc>
                <a:spcPct val="120000"/>
              </a:lnSpc>
              <a:defRPr b="1">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dirty="0"/>
              <a:t>其他国家的技术转移，也推动中国一些领域特别是军事领域的科技创新发展。</a:t>
            </a:r>
          </a:p>
        </p:txBody>
      </p:sp>
      <p:sp>
        <p:nvSpPr>
          <p:cNvPr id="27" name="ï$ļîdé"/>
          <p:cNvSpPr/>
          <p:nvPr/>
        </p:nvSpPr>
        <p:spPr>
          <a:xfrm>
            <a:off x="6012636" y="3570246"/>
            <a:ext cx="689794" cy="68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zh-CN" altLang="en-US" b="1" dirty="0" smtClean="0">
                <a:solidFill>
                  <a:schemeClr val="accent1">
                    <a:lumMod val="100000"/>
                  </a:schemeClr>
                </a:solidFill>
                <a:latin typeface="Impact" panose="020B0806030902050204" pitchFamily="34" charset="0"/>
              </a:rPr>
              <a:t>第一</a:t>
            </a:r>
            <a:endParaRPr lang="de-DE" b="1" dirty="0">
              <a:solidFill>
                <a:schemeClr val="accent1">
                  <a:lumMod val="100000"/>
                </a:schemeClr>
              </a:solidFill>
              <a:latin typeface="Impact" panose="020B0806030902050204" pitchFamily="34" charset="0"/>
            </a:endParaRPr>
          </a:p>
        </p:txBody>
      </p:sp>
      <p:sp>
        <p:nvSpPr>
          <p:cNvPr id="28" name="ïŝḻïḋé"/>
          <p:cNvSpPr/>
          <p:nvPr/>
        </p:nvSpPr>
        <p:spPr>
          <a:xfrm>
            <a:off x="4585893" y="3746202"/>
            <a:ext cx="689794" cy="68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zh-CN" altLang="en-US" b="1" dirty="0" smtClean="0">
                <a:solidFill>
                  <a:schemeClr val="accent1">
                    <a:lumMod val="100000"/>
                  </a:schemeClr>
                </a:solidFill>
                <a:latin typeface="Impact" panose="020B0806030902050204" pitchFamily="34" charset="0"/>
              </a:rPr>
              <a:t>第二</a:t>
            </a:r>
            <a:endParaRPr lang="de-DE" b="1" dirty="0">
              <a:solidFill>
                <a:schemeClr val="accent1">
                  <a:lumMod val="100000"/>
                </a:schemeClr>
              </a:solidFill>
              <a:latin typeface="Impact" panose="020B0806030902050204" pitchFamily="34" charset="0"/>
            </a:endParaRPr>
          </a:p>
        </p:txBody>
      </p:sp>
      <p:sp>
        <p:nvSpPr>
          <p:cNvPr id="29" name="iṥḷiḍè"/>
          <p:cNvSpPr/>
          <p:nvPr/>
        </p:nvSpPr>
        <p:spPr>
          <a:xfrm>
            <a:off x="5220016" y="4531941"/>
            <a:ext cx="689794" cy="6897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r>
              <a:rPr lang="zh-CN" altLang="en-US" b="1" dirty="0" smtClean="0">
                <a:solidFill>
                  <a:schemeClr val="accent1">
                    <a:lumMod val="100000"/>
                  </a:schemeClr>
                </a:solidFill>
                <a:latin typeface="Impact" panose="020B0806030902050204" pitchFamily="34" charset="0"/>
              </a:rPr>
              <a:t>第三</a:t>
            </a:r>
            <a:endParaRPr lang="de-DE" b="1" dirty="0">
              <a:solidFill>
                <a:schemeClr val="accent1">
                  <a:lumMod val="100000"/>
                </a:schemeClr>
              </a:solidFill>
              <a:latin typeface="Impact" panose="020B0806030902050204" pitchFamily="34" charset="0"/>
            </a:endParaRPr>
          </a:p>
        </p:txBody>
      </p:sp>
      <p:sp>
        <p:nvSpPr>
          <p:cNvPr id="30" name="矩形 29"/>
          <p:cNvSpPr/>
          <p:nvPr/>
        </p:nvSpPr>
        <p:spPr>
          <a:xfrm>
            <a:off x="7695290" y="2330790"/>
            <a:ext cx="4188543" cy="1754326"/>
          </a:xfrm>
          <a:prstGeom prst="rect">
            <a:avLst/>
          </a:prstGeom>
        </p:spPr>
        <p:txBody>
          <a:bodyPr wrap="square">
            <a:spAutoFit/>
          </a:bodyPr>
          <a:lstStyle/>
          <a:p>
            <a:pPr algn="just">
              <a:lnSpc>
                <a:spcPct val="12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我国的科技创新成果特别是重大成果，从研发立项、申请专利到投入市场一般会有几年的滞后期。由此可见，我们现在所取得的成果基本上都是前几年的研究部署。</a:t>
            </a:r>
          </a:p>
        </p:txBody>
      </p:sp>
      <p:sp>
        <p:nvSpPr>
          <p:cNvPr id="32" name="矩形 31"/>
          <p:cNvSpPr/>
          <p:nvPr/>
        </p:nvSpPr>
        <p:spPr>
          <a:xfrm>
            <a:off x="1111106" y="1030946"/>
            <a:ext cx="141513" cy="1008000"/>
          </a:xfrm>
          <a:prstGeom prst="rect">
            <a:avLst/>
          </a:prstGeom>
          <a:solidFill>
            <a:srgbClr val="E1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02379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18"/>
          <p:cNvCxnSpPr/>
          <p:nvPr/>
        </p:nvCxnSpPr>
        <p:spPr>
          <a:xfrm>
            <a:off x="317310" y="793741"/>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17310" y="174987"/>
            <a:ext cx="5519460" cy="584775"/>
          </a:xfrm>
          <a:prstGeom prst="rect">
            <a:avLst/>
          </a:prstGeom>
        </p:spPr>
        <p:txBody>
          <a:bodyPr wrap="none">
            <a:spAutoFit/>
          </a:bodyPr>
          <a:lstStyle/>
          <a:p>
            <a:r>
              <a:rPr lang="zh-CN" altLang="en-US" sz="3200" b="1" kern="100" dirty="0" smtClean="0">
                <a:solidFill>
                  <a:srgbClr val="E52828"/>
                </a:solidFill>
                <a:effectLst/>
                <a:cs typeface="+mn-ea"/>
                <a:sym typeface="+mn-lt"/>
              </a:rPr>
              <a:t>三、我国科技创新任重而道远</a:t>
            </a:r>
            <a:endParaRPr lang="zh-CN" altLang="en-US" sz="3200" dirty="0">
              <a:solidFill>
                <a:srgbClr val="E52828"/>
              </a:solidFill>
              <a:cs typeface="+mn-ea"/>
              <a:sym typeface="+mn-lt"/>
            </a:endParaRPr>
          </a:p>
        </p:txBody>
      </p:sp>
      <p:sp>
        <p:nvSpPr>
          <p:cNvPr id="23" name="íṥlíḑè"/>
          <p:cNvSpPr/>
          <p:nvPr/>
        </p:nvSpPr>
        <p:spPr>
          <a:xfrm>
            <a:off x="2135560" y="1699340"/>
            <a:ext cx="7920880" cy="2233716"/>
          </a:xfrm>
          <a:prstGeom prst="rect">
            <a:avLst/>
          </a:pr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íšḷiḍe"/>
          <p:cNvSpPr txBox="1"/>
          <p:nvPr/>
        </p:nvSpPr>
        <p:spPr>
          <a:xfrm>
            <a:off x="8615116" y="4849550"/>
            <a:ext cx="2954655" cy="424732"/>
          </a:xfrm>
          <a:prstGeom prst="rect">
            <a:avLst/>
          </a:prstGeom>
        </p:spPr>
        <p:txBody>
          <a:bodyPr wrap="none">
            <a:spAutoFit/>
          </a:bodyPr>
          <a:lstStyle>
            <a:defPPr>
              <a:defRPr lang="zh-CN"/>
            </a:defPPr>
            <a:lvl1pPr algn="ctr" defTabSz="914378">
              <a:lnSpc>
                <a:spcPct val="120000"/>
              </a:lnSpc>
              <a:spcBef>
                <a:spcPct val="0"/>
              </a:spcBef>
            </a:lvl1pPr>
          </a:lstStyle>
          <a:p>
            <a:r>
              <a:rPr lang="zh-CN" altLang="en-US" dirty="0"/>
              <a:t>科技创新体制需进一步</a:t>
            </a:r>
            <a:r>
              <a:rPr lang="zh-CN" altLang="en-US" dirty="0" smtClean="0"/>
              <a:t>完善</a:t>
            </a:r>
            <a:endParaRPr lang="zh-CN" altLang="en-US" dirty="0"/>
          </a:p>
        </p:txBody>
      </p:sp>
      <p:sp>
        <p:nvSpPr>
          <p:cNvPr id="25" name="iṧlíďe"/>
          <p:cNvSpPr/>
          <p:nvPr/>
        </p:nvSpPr>
        <p:spPr>
          <a:xfrm>
            <a:off x="8890482" y="4526494"/>
            <a:ext cx="2331916" cy="320994"/>
          </a:xfrm>
          <a:prstGeom prst="rect">
            <a:avLst/>
          </a:prstGeom>
        </p:spPr>
        <p:txBody>
          <a:bodyPr wrap="none" lIns="90000" tIns="46800" rIns="90000" bIns="46800" anchor="b">
            <a:normAutofit lnSpcReduction="10000"/>
          </a:bodyPr>
          <a:lstStyle/>
          <a:p>
            <a:pPr lvl="0" algn="ctr" defTabSz="914378">
              <a:spcBef>
                <a:spcPct val="0"/>
              </a:spcBef>
              <a:defRPr/>
            </a:pPr>
            <a:r>
              <a:rPr lang="zh-CN" altLang="en-US" sz="1600" b="1" dirty="0" smtClean="0"/>
              <a:t>第三</a:t>
            </a:r>
            <a:endParaRPr lang="zh-CN" altLang="en-US" sz="1600" b="1" dirty="0"/>
          </a:p>
        </p:txBody>
      </p:sp>
      <p:sp>
        <p:nvSpPr>
          <p:cNvPr id="26" name="ïSḻiďê"/>
          <p:cNvSpPr/>
          <p:nvPr/>
        </p:nvSpPr>
        <p:spPr>
          <a:xfrm rot="2700000">
            <a:off x="1651381" y="3839542"/>
            <a:ext cx="987412" cy="987412"/>
          </a:xfrm>
          <a:prstGeom prst="halfFrame">
            <a:avLst>
              <a:gd name="adj1" fmla="val 13900"/>
              <a:gd name="adj2" fmla="val 13902"/>
            </a:avLst>
          </a:prstGeom>
          <a:solidFill>
            <a:schemeClr val="tx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iṣlîḓê"/>
          <p:cNvSpPr/>
          <p:nvPr/>
        </p:nvSpPr>
        <p:spPr>
          <a:xfrm rot="2700000">
            <a:off x="9548187" y="3814042"/>
            <a:ext cx="1040996" cy="1040996"/>
          </a:xfrm>
          <a:prstGeom prst="halfFrame">
            <a:avLst>
              <a:gd name="adj1" fmla="val 13900"/>
              <a:gd name="adj2" fmla="val 13902"/>
            </a:avLst>
          </a:prstGeom>
          <a:solidFill>
            <a:schemeClr val="tx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ïšlïḍe"/>
          <p:cNvSpPr/>
          <p:nvPr/>
        </p:nvSpPr>
        <p:spPr>
          <a:xfrm rot="2700000">
            <a:off x="4966373" y="3372219"/>
            <a:ext cx="2259254" cy="2259254"/>
          </a:xfrm>
          <a:prstGeom prst="halfFrame">
            <a:avLst>
              <a:gd name="adj1" fmla="val 13900"/>
              <a:gd name="adj2" fmla="val 1390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ïṧļiḍê"/>
          <p:cNvSpPr txBox="1"/>
          <p:nvPr/>
        </p:nvSpPr>
        <p:spPr>
          <a:xfrm>
            <a:off x="4272422" y="5274448"/>
            <a:ext cx="3647152" cy="424732"/>
          </a:xfrm>
          <a:prstGeom prst="rect">
            <a:avLst/>
          </a:prstGeom>
        </p:spPr>
        <p:txBody>
          <a:bodyPr wrap="none">
            <a:spAutoFit/>
          </a:bodyPr>
          <a:lstStyle>
            <a:defPPr>
              <a:defRPr lang="zh-CN"/>
            </a:defPPr>
            <a:lvl1pPr algn="ctr" defTabSz="914378">
              <a:lnSpc>
                <a:spcPct val="120000"/>
              </a:lnSpc>
              <a:spcBef>
                <a:spcPct val="0"/>
              </a:spcBef>
            </a:lvl1pPr>
          </a:lstStyle>
          <a:p>
            <a:r>
              <a:rPr lang="zh-CN" altLang="en-US" dirty="0"/>
              <a:t>我国很少在发达国家进行专利</a:t>
            </a:r>
            <a:r>
              <a:rPr lang="zh-CN" altLang="en-US" dirty="0" smtClean="0"/>
              <a:t>布局</a:t>
            </a:r>
            <a:endParaRPr lang="zh-CN" altLang="en-US" dirty="0"/>
          </a:p>
        </p:txBody>
      </p:sp>
      <p:sp>
        <p:nvSpPr>
          <p:cNvPr id="30" name="ï$1iḋê"/>
          <p:cNvSpPr/>
          <p:nvPr/>
        </p:nvSpPr>
        <p:spPr>
          <a:xfrm>
            <a:off x="5772833" y="4877416"/>
            <a:ext cx="646331" cy="369332"/>
          </a:xfrm>
          <a:prstGeom prst="rect">
            <a:avLst/>
          </a:prstGeom>
        </p:spPr>
        <p:txBody>
          <a:bodyPr wrap="none">
            <a:spAutoFit/>
          </a:bodyPr>
          <a:lstStyle/>
          <a:p>
            <a:pPr algn="ctr" defTabSz="914378">
              <a:spcBef>
                <a:spcPct val="0"/>
              </a:spcBef>
            </a:pPr>
            <a:r>
              <a:rPr lang="zh-CN" altLang="en-US" b="1" dirty="0">
                <a:solidFill>
                  <a:srgbClr val="E52828"/>
                </a:solidFill>
              </a:rPr>
              <a:t>第二</a:t>
            </a:r>
          </a:p>
        </p:txBody>
      </p:sp>
      <p:sp>
        <p:nvSpPr>
          <p:cNvPr id="31" name="îş1ïḋé"/>
          <p:cNvSpPr/>
          <p:nvPr/>
        </p:nvSpPr>
        <p:spPr>
          <a:xfrm>
            <a:off x="2096538" y="3897460"/>
            <a:ext cx="72008" cy="72008"/>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ïṡľíḍe"/>
          <p:cNvSpPr/>
          <p:nvPr/>
        </p:nvSpPr>
        <p:spPr>
          <a:xfrm>
            <a:off x="10020436" y="3897460"/>
            <a:ext cx="72008" cy="72008"/>
          </a:xfrm>
          <a:prstGeom prst="ellips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îṧļiḍé"/>
          <p:cNvSpPr/>
          <p:nvPr/>
        </p:nvSpPr>
        <p:spPr>
          <a:xfrm rot="2700000">
            <a:off x="5855140" y="3531075"/>
            <a:ext cx="481720" cy="481720"/>
          </a:xfrm>
          <a:prstGeom prst="halfFrame">
            <a:avLst>
              <a:gd name="adj1" fmla="val 13900"/>
              <a:gd name="adj2" fmla="val 1390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矩形 33"/>
          <p:cNvSpPr/>
          <p:nvPr/>
        </p:nvSpPr>
        <p:spPr>
          <a:xfrm>
            <a:off x="4327071" y="1264983"/>
            <a:ext cx="3537857" cy="830997"/>
          </a:xfrm>
          <a:prstGeom prst="rect">
            <a:avLst/>
          </a:prstGeom>
          <a:solidFill>
            <a:schemeClr val="bg1"/>
          </a:solidFill>
        </p:spPr>
        <p:txBody>
          <a:bodyPr wrap="square">
            <a:spAutoFit/>
          </a:bodyPr>
          <a:lstStyle/>
          <a:p>
            <a:pPr algn="ctr">
              <a:buSzPct val="25000"/>
            </a:pPr>
            <a:r>
              <a:rPr lang="zh-CN" altLang="en-US" sz="2400" b="1" dirty="0"/>
              <a:t>我国创新能力不够强</a:t>
            </a:r>
            <a:endParaRPr lang="en-US" altLang="zh-CN" sz="2400" b="1" dirty="0"/>
          </a:p>
          <a:p>
            <a:pPr algn="ctr">
              <a:buSzPct val="25000"/>
            </a:pPr>
            <a:r>
              <a:rPr lang="zh-CN" altLang="en-US" sz="2400" b="1" dirty="0"/>
              <a:t>主要体现在以下几个方面</a:t>
            </a:r>
          </a:p>
        </p:txBody>
      </p:sp>
      <p:sp>
        <p:nvSpPr>
          <p:cNvPr id="35" name="矩形 34"/>
          <p:cNvSpPr/>
          <p:nvPr/>
        </p:nvSpPr>
        <p:spPr>
          <a:xfrm>
            <a:off x="1809376" y="4472560"/>
            <a:ext cx="646331" cy="369332"/>
          </a:xfrm>
          <a:prstGeom prst="rect">
            <a:avLst/>
          </a:prstGeom>
        </p:spPr>
        <p:txBody>
          <a:bodyPr wrap="none">
            <a:spAutoFit/>
          </a:bodyPr>
          <a:lstStyle/>
          <a:p>
            <a:pPr lvl="0" algn="ctr" defTabSz="914378">
              <a:spcBef>
                <a:spcPct val="0"/>
              </a:spcBef>
              <a:defRPr/>
            </a:pPr>
            <a:r>
              <a:rPr lang="zh-CN" altLang="en-US" b="1" dirty="0"/>
              <a:t>第一</a:t>
            </a:r>
          </a:p>
        </p:txBody>
      </p:sp>
      <p:sp>
        <p:nvSpPr>
          <p:cNvPr id="36" name="矩形 35"/>
          <p:cNvSpPr/>
          <p:nvPr/>
        </p:nvSpPr>
        <p:spPr>
          <a:xfrm>
            <a:off x="308964" y="4849716"/>
            <a:ext cx="3647152" cy="424732"/>
          </a:xfrm>
          <a:prstGeom prst="rect">
            <a:avLst/>
          </a:prstGeom>
        </p:spPr>
        <p:txBody>
          <a:bodyPr wrap="none">
            <a:spAutoFit/>
          </a:bodyPr>
          <a:lstStyle/>
          <a:p>
            <a:pPr algn="ctr" defTabSz="914378">
              <a:lnSpc>
                <a:spcPct val="120000"/>
              </a:lnSpc>
              <a:spcBef>
                <a:spcPct val="0"/>
              </a:spcBef>
              <a:defRPr/>
            </a:pPr>
            <a:r>
              <a:rPr lang="zh-CN" altLang="en-US" dirty="0"/>
              <a:t>我国很少提出原创性重大科技</a:t>
            </a:r>
            <a:r>
              <a:rPr lang="zh-CN" altLang="en-US" dirty="0" smtClean="0"/>
              <a:t>问题</a:t>
            </a:r>
            <a:endParaRPr lang="zh-CN" altLang="en-US" dirty="0"/>
          </a:p>
        </p:txBody>
      </p:sp>
    </p:spTree>
    <p:extLst>
      <p:ext uri="{BB962C8B-B14F-4D97-AF65-F5344CB8AC3E}">
        <p14:creationId xmlns:p14="http://schemas.microsoft.com/office/powerpoint/2010/main" xmlns="" val="3896314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五边形 9"/>
          <p:cNvSpPr/>
          <p:nvPr/>
        </p:nvSpPr>
        <p:spPr>
          <a:xfrm>
            <a:off x="0" y="1307672"/>
            <a:ext cx="3405604" cy="621183"/>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Straight Connector 18"/>
          <p:cNvCxnSpPr/>
          <p:nvPr/>
        </p:nvCxnSpPr>
        <p:spPr>
          <a:xfrm>
            <a:off x="317310" y="793741"/>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17310" y="174987"/>
            <a:ext cx="5519460" cy="584775"/>
          </a:xfrm>
          <a:prstGeom prst="rect">
            <a:avLst/>
          </a:prstGeom>
        </p:spPr>
        <p:txBody>
          <a:bodyPr wrap="none">
            <a:spAutoFit/>
          </a:bodyPr>
          <a:lstStyle/>
          <a:p>
            <a:r>
              <a:rPr lang="zh-CN" altLang="en-US" sz="3200" b="1" kern="100" dirty="0" smtClean="0">
                <a:solidFill>
                  <a:srgbClr val="E52828"/>
                </a:solidFill>
                <a:effectLst/>
                <a:cs typeface="+mn-ea"/>
                <a:sym typeface="+mn-lt"/>
              </a:rPr>
              <a:t>三、我国科技创新任重而道远</a:t>
            </a:r>
            <a:endParaRPr lang="zh-CN" altLang="en-US" sz="3200" dirty="0">
              <a:solidFill>
                <a:srgbClr val="E52828"/>
              </a:solidFill>
              <a:cs typeface="+mn-ea"/>
              <a:sym typeface="+mn-lt"/>
            </a:endParaRPr>
          </a:p>
        </p:txBody>
      </p:sp>
      <p:sp>
        <p:nvSpPr>
          <p:cNvPr id="2" name="矩形 1"/>
          <p:cNvSpPr/>
          <p:nvPr/>
        </p:nvSpPr>
        <p:spPr>
          <a:xfrm>
            <a:off x="379363" y="1387430"/>
            <a:ext cx="2646878" cy="461665"/>
          </a:xfrm>
          <a:prstGeom prst="rect">
            <a:avLst/>
          </a:prstGeom>
        </p:spPr>
        <p:txBody>
          <a:bodyPr wrap="none">
            <a:spAutoFit/>
          </a:bodyPr>
          <a:lstStyle/>
          <a:p>
            <a:r>
              <a:rPr lang="zh-CN" altLang="zh-CN" sz="2400" b="1" kern="100" dirty="0" smtClean="0">
                <a:solidFill>
                  <a:schemeClr val="bg1"/>
                </a:solidFill>
                <a:effectLst>
                  <a:outerShdw blurRad="38100" dist="38100" dir="2700000" algn="tl">
                    <a:srgbClr val="000000">
                      <a:alpha val="43137"/>
                    </a:srgbClr>
                  </a:outerShdw>
                </a:effectLst>
                <a:cs typeface="+mn-ea"/>
                <a:sym typeface="+mn-lt"/>
              </a:rPr>
              <a:t>关于原创能力问题</a:t>
            </a:r>
            <a:endParaRPr lang="zh-CN" altLang="en-US" sz="2400" dirty="0">
              <a:solidFill>
                <a:schemeClr val="bg1"/>
              </a:solidFill>
              <a:effectLst>
                <a:outerShdw blurRad="38100" dist="38100" dir="2700000" algn="tl">
                  <a:srgbClr val="000000">
                    <a:alpha val="43137"/>
                  </a:srgbClr>
                </a:outerShdw>
              </a:effectLst>
              <a:cs typeface="+mn-ea"/>
              <a:sym typeface="+mn-lt"/>
            </a:endParaRPr>
          </a:p>
        </p:txBody>
      </p:sp>
      <p:sp>
        <p:nvSpPr>
          <p:cNvPr id="3" name="矩形 2"/>
          <p:cNvSpPr/>
          <p:nvPr/>
        </p:nvSpPr>
        <p:spPr>
          <a:xfrm>
            <a:off x="2002886" y="2659598"/>
            <a:ext cx="8186228" cy="1421928"/>
          </a:xfrm>
          <a:prstGeom prst="rect">
            <a:avLst/>
          </a:prstGeom>
        </p:spPr>
        <p:txBody>
          <a:bodyPr wrap="square">
            <a:spAutoFit/>
          </a:bodyPr>
          <a:lstStyle/>
          <a:p>
            <a:pPr algn="just">
              <a:lnSpc>
                <a:spcPct val="120000"/>
              </a:lnSpc>
            </a:pPr>
            <a:r>
              <a:rPr lang="zh-CN" altLang="zh-CN" sz="2400" kern="100" dirty="0">
                <a:cs typeface="+mn-ea"/>
                <a:sym typeface="+mn-lt"/>
              </a:rPr>
              <a:t>与过去相比，我们与国外的差距大大缩小，有些领域和产业甚至只有一步之遥。但这一步却可能需要追赶十年或是更长时间，因为这一步前后不仅是质量之差，还是数量之差。</a:t>
            </a:r>
            <a:endParaRPr lang="zh-CN" altLang="en-US" sz="2400" kern="100" dirty="0">
              <a:cs typeface="+mn-ea"/>
              <a:sym typeface="+mn-lt"/>
            </a:endParaRPr>
          </a:p>
        </p:txBody>
      </p:sp>
      <p:sp>
        <p:nvSpPr>
          <p:cNvPr id="5" name="矩形 4"/>
          <p:cNvSpPr/>
          <p:nvPr/>
        </p:nvSpPr>
        <p:spPr>
          <a:xfrm>
            <a:off x="1687116" y="4081526"/>
            <a:ext cx="8501914" cy="1477328"/>
          </a:xfrm>
          <a:prstGeom prst="rect">
            <a:avLst/>
          </a:prstGeom>
        </p:spPr>
        <p:txBody>
          <a:bodyPr wrap="square">
            <a:spAutoFit/>
          </a:bodyPr>
          <a:lstStyle/>
          <a:p>
            <a:pPr marL="342900" indent="-342900" algn="just">
              <a:lnSpc>
                <a:spcPct val="150000"/>
              </a:lnSpc>
              <a:spcBef>
                <a:spcPts val="1200"/>
              </a:spcBef>
              <a:buClr>
                <a:srgbClr val="C00000"/>
              </a:buClr>
              <a:buFont typeface="Wingdings" panose="05000000000000000000" pitchFamily="2" charset="2"/>
              <a:buChar char="u"/>
            </a:pPr>
            <a:r>
              <a:rPr lang="zh-CN" altLang="zh-CN" sz="2000" b="1" dirty="0">
                <a:solidFill>
                  <a:schemeClr val="bg1">
                    <a:lumMod val="50000"/>
                  </a:schemeClr>
                </a:solidFill>
                <a:cs typeface="+mn-ea"/>
                <a:sym typeface="+mn-lt"/>
              </a:rPr>
              <a:t>我国一些研究领域已达到世界领先水平，这意味着前无道路、后有追兵。为继续保持我国在一些领域的领先地位，我们需要更多的投入、更长时间的积累以及更多的献身精神。</a:t>
            </a:r>
            <a:endParaRPr lang="zh-CN" altLang="en-US" sz="2000" b="1" dirty="0">
              <a:solidFill>
                <a:schemeClr val="bg1">
                  <a:lumMod val="50000"/>
                </a:schemeClr>
              </a:solidFill>
              <a:cs typeface="+mn-ea"/>
              <a:sym typeface="+mn-lt"/>
            </a:endParaRPr>
          </a:p>
        </p:txBody>
      </p:sp>
      <p:sp>
        <p:nvSpPr>
          <p:cNvPr id="8" name="矩形 7"/>
          <p:cNvSpPr/>
          <p:nvPr/>
        </p:nvSpPr>
        <p:spPr>
          <a:xfrm>
            <a:off x="1324885" y="2286003"/>
            <a:ext cx="9360000" cy="3600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04885" y="2466003"/>
            <a:ext cx="9000000" cy="324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890498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五边形 9"/>
          <p:cNvSpPr/>
          <p:nvPr/>
        </p:nvSpPr>
        <p:spPr>
          <a:xfrm>
            <a:off x="0" y="1307672"/>
            <a:ext cx="3405604" cy="621183"/>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Straight Connector 18"/>
          <p:cNvCxnSpPr/>
          <p:nvPr/>
        </p:nvCxnSpPr>
        <p:spPr>
          <a:xfrm>
            <a:off x="317310" y="793741"/>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17310" y="174987"/>
            <a:ext cx="5519460" cy="584775"/>
          </a:xfrm>
          <a:prstGeom prst="rect">
            <a:avLst/>
          </a:prstGeom>
        </p:spPr>
        <p:txBody>
          <a:bodyPr wrap="none">
            <a:spAutoFit/>
          </a:bodyPr>
          <a:lstStyle/>
          <a:p>
            <a:r>
              <a:rPr lang="zh-CN" altLang="en-US" sz="3200" b="1" kern="100" dirty="0" smtClean="0">
                <a:solidFill>
                  <a:srgbClr val="E52828"/>
                </a:solidFill>
                <a:effectLst/>
                <a:cs typeface="+mn-ea"/>
                <a:sym typeface="+mn-lt"/>
              </a:rPr>
              <a:t>三、我国科技创新任重而道远</a:t>
            </a:r>
            <a:endParaRPr lang="zh-CN" altLang="en-US" sz="3200" dirty="0">
              <a:solidFill>
                <a:srgbClr val="E52828"/>
              </a:solidFill>
              <a:cs typeface="+mn-ea"/>
              <a:sym typeface="+mn-lt"/>
            </a:endParaRPr>
          </a:p>
        </p:txBody>
      </p:sp>
      <p:sp>
        <p:nvSpPr>
          <p:cNvPr id="2" name="矩形 1"/>
          <p:cNvSpPr/>
          <p:nvPr/>
        </p:nvSpPr>
        <p:spPr>
          <a:xfrm>
            <a:off x="71586" y="1387430"/>
            <a:ext cx="3262432" cy="461665"/>
          </a:xfrm>
          <a:prstGeom prst="rect">
            <a:avLst/>
          </a:prstGeom>
        </p:spPr>
        <p:txBody>
          <a:bodyPr wrap="none">
            <a:spAutoFit/>
          </a:bodyPr>
          <a:lstStyle/>
          <a:p>
            <a:r>
              <a:rPr lang="zh-CN" altLang="en-US" sz="2400" b="1" kern="100" dirty="0">
                <a:solidFill>
                  <a:schemeClr val="bg1"/>
                </a:solidFill>
                <a:effectLst>
                  <a:outerShdw blurRad="38100" dist="38100" dir="2700000" algn="tl">
                    <a:srgbClr val="000000">
                      <a:alpha val="43137"/>
                    </a:srgbClr>
                  </a:outerShdw>
                </a:effectLst>
                <a:cs typeface="+mn-ea"/>
                <a:sym typeface="+mn-lt"/>
              </a:rPr>
              <a:t>关于研发投入结构问题</a:t>
            </a:r>
          </a:p>
        </p:txBody>
      </p:sp>
      <p:sp>
        <p:nvSpPr>
          <p:cNvPr id="3" name="矩形 2"/>
          <p:cNvSpPr/>
          <p:nvPr/>
        </p:nvSpPr>
        <p:spPr>
          <a:xfrm>
            <a:off x="2477871" y="2922797"/>
            <a:ext cx="7054028" cy="978729"/>
          </a:xfrm>
          <a:prstGeom prst="rect">
            <a:avLst/>
          </a:prstGeom>
        </p:spPr>
        <p:txBody>
          <a:bodyPr wrap="square">
            <a:spAutoFit/>
          </a:bodyPr>
          <a:lstStyle/>
          <a:p>
            <a:pPr algn="just">
              <a:lnSpc>
                <a:spcPct val="120000"/>
              </a:lnSpc>
            </a:pPr>
            <a:r>
              <a:rPr lang="zh-CN" altLang="en-US" sz="2400" kern="100" dirty="0">
                <a:cs typeface="+mn-ea"/>
                <a:sym typeface="+mn-lt"/>
              </a:rPr>
              <a:t>在中国研发投入中，基础研究经费投入占比</a:t>
            </a:r>
            <a:r>
              <a:rPr lang="en-US" altLang="zh-CN" sz="2400" kern="100" dirty="0">
                <a:cs typeface="+mn-ea"/>
                <a:sym typeface="+mn-lt"/>
              </a:rPr>
              <a:t>5.2%</a:t>
            </a:r>
            <a:r>
              <a:rPr lang="zh-CN" altLang="en-US" sz="2400" kern="100" dirty="0">
                <a:cs typeface="+mn-ea"/>
                <a:sym typeface="+mn-lt"/>
              </a:rPr>
              <a:t>，与发达国家</a:t>
            </a:r>
            <a:r>
              <a:rPr lang="en-US" altLang="zh-CN" sz="2400" kern="100" dirty="0">
                <a:cs typeface="+mn-ea"/>
                <a:sym typeface="+mn-lt"/>
              </a:rPr>
              <a:t>15%-20%</a:t>
            </a:r>
            <a:r>
              <a:rPr lang="zh-CN" altLang="en-US" sz="2400" kern="100" dirty="0">
                <a:cs typeface="+mn-ea"/>
                <a:sym typeface="+mn-lt"/>
              </a:rPr>
              <a:t>的水平相比，还有一定差距。</a:t>
            </a:r>
          </a:p>
        </p:txBody>
      </p:sp>
      <p:sp>
        <p:nvSpPr>
          <p:cNvPr id="5" name="矩形 4"/>
          <p:cNvSpPr/>
          <p:nvPr/>
        </p:nvSpPr>
        <p:spPr>
          <a:xfrm>
            <a:off x="2090057" y="4295933"/>
            <a:ext cx="7441842" cy="1015663"/>
          </a:xfrm>
          <a:prstGeom prst="rect">
            <a:avLst/>
          </a:prstGeom>
        </p:spPr>
        <p:txBody>
          <a:bodyPr wrap="square">
            <a:spAutoFit/>
          </a:bodyPr>
          <a:lstStyle/>
          <a:p>
            <a:pPr marL="342900" indent="-342900" algn="just">
              <a:lnSpc>
                <a:spcPct val="150000"/>
              </a:lnSpc>
              <a:spcBef>
                <a:spcPts val="1200"/>
              </a:spcBef>
              <a:buClr>
                <a:srgbClr val="C00000"/>
              </a:buClr>
              <a:buFont typeface="Wingdings" panose="05000000000000000000" pitchFamily="2" charset="2"/>
              <a:buChar char="u"/>
            </a:pPr>
            <a:r>
              <a:rPr lang="zh-CN" altLang="en-US" sz="2000" b="1" dirty="0">
                <a:solidFill>
                  <a:schemeClr val="bg1">
                    <a:lumMod val="50000"/>
                  </a:schemeClr>
                </a:solidFill>
                <a:cs typeface="+mn-ea"/>
                <a:sym typeface="+mn-lt"/>
              </a:rPr>
              <a:t>基础研究经费投入来源：我国主要靠国家投入，现在一些地方政府和企业也在投入，但数量并不多。</a:t>
            </a:r>
          </a:p>
        </p:txBody>
      </p:sp>
      <p:sp>
        <p:nvSpPr>
          <p:cNvPr id="8" name="矩形 7"/>
          <p:cNvSpPr/>
          <p:nvPr/>
        </p:nvSpPr>
        <p:spPr>
          <a:xfrm>
            <a:off x="1324885" y="2286003"/>
            <a:ext cx="9360000" cy="3600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04885" y="2466003"/>
            <a:ext cx="9000000" cy="324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481918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五边形 9"/>
          <p:cNvSpPr/>
          <p:nvPr/>
        </p:nvSpPr>
        <p:spPr>
          <a:xfrm>
            <a:off x="0" y="1307672"/>
            <a:ext cx="3405604" cy="621183"/>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Straight Connector 18"/>
          <p:cNvCxnSpPr/>
          <p:nvPr/>
        </p:nvCxnSpPr>
        <p:spPr>
          <a:xfrm>
            <a:off x="317310" y="793741"/>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17310" y="174987"/>
            <a:ext cx="5519460" cy="584775"/>
          </a:xfrm>
          <a:prstGeom prst="rect">
            <a:avLst/>
          </a:prstGeom>
        </p:spPr>
        <p:txBody>
          <a:bodyPr wrap="none">
            <a:spAutoFit/>
          </a:bodyPr>
          <a:lstStyle/>
          <a:p>
            <a:r>
              <a:rPr lang="zh-CN" altLang="en-US" sz="3200" b="1" kern="100" dirty="0" smtClean="0">
                <a:solidFill>
                  <a:srgbClr val="E52828"/>
                </a:solidFill>
                <a:effectLst/>
                <a:cs typeface="+mn-ea"/>
                <a:sym typeface="+mn-lt"/>
              </a:rPr>
              <a:t>三、我国科技创新任重而道远</a:t>
            </a:r>
            <a:endParaRPr lang="zh-CN" altLang="en-US" sz="3200" dirty="0">
              <a:solidFill>
                <a:srgbClr val="E52828"/>
              </a:solidFill>
              <a:cs typeface="+mn-ea"/>
              <a:sym typeface="+mn-lt"/>
            </a:endParaRPr>
          </a:p>
        </p:txBody>
      </p:sp>
      <p:sp>
        <p:nvSpPr>
          <p:cNvPr id="2" name="矩形 1"/>
          <p:cNvSpPr/>
          <p:nvPr/>
        </p:nvSpPr>
        <p:spPr>
          <a:xfrm>
            <a:off x="379363" y="1387430"/>
            <a:ext cx="2646878" cy="461665"/>
          </a:xfrm>
          <a:prstGeom prst="rect">
            <a:avLst/>
          </a:prstGeom>
        </p:spPr>
        <p:txBody>
          <a:bodyPr wrap="none">
            <a:spAutoFit/>
          </a:bodyPr>
          <a:lstStyle/>
          <a:p>
            <a:r>
              <a:rPr lang="zh-CN" altLang="en-US" sz="2400" b="1" kern="100" dirty="0">
                <a:solidFill>
                  <a:schemeClr val="bg1"/>
                </a:solidFill>
                <a:effectLst>
                  <a:outerShdw blurRad="38100" dist="38100" dir="2700000" algn="tl">
                    <a:srgbClr val="000000">
                      <a:alpha val="43137"/>
                    </a:srgbClr>
                  </a:outerShdw>
                </a:effectLst>
                <a:cs typeface="+mn-ea"/>
                <a:sym typeface="+mn-lt"/>
              </a:rPr>
              <a:t>创新评价指标问题</a:t>
            </a:r>
          </a:p>
        </p:txBody>
      </p:sp>
      <p:sp>
        <p:nvSpPr>
          <p:cNvPr id="5" name="矩形 4"/>
          <p:cNvSpPr/>
          <p:nvPr/>
        </p:nvSpPr>
        <p:spPr>
          <a:xfrm>
            <a:off x="1753928" y="3149844"/>
            <a:ext cx="8501914" cy="1884106"/>
          </a:xfrm>
          <a:prstGeom prst="rect">
            <a:avLst/>
          </a:prstGeom>
        </p:spPr>
        <p:txBody>
          <a:bodyPr wrap="square">
            <a:spAutoFit/>
          </a:bodyPr>
          <a:lstStyle/>
          <a:p>
            <a:pPr marL="342900" indent="-342900" algn="just">
              <a:lnSpc>
                <a:spcPct val="150000"/>
              </a:lnSpc>
              <a:spcBef>
                <a:spcPts val="1200"/>
              </a:spcBef>
              <a:buClr>
                <a:srgbClr val="C00000"/>
              </a:buClr>
              <a:buFont typeface="Wingdings" panose="05000000000000000000" pitchFamily="2" charset="2"/>
              <a:buChar char="u"/>
            </a:pPr>
            <a:r>
              <a:rPr lang="zh-CN" altLang="en-US" sz="2000" b="1" dirty="0">
                <a:solidFill>
                  <a:schemeClr val="bg1">
                    <a:lumMod val="50000"/>
                  </a:schemeClr>
                </a:solidFill>
                <a:cs typeface="+mn-ea"/>
                <a:sym typeface="+mn-lt"/>
              </a:rPr>
              <a:t>应该更多地关注创新对传统产业转型的促进和支撑作用、对就业和提高人民获得感的贡献，关注新兴产业的发展，关注创新企业的成长。特别是国家战略布局的创新中心，更要把创造新的经济增长点，提升产业竞争力放在首位。</a:t>
            </a:r>
          </a:p>
        </p:txBody>
      </p:sp>
      <p:sp>
        <p:nvSpPr>
          <p:cNvPr id="8" name="矩形 7"/>
          <p:cNvSpPr/>
          <p:nvPr/>
        </p:nvSpPr>
        <p:spPr>
          <a:xfrm>
            <a:off x="1324885" y="2286003"/>
            <a:ext cx="9360000" cy="3600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04885" y="2466003"/>
            <a:ext cx="9000000" cy="324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1059208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五边形 9"/>
          <p:cNvSpPr/>
          <p:nvPr/>
        </p:nvSpPr>
        <p:spPr>
          <a:xfrm>
            <a:off x="0" y="1307672"/>
            <a:ext cx="3405604" cy="621183"/>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Straight Connector 18"/>
          <p:cNvCxnSpPr/>
          <p:nvPr/>
        </p:nvCxnSpPr>
        <p:spPr>
          <a:xfrm>
            <a:off x="317310" y="793741"/>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17310" y="174987"/>
            <a:ext cx="5519460" cy="584775"/>
          </a:xfrm>
          <a:prstGeom prst="rect">
            <a:avLst/>
          </a:prstGeom>
        </p:spPr>
        <p:txBody>
          <a:bodyPr wrap="none">
            <a:spAutoFit/>
          </a:bodyPr>
          <a:lstStyle/>
          <a:p>
            <a:r>
              <a:rPr lang="zh-CN" altLang="en-US" sz="3200" b="1" kern="100" dirty="0" smtClean="0">
                <a:solidFill>
                  <a:srgbClr val="E52828"/>
                </a:solidFill>
                <a:effectLst/>
                <a:cs typeface="+mn-ea"/>
                <a:sym typeface="+mn-lt"/>
              </a:rPr>
              <a:t>三、我国科技创新任重而道远</a:t>
            </a:r>
            <a:endParaRPr lang="zh-CN" altLang="en-US" sz="3200" dirty="0">
              <a:solidFill>
                <a:srgbClr val="E52828"/>
              </a:solidFill>
              <a:cs typeface="+mn-ea"/>
              <a:sym typeface="+mn-lt"/>
            </a:endParaRPr>
          </a:p>
        </p:txBody>
      </p:sp>
      <p:sp>
        <p:nvSpPr>
          <p:cNvPr id="2" name="矩形 1"/>
          <p:cNvSpPr/>
          <p:nvPr/>
        </p:nvSpPr>
        <p:spPr>
          <a:xfrm>
            <a:off x="225474" y="1387430"/>
            <a:ext cx="2954655" cy="461665"/>
          </a:xfrm>
          <a:prstGeom prst="rect">
            <a:avLst/>
          </a:prstGeom>
        </p:spPr>
        <p:txBody>
          <a:bodyPr wrap="none">
            <a:spAutoFit/>
          </a:bodyPr>
          <a:lstStyle/>
          <a:p>
            <a:r>
              <a:rPr lang="zh-CN" altLang="en-US" sz="2400" b="1" kern="100" dirty="0">
                <a:solidFill>
                  <a:schemeClr val="bg1"/>
                </a:solidFill>
                <a:effectLst>
                  <a:outerShdw blurRad="38100" dist="38100" dir="2700000" algn="tl">
                    <a:srgbClr val="000000">
                      <a:alpha val="43137"/>
                    </a:srgbClr>
                  </a:outerShdw>
                </a:effectLst>
                <a:cs typeface="+mn-ea"/>
                <a:sym typeface="+mn-lt"/>
              </a:rPr>
              <a:t>创新人才的激励问题</a:t>
            </a:r>
          </a:p>
        </p:txBody>
      </p:sp>
      <p:sp>
        <p:nvSpPr>
          <p:cNvPr id="3" name="矩形 2"/>
          <p:cNvSpPr/>
          <p:nvPr/>
        </p:nvSpPr>
        <p:spPr>
          <a:xfrm>
            <a:off x="2144486" y="2757090"/>
            <a:ext cx="7913915" cy="978729"/>
          </a:xfrm>
          <a:prstGeom prst="rect">
            <a:avLst/>
          </a:prstGeom>
        </p:spPr>
        <p:txBody>
          <a:bodyPr wrap="square">
            <a:spAutoFit/>
          </a:bodyPr>
          <a:lstStyle/>
          <a:p>
            <a:pPr algn="just">
              <a:lnSpc>
                <a:spcPct val="120000"/>
              </a:lnSpc>
            </a:pPr>
            <a:r>
              <a:rPr lang="zh-CN" altLang="en-US" sz="2400" kern="100" dirty="0">
                <a:cs typeface="+mn-ea"/>
                <a:sym typeface="+mn-lt"/>
              </a:rPr>
              <a:t>随着中国科技体制改革的步子越迈越大，改革的任务越来越艰巨，改革进入深水区。</a:t>
            </a:r>
          </a:p>
        </p:txBody>
      </p:sp>
      <p:sp>
        <p:nvSpPr>
          <p:cNvPr id="5" name="矩形 4"/>
          <p:cNvSpPr/>
          <p:nvPr/>
        </p:nvSpPr>
        <p:spPr>
          <a:xfrm>
            <a:off x="1785088" y="3982247"/>
            <a:ext cx="8273313" cy="1477328"/>
          </a:xfrm>
          <a:prstGeom prst="rect">
            <a:avLst/>
          </a:prstGeom>
        </p:spPr>
        <p:txBody>
          <a:bodyPr wrap="square">
            <a:spAutoFit/>
          </a:bodyPr>
          <a:lstStyle/>
          <a:p>
            <a:pPr marL="342900" indent="-342900" algn="just">
              <a:lnSpc>
                <a:spcPct val="150000"/>
              </a:lnSpc>
              <a:spcBef>
                <a:spcPts val="1200"/>
              </a:spcBef>
              <a:buClr>
                <a:srgbClr val="C00000"/>
              </a:buClr>
              <a:buFont typeface="Wingdings" panose="05000000000000000000" pitchFamily="2" charset="2"/>
              <a:buChar char="u"/>
            </a:pPr>
            <a:r>
              <a:rPr lang="zh-CN" altLang="en-US" sz="2000" b="1" dirty="0">
                <a:solidFill>
                  <a:schemeClr val="bg1">
                    <a:lumMod val="50000"/>
                  </a:schemeClr>
                </a:solidFill>
                <a:cs typeface="+mn-ea"/>
                <a:sym typeface="+mn-lt"/>
              </a:rPr>
              <a:t>中国科技发展所取得的成果还有待于改革政策的落实，特别是对科技人员的政策，既要继承和发扬艰苦创业的优良传统，更要注重充分发挥改革红利的作用，要建立高效的、人性化的创新人才管理制度。</a:t>
            </a:r>
          </a:p>
        </p:txBody>
      </p:sp>
      <p:sp>
        <p:nvSpPr>
          <p:cNvPr id="8" name="矩形 7"/>
          <p:cNvSpPr/>
          <p:nvPr/>
        </p:nvSpPr>
        <p:spPr>
          <a:xfrm>
            <a:off x="1324885" y="2286003"/>
            <a:ext cx="9360000" cy="3600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504885" y="2466003"/>
            <a:ext cx="9000000" cy="324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508765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a:xfrm>
            <a:off x="431333" y="336312"/>
            <a:ext cx="4380850" cy="2232248"/>
            <a:chOff x="428414" y="736303"/>
            <a:chExt cx="4380850" cy="2232248"/>
          </a:xfrm>
        </p:grpSpPr>
        <p:sp>
          <p:nvSpPr>
            <p:cNvPr id="16" name="íŝľïḓè"/>
            <p:cNvSpPr/>
            <p:nvPr/>
          </p:nvSpPr>
          <p:spPr bwMode="auto">
            <a:xfrm>
              <a:off x="428414" y="736303"/>
              <a:ext cx="3993525" cy="2232248"/>
            </a:xfrm>
            <a:prstGeom prst="frame">
              <a:avLst>
                <a:gd name="adj1" fmla="val 3747"/>
              </a:avLst>
            </a:prstGeom>
            <a:solidFill>
              <a:schemeClr val="accent2"/>
            </a:solidFill>
            <a:ln w="19050">
              <a:noFill/>
              <a:round/>
              <a:headEnd/>
              <a:tailEnd/>
            </a:ln>
          </p:spPr>
          <p:txBody>
            <a:bodyPr anchor="ctr"/>
            <a:lstStyle/>
            <a:p>
              <a:pPr algn="ctr"/>
              <a:endParaRPr/>
            </a:p>
          </p:txBody>
        </p:sp>
        <p:sp>
          <p:nvSpPr>
            <p:cNvPr id="3" name="矩形 2"/>
            <p:cNvSpPr/>
            <p:nvPr/>
          </p:nvSpPr>
          <p:spPr>
            <a:xfrm>
              <a:off x="4123464" y="1273717"/>
              <a:ext cx="685800" cy="1185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五角星 5"/>
          <p:cNvSpPr/>
          <p:nvPr/>
        </p:nvSpPr>
        <p:spPr>
          <a:xfrm>
            <a:off x="6225796" y="1445593"/>
            <a:ext cx="705800" cy="705800"/>
          </a:xfrm>
          <a:prstGeom prst="star5">
            <a:avLst/>
          </a:prstGeom>
          <a:solidFill>
            <a:srgbClr val="B54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cs typeface="+mn-ea"/>
              <a:sym typeface="+mn-lt"/>
            </a:endParaRPr>
          </a:p>
        </p:txBody>
      </p:sp>
      <p:grpSp>
        <p:nvGrpSpPr>
          <p:cNvPr id="4" name="组合 6"/>
          <p:cNvGrpSpPr/>
          <p:nvPr/>
        </p:nvGrpSpPr>
        <p:grpSpPr>
          <a:xfrm>
            <a:off x="3759360" y="1823622"/>
            <a:ext cx="2300749" cy="82550"/>
            <a:chOff x="898212" y="4391230"/>
            <a:chExt cx="2300749" cy="82550"/>
          </a:xfrm>
        </p:grpSpPr>
        <p:cxnSp>
          <p:nvCxnSpPr>
            <p:cNvPr id="8" name="直接连接符 7"/>
            <p:cNvCxnSpPr/>
            <p:nvPr/>
          </p:nvCxnSpPr>
          <p:spPr>
            <a:xfrm>
              <a:off x="898212" y="4391230"/>
              <a:ext cx="2300749" cy="0"/>
            </a:xfrm>
            <a:prstGeom prst="line">
              <a:avLst/>
            </a:prstGeom>
            <a:ln w="50800" cmpd="sng">
              <a:solidFill>
                <a:srgbClr val="B54245"/>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98212" y="4473780"/>
              <a:ext cx="2300749" cy="0"/>
            </a:xfrm>
            <a:prstGeom prst="line">
              <a:avLst/>
            </a:prstGeom>
            <a:ln w="25400" cmpd="sng">
              <a:solidFill>
                <a:srgbClr val="B54245">
                  <a:alpha val="50000"/>
                </a:srgbClr>
              </a:solidFill>
            </a:ln>
          </p:spPr>
          <p:style>
            <a:lnRef idx="1">
              <a:schemeClr val="accent1"/>
            </a:lnRef>
            <a:fillRef idx="0">
              <a:schemeClr val="accent1"/>
            </a:fillRef>
            <a:effectRef idx="0">
              <a:schemeClr val="accent1"/>
            </a:effectRef>
            <a:fontRef idx="minor">
              <a:schemeClr val="tx1"/>
            </a:fontRef>
          </p:style>
        </p:cxnSp>
      </p:grpSp>
      <p:grpSp>
        <p:nvGrpSpPr>
          <p:cNvPr id="7" name="组合 9"/>
          <p:cNvGrpSpPr/>
          <p:nvPr/>
        </p:nvGrpSpPr>
        <p:grpSpPr>
          <a:xfrm>
            <a:off x="7070654" y="1823622"/>
            <a:ext cx="2300749" cy="82550"/>
            <a:chOff x="898212" y="4391230"/>
            <a:chExt cx="2300749" cy="82550"/>
          </a:xfrm>
        </p:grpSpPr>
        <p:cxnSp>
          <p:nvCxnSpPr>
            <p:cNvPr id="11" name="直接连接符 10"/>
            <p:cNvCxnSpPr/>
            <p:nvPr/>
          </p:nvCxnSpPr>
          <p:spPr>
            <a:xfrm>
              <a:off x="898212" y="4391230"/>
              <a:ext cx="2300749" cy="0"/>
            </a:xfrm>
            <a:prstGeom prst="line">
              <a:avLst/>
            </a:prstGeom>
            <a:ln w="50800" cmpd="sng">
              <a:solidFill>
                <a:srgbClr val="B54245"/>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98212" y="4473780"/>
              <a:ext cx="2300749" cy="0"/>
            </a:xfrm>
            <a:prstGeom prst="line">
              <a:avLst/>
            </a:prstGeom>
            <a:ln w="25400" cmpd="sng">
              <a:solidFill>
                <a:srgbClr val="B54245">
                  <a:alpha val="50000"/>
                </a:srgbClr>
              </a:solidFill>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2177491" y="930711"/>
            <a:ext cx="8802410" cy="523220"/>
          </a:xfrm>
          <a:prstGeom prst="rect">
            <a:avLst/>
          </a:prstGeom>
        </p:spPr>
        <p:txBody>
          <a:bodyPr wrap="none">
            <a:spAutoFit/>
          </a:bodyPr>
          <a:lstStyle/>
          <a:p>
            <a:r>
              <a:rPr lang="zh-CN" altLang="zh-CN" sz="2800" b="1" kern="100" dirty="0" smtClean="0">
                <a:solidFill>
                  <a:srgbClr val="B54245"/>
                </a:solidFill>
                <a:effectLst/>
                <a:cs typeface="+mn-ea"/>
                <a:sym typeface="+mn-lt"/>
              </a:rPr>
              <a:t>十九大报告对我国社会的发展阶段提出了一些重大判断</a:t>
            </a:r>
            <a:endParaRPr lang="zh-CN" altLang="en-US" sz="2800" b="1" dirty="0">
              <a:solidFill>
                <a:srgbClr val="B54245"/>
              </a:solidFill>
              <a:cs typeface="+mn-ea"/>
              <a:sym typeface="+mn-lt"/>
            </a:endParaRPr>
          </a:p>
        </p:txBody>
      </p:sp>
      <p:sp>
        <p:nvSpPr>
          <p:cNvPr id="17" name="ïṧ1ïdê"/>
          <p:cNvSpPr/>
          <p:nvPr/>
        </p:nvSpPr>
        <p:spPr bwMode="auto">
          <a:xfrm>
            <a:off x="1184499" y="0"/>
            <a:ext cx="648072" cy="6858000"/>
          </a:xfrm>
          <a:prstGeom prst="rect">
            <a:avLst/>
          </a:prstGeom>
          <a:blipFill dpi="0" rotWithShape="1">
            <a:blip r:embed="rId2">
              <a:extLst>
                <a:ext uri="{28A0092B-C50C-407E-A947-70E740481C1C}">
                  <a14:useLocalDpi xmlns:a14="http://schemas.microsoft.com/office/drawing/2010/main" xmlns=""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xmlns=""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ïšľïḋê"/>
          <p:cNvSpPr/>
          <p:nvPr/>
        </p:nvSpPr>
        <p:spPr>
          <a:xfrm>
            <a:off x="2292657" y="4920111"/>
            <a:ext cx="624349" cy="624349"/>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03</a:t>
            </a:r>
          </a:p>
        </p:txBody>
      </p:sp>
      <p:sp>
        <p:nvSpPr>
          <p:cNvPr id="30" name="ïṡlîdé"/>
          <p:cNvSpPr txBox="1"/>
          <p:nvPr/>
        </p:nvSpPr>
        <p:spPr>
          <a:xfrm>
            <a:off x="2933132" y="4880089"/>
            <a:ext cx="9036982" cy="707886"/>
          </a:xfrm>
          <a:prstGeom prst="rect">
            <a:avLst/>
          </a:prstGeom>
        </p:spPr>
        <p:txBody>
          <a:bodyPr wrap="square">
            <a:spAutoFit/>
          </a:bodyPr>
          <a:lstStyle>
            <a:defPPr>
              <a:defRPr lang="zh-CN"/>
            </a:defPPr>
            <a:lvl1pPr algn="just">
              <a:defRPr sz="2000" b="1">
                <a:solidFill>
                  <a:schemeClr val="accent1">
                    <a:lumMod val="100000"/>
                  </a:schemeClr>
                </a:solidFill>
              </a:defRPr>
            </a:lvl1pPr>
          </a:lstStyle>
          <a:p>
            <a:r>
              <a:rPr lang="zh-CN" altLang="en-US" dirty="0"/>
              <a:t>社会主要矛盾的变化是关系全局的历史性变化，对党和国家的工作提出了许多新要求。</a:t>
            </a:r>
          </a:p>
        </p:txBody>
      </p:sp>
      <p:sp>
        <p:nvSpPr>
          <p:cNvPr id="22" name="íšḻíḋe"/>
          <p:cNvSpPr/>
          <p:nvPr/>
        </p:nvSpPr>
        <p:spPr>
          <a:xfrm>
            <a:off x="2292657" y="4041535"/>
            <a:ext cx="624349" cy="62434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02</a:t>
            </a:r>
          </a:p>
        </p:txBody>
      </p:sp>
      <p:sp>
        <p:nvSpPr>
          <p:cNvPr id="28" name="i$liḓê"/>
          <p:cNvSpPr txBox="1"/>
          <p:nvPr/>
        </p:nvSpPr>
        <p:spPr>
          <a:xfrm>
            <a:off x="2933132" y="3999766"/>
            <a:ext cx="9036982" cy="707886"/>
          </a:xfrm>
          <a:prstGeom prst="rect">
            <a:avLst/>
          </a:prstGeom>
        </p:spPr>
        <p:txBody>
          <a:bodyPr wrap="square">
            <a:spAutoFit/>
          </a:bodyPr>
          <a:lstStyle>
            <a:defPPr>
              <a:defRPr lang="zh-CN"/>
            </a:defPPr>
            <a:lvl1pPr algn="just">
              <a:defRPr sz="2000" b="1">
                <a:solidFill>
                  <a:schemeClr val="accent1">
                    <a:lumMod val="100000"/>
                  </a:schemeClr>
                </a:solidFill>
              </a:defRPr>
            </a:lvl1pPr>
          </a:lstStyle>
          <a:p>
            <a:r>
              <a:rPr lang="zh-CN" altLang="en-US" dirty="0"/>
              <a:t>我国社会主要矛盾已经转化为人民日益增长的美好生活需要和不平衡不充分的发展之间的矛盾；</a:t>
            </a:r>
          </a:p>
        </p:txBody>
      </p:sp>
      <p:sp>
        <p:nvSpPr>
          <p:cNvPr id="24" name="ïSļiďê"/>
          <p:cNvSpPr/>
          <p:nvPr/>
        </p:nvSpPr>
        <p:spPr>
          <a:xfrm>
            <a:off x="2292659" y="3162959"/>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latin typeface="Impact" panose="020B0806030902050204" pitchFamily="34" charset="0"/>
              </a:rPr>
              <a:t>01</a:t>
            </a:r>
          </a:p>
        </p:txBody>
      </p:sp>
      <p:sp>
        <p:nvSpPr>
          <p:cNvPr id="5" name="矩形 4"/>
          <p:cNvSpPr/>
          <p:nvPr/>
        </p:nvSpPr>
        <p:spPr>
          <a:xfrm>
            <a:off x="2933132" y="3275078"/>
            <a:ext cx="8171706" cy="400110"/>
          </a:xfrm>
          <a:prstGeom prst="rect">
            <a:avLst/>
          </a:prstGeom>
        </p:spPr>
        <p:txBody>
          <a:bodyPr wrap="square">
            <a:spAutoFit/>
          </a:bodyPr>
          <a:lstStyle/>
          <a:p>
            <a:pPr algn="just"/>
            <a:r>
              <a:rPr lang="zh-CN" altLang="en-US" sz="2000" b="1" dirty="0">
                <a:solidFill>
                  <a:schemeClr val="accent1">
                    <a:lumMod val="100000"/>
                  </a:schemeClr>
                </a:solidFill>
              </a:rPr>
              <a:t>中国特色社会主义已经进入了新时代，这是我国发展新的历史定位；</a:t>
            </a:r>
          </a:p>
        </p:txBody>
      </p:sp>
    </p:spTree>
    <p:extLst>
      <p:ext uri="{BB962C8B-B14F-4D97-AF65-F5344CB8AC3E}">
        <p14:creationId xmlns:p14="http://schemas.microsoft.com/office/powerpoint/2010/main" xmlns="" val="317186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五边形 9"/>
          <p:cNvSpPr/>
          <p:nvPr/>
        </p:nvSpPr>
        <p:spPr>
          <a:xfrm>
            <a:off x="0" y="1307672"/>
            <a:ext cx="3405604" cy="621183"/>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Straight Connector 18"/>
          <p:cNvCxnSpPr/>
          <p:nvPr/>
        </p:nvCxnSpPr>
        <p:spPr>
          <a:xfrm>
            <a:off x="317310" y="793741"/>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17310" y="174987"/>
            <a:ext cx="5519460" cy="584775"/>
          </a:xfrm>
          <a:prstGeom prst="rect">
            <a:avLst/>
          </a:prstGeom>
        </p:spPr>
        <p:txBody>
          <a:bodyPr wrap="none">
            <a:spAutoFit/>
          </a:bodyPr>
          <a:lstStyle/>
          <a:p>
            <a:r>
              <a:rPr lang="zh-CN" altLang="en-US" sz="3200" b="1" kern="100" dirty="0" smtClean="0">
                <a:solidFill>
                  <a:srgbClr val="E52828"/>
                </a:solidFill>
                <a:effectLst/>
                <a:cs typeface="+mn-ea"/>
                <a:sym typeface="+mn-lt"/>
              </a:rPr>
              <a:t>三、我国科技创新任重而道远</a:t>
            </a:r>
            <a:endParaRPr lang="zh-CN" altLang="en-US" sz="3200" dirty="0">
              <a:solidFill>
                <a:srgbClr val="E52828"/>
              </a:solidFill>
              <a:cs typeface="+mn-ea"/>
              <a:sym typeface="+mn-lt"/>
            </a:endParaRPr>
          </a:p>
        </p:txBody>
      </p:sp>
      <p:sp>
        <p:nvSpPr>
          <p:cNvPr id="2" name="矩形 1"/>
          <p:cNvSpPr/>
          <p:nvPr/>
        </p:nvSpPr>
        <p:spPr>
          <a:xfrm>
            <a:off x="687139" y="1392376"/>
            <a:ext cx="2031325" cy="461665"/>
          </a:xfrm>
          <a:prstGeom prst="rect">
            <a:avLst/>
          </a:prstGeom>
        </p:spPr>
        <p:txBody>
          <a:bodyPr wrap="none">
            <a:spAutoFit/>
          </a:bodyPr>
          <a:lstStyle/>
          <a:p>
            <a:r>
              <a:rPr lang="zh-CN" altLang="en-US" sz="2400" b="1" kern="100" dirty="0">
                <a:solidFill>
                  <a:schemeClr val="bg1"/>
                </a:solidFill>
                <a:effectLst>
                  <a:outerShdw blurRad="38100" dist="38100" dir="2700000" algn="tl">
                    <a:srgbClr val="000000">
                      <a:alpha val="43137"/>
                    </a:srgbClr>
                  </a:outerShdw>
                </a:effectLst>
                <a:cs typeface="+mn-ea"/>
                <a:sym typeface="+mn-lt"/>
              </a:rPr>
              <a:t>创新效率问题</a:t>
            </a:r>
          </a:p>
        </p:txBody>
      </p:sp>
      <p:sp>
        <p:nvSpPr>
          <p:cNvPr id="3" name="矩形 2"/>
          <p:cNvSpPr/>
          <p:nvPr/>
        </p:nvSpPr>
        <p:spPr>
          <a:xfrm>
            <a:off x="2249271" y="2839474"/>
            <a:ext cx="7837800" cy="978729"/>
          </a:xfrm>
          <a:prstGeom prst="rect">
            <a:avLst/>
          </a:prstGeom>
        </p:spPr>
        <p:txBody>
          <a:bodyPr wrap="square">
            <a:spAutoFit/>
          </a:bodyPr>
          <a:lstStyle/>
          <a:p>
            <a:pPr algn="just">
              <a:lnSpc>
                <a:spcPct val="120000"/>
              </a:lnSpc>
            </a:pPr>
            <a:r>
              <a:rPr lang="zh-CN" altLang="en-US" sz="2400" kern="100" dirty="0">
                <a:cs typeface="+mn-ea"/>
                <a:sym typeface="+mn-lt"/>
              </a:rPr>
              <a:t>创新既是一个科学技术的研究过程，也是一个投入产出的经济过程。</a:t>
            </a:r>
          </a:p>
        </p:txBody>
      </p:sp>
      <p:sp>
        <p:nvSpPr>
          <p:cNvPr id="5" name="矩形 4"/>
          <p:cNvSpPr/>
          <p:nvPr/>
        </p:nvSpPr>
        <p:spPr>
          <a:xfrm>
            <a:off x="1905000" y="3916765"/>
            <a:ext cx="8182071" cy="1015663"/>
          </a:xfrm>
          <a:prstGeom prst="rect">
            <a:avLst/>
          </a:prstGeom>
        </p:spPr>
        <p:txBody>
          <a:bodyPr wrap="square">
            <a:spAutoFit/>
          </a:bodyPr>
          <a:lstStyle/>
          <a:p>
            <a:pPr marL="342900" indent="-342900" algn="just">
              <a:lnSpc>
                <a:spcPct val="150000"/>
              </a:lnSpc>
              <a:spcBef>
                <a:spcPts val="1200"/>
              </a:spcBef>
              <a:buClr>
                <a:srgbClr val="C00000"/>
              </a:buClr>
              <a:buFont typeface="Wingdings" panose="05000000000000000000" pitchFamily="2" charset="2"/>
              <a:buChar char="u"/>
            </a:pPr>
            <a:r>
              <a:rPr lang="zh-CN" altLang="en-US" sz="2000" b="1" dirty="0">
                <a:solidFill>
                  <a:schemeClr val="bg1">
                    <a:lumMod val="50000"/>
                  </a:schemeClr>
                </a:solidFill>
                <a:cs typeface="+mn-ea"/>
                <a:sym typeface="+mn-lt"/>
              </a:rPr>
              <a:t>过去，创新评价更多的是对创新的数量评价和速度评价，现在这些年开始重视创新成果的质量评价，但是对创新效率评价的重视还不够。</a:t>
            </a:r>
          </a:p>
        </p:txBody>
      </p:sp>
      <p:sp>
        <p:nvSpPr>
          <p:cNvPr id="8" name="矩形 7"/>
          <p:cNvSpPr/>
          <p:nvPr/>
        </p:nvSpPr>
        <p:spPr>
          <a:xfrm>
            <a:off x="1488171" y="2476765"/>
            <a:ext cx="9360000" cy="2880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668171" y="2656765"/>
            <a:ext cx="9000000" cy="25200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259388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五边形 9"/>
          <p:cNvSpPr/>
          <p:nvPr/>
        </p:nvSpPr>
        <p:spPr>
          <a:xfrm>
            <a:off x="0" y="1307672"/>
            <a:ext cx="3405604" cy="621183"/>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Straight Connector 18"/>
          <p:cNvCxnSpPr/>
          <p:nvPr/>
        </p:nvCxnSpPr>
        <p:spPr>
          <a:xfrm>
            <a:off x="317310" y="793741"/>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17310" y="174987"/>
            <a:ext cx="5519460" cy="584775"/>
          </a:xfrm>
          <a:prstGeom prst="rect">
            <a:avLst/>
          </a:prstGeom>
        </p:spPr>
        <p:txBody>
          <a:bodyPr wrap="none">
            <a:spAutoFit/>
          </a:bodyPr>
          <a:lstStyle/>
          <a:p>
            <a:r>
              <a:rPr lang="zh-CN" altLang="en-US" sz="3200" b="1" kern="100" dirty="0" smtClean="0">
                <a:solidFill>
                  <a:srgbClr val="E52828"/>
                </a:solidFill>
                <a:effectLst/>
                <a:cs typeface="+mn-ea"/>
                <a:sym typeface="+mn-lt"/>
              </a:rPr>
              <a:t>三、我国科技创新任重而道远</a:t>
            </a:r>
            <a:endParaRPr lang="zh-CN" altLang="en-US" sz="3200" dirty="0">
              <a:solidFill>
                <a:srgbClr val="E52828"/>
              </a:solidFill>
              <a:cs typeface="+mn-ea"/>
              <a:sym typeface="+mn-lt"/>
            </a:endParaRPr>
          </a:p>
        </p:txBody>
      </p:sp>
      <p:sp>
        <p:nvSpPr>
          <p:cNvPr id="2" name="矩形 1"/>
          <p:cNvSpPr/>
          <p:nvPr/>
        </p:nvSpPr>
        <p:spPr>
          <a:xfrm>
            <a:off x="687139" y="1392376"/>
            <a:ext cx="2031325" cy="461665"/>
          </a:xfrm>
          <a:prstGeom prst="rect">
            <a:avLst/>
          </a:prstGeom>
        </p:spPr>
        <p:txBody>
          <a:bodyPr wrap="none">
            <a:spAutoFit/>
          </a:bodyPr>
          <a:lstStyle/>
          <a:p>
            <a:r>
              <a:rPr lang="zh-CN" altLang="en-US" sz="2400" b="1" kern="100" dirty="0">
                <a:solidFill>
                  <a:schemeClr val="bg1"/>
                </a:solidFill>
                <a:effectLst>
                  <a:outerShdw blurRad="38100" dist="38100" dir="2700000" algn="tl">
                    <a:srgbClr val="000000">
                      <a:alpha val="43137"/>
                    </a:srgbClr>
                  </a:outerShdw>
                </a:effectLst>
                <a:cs typeface="+mn-ea"/>
                <a:sym typeface="+mn-lt"/>
              </a:rPr>
              <a:t>创新效率问题</a:t>
            </a:r>
          </a:p>
        </p:txBody>
      </p:sp>
      <p:sp>
        <p:nvSpPr>
          <p:cNvPr id="11" name="矩形 10"/>
          <p:cNvSpPr/>
          <p:nvPr/>
        </p:nvSpPr>
        <p:spPr>
          <a:xfrm>
            <a:off x="774467" y="2290284"/>
            <a:ext cx="4134465" cy="1384995"/>
          </a:xfrm>
          <a:prstGeom prst="rect">
            <a:avLst/>
          </a:prstGeom>
        </p:spPr>
        <p:txBody>
          <a:bodyPr wrap="none">
            <a:spAutoFit/>
          </a:bodyPr>
          <a:lstStyle/>
          <a:p>
            <a:pPr algn="r">
              <a:lnSpc>
                <a:spcPct val="150000"/>
              </a:lnSpc>
            </a:pPr>
            <a:r>
              <a:rPr lang="zh-CN" altLang="zh-CN" sz="2800" b="1" kern="100" dirty="0" smtClean="0">
                <a:solidFill>
                  <a:srgbClr val="C00000"/>
                </a:solidFill>
                <a:effectLst/>
                <a:latin typeface="方正黑体_GBK" panose="03000509000000000000" pitchFamily="65" charset="-122"/>
                <a:ea typeface="方正黑体_GBK" panose="03000509000000000000" pitchFamily="65" charset="-122"/>
                <a:cs typeface="+mn-ea"/>
                <a:sym typeface="+mn-lt"/>
              </a:rPr>
              <a:t>究竟是什么因素</a:t>
            </a:r>
            <a:endParaRPr lang="en-US" altLang="zh-CN" sz="2800" b="1" kern="100" dirty="0" smtClean="0">
              <a:solidFill>
                <a:srgbClr val="C00000"/>
              </a:solidFill>
              <a:effectLst/>
              <a:latin typeface="方正黑体_GBK" panose="03000509000000000000" pitchFamily="65" charset="-122"/>
              <a:ea typeface="方正黑体_GBK" panose="03000509000000000000" pitchFamily="65" charset="-122"/>
              <a:cs typeface="+mn-ea"/>
              <a:sym typeface="+mn-lt"/>
            </a:endParaRPr>
          </a:p>
          <a:p>
            <a:pPr algn="r">
              <a:lnSpc>
                <a:spcPct val="150000"/>
              </a:lnSpc>
            </a:pPr>
            <a:r>
              <a:rPr lang="zh-CN" altLang="zh-CN" sz="2800" b="1" kern="100" dirty="0" smtClean="0">
                <a:solidFill>
                  <a:srgbClr val="C00000"/>
                </a:solidFill>
                <a:effectLst/>
                <a:latin typeface="方正黑体_GBK" panose="03000509000000000000" pitchFamily="65" charset="-122"/>
                <a:ea typeface="方正黑体_GBK" panose="03000509000000000000" pitchFamily="65" charset="-122"/>
                <a:cs typeface="+mn-ea"/>
                <a:sym typeface="+mn-lt"/>
              </a:rPr>
              <a:t>在影响我国的创新指数？</a:t>
            </a:r>
            <a:endParaRPr lang="zh-CN" altLang="en-US" sz="2800" b="1" dirty="0">
              <a:solidFill>
                <a:srgbClr val="C00000"/>
              </a:solidFill>
              <a:latin typeface="方正黑体_GBK" panose="03000509000000000000" pitchFamily="65" charset="-122"/>
              <a:ea typeface="方正黑体_GBK" panose="03000509000000000000" pitchFamily="65" charset="-122"/>
              <a:cs typeface="+mn-ea"/>
              <a:sym typeface="+mn-lt"/>
            </a:endParaRPr>
          </a:p>
        </p:txBody>
      </p:sp>
      <p:grpSp>
        <p:nvGrpSpPr>
          <p:cNvPr id="3" name="ïśḻíḍé"/>
          <p:cNvGrpSpPr/>
          <p:nvPr/>
        </p:nvGrpSpPr>
        <p:grpSpPr>
          <a:xfrm>
            <a:off x="5024568" y="2181527"/>
            <a:ext cx="3683215" cy="3762374"/>
            <a:chOff x="3967624" y="1176338"/>
            <a:chExt cx="4084176" cy="4171950"/>
          </a:xfrm>
        </p:grpSpPr>
        <p:grpSp>
          <p:nvGrpSpPr>
            <p:cNvPr id="5" name="iṡ1ïdé"/>
            <p:cNvGrpSpPr/>
            <p:nvPr/>
          </p:nvGrpSpPr>
          <p:grpSpPr>
            <a:xfrm>
              <a:off x="4213224" y="1176338"/>
              <a:ext cx="3838576" cy="4171950"/>
              <a:chOff x="4213224" y="1176338"/>
              <a:chExt cx="3838576" cy="4171950"/>
            </a:xfrm>
          </p:grpSpPr>
          <p:sp>
            <p:nvSpPr>
              <p:cNvPr id="63" name="íšľîďé"/>
              <p:cNvSpPr/>
              <p:nvPr/>
            </p:nvSpPr>
            <p:spPr>
              <a:xfrm>
                <a:off x="4213224" y="1509712"/>
                <a:ext cx="3838576" cy="3838576"/>
              </a:xfrm>
              <a:custGeom>
                <a:avLst/>
                <a:gdLst>
                  <a:gd name="connsiteX0" fmla="*/ 1919288 w 3838576"/>
                  <a:gd name="connsiteY0" fmla="*/ 0 h 3838576"/>
                  <a:gd name="connsiteX1" fmla="*/ 3838576 w 3838576"/>
                  <a:gd name="connsiteY1" fmla="*/ 1919288 h 3838576"/>
                  <a:gd name="connsiteX2" fmla="*/ 1919288 w 3838576"/>
                  <a:gd name="connsiteY2" fmla="*/ 3838576 h 3838576"/>
                  <a:gd name="connsiteX3" fmla="*/ 0 w 3838576"/>
                  <a:gd name="connsiteY3" fmla="*/ 1919288 h 3838576"/>
                  <a:gd name="connsiteX4" fmla="*/ 959644 w 3838576"/>
                  <a:gd name="connsiteY4" fmla="*/ 1919288 h 3838576"/>
                  <a:gd name="connsiteX5" fmla="*/ 1919288 w 3838576"/>
                  <a:gd name="connsiteY5" fmla="*/ 2878932 h 3838576"/>
                  <a:gd name="connsiteX6" fmla="*/ 2878932 w 3838576"/>
                  <a:gd name="connsiteY6" fmla="*/ 1919288 h 3838576"/>
                  <a:gd name="connsiteX7" fmla="*/ 1919288 w 3838576"/>
                  <a:gd name="connsiteY7" fmla="*/ 959644 h 3838576"/>
                  <a:gd name="connsiteX8" fmla="*/ 1919288 w 3838576"/>
                  <a:gd name="connsiteY8" fmla="*/ 0 h 3838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576" h="3838576">
                    <a:moveTo>
                      <a:pt x="1919288" y="0"/>
                    </a:moveTo>
                    <a:cubicBezTo>
                      <a:pt x="2979281" y="0"/>
                      <a:pt x="3838576" y="859295"/>
                      <a:pt x="3838576" y="1919288"/>
                    </a:cubicBezTo>
                    <a:cubicBezTo>
                      <a:pt x="3838576" y="2979281"/>
                      <a:pt x="2979281" y="3838576"/>
                      <a:pt x="1919288" y="3838576"/>
                    </a:cubicBezTo>
                    <a:cubicBezTo>
                      <a:pt x="859295" y="3838576"/>
                      <a:pt x="0" y="2979281"/>
                      <a:pt x="0" y="1919288"/>
                    </a:cubicBezTo>
                    <a:lnTo>
                      <a:pt x="959644" y="1919288"/>
                    </a:lnTo>
                    <a:cubicBezTo>
                      <a:pt x="959644" y="2449285"/>
                      <a:pt x="1389291" y="2878932"/>
                      <a:pt x="1919288" y="2878932"/>
                    </a:cubicBezTo>
                    <a:cubicBezTo>
                      <a:pt x="2449285" y="2878932"/>
                      <a:pt x="2878932" y="2449285"/>
                      <a:pt x="2878932" y="1919288"/>
                    </a:cubicBezTo>
                    <a:cubicBezTo>
                      <a:pt x="2878932" y="1389291"/>
                      <a:pt x="2449285" y="959644"/>
                      <a:pt x="1919288" y="959644"/>
                    </a:cubicBezTo>
                    <a:lnTo>
                      <a:pt x="1919288" y="0"/>
                    </a:lnTo>
                    <a:close/>
                  </a:path>
                </a:pathLst>
              </a:cu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4" name="iṥ1ïḋè"/>
              <p:cNvSpPr/>
              <p:nvPr/>
            </p:nvSpPr>
            <p:spPr>
              <a:xfrm rot="16200000">
                <a:off x="5028161" y="1691234"/>
                <a:ext cx="1619250" cy="589457"/>
              </a:xfrm>
              <a:prstGeom prst="triangle">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7" name="ïṩľîďê"/>
            <p:cNvGrpSpPr/>
            <p:nvPr/>
          </p:nvGrpSpPr>
          <p:grpSpPr>
            <a:xfrm>
              <a:off x="3967624" y="2001662"/>
              <a:ext cx="1427338" cy="1427338"/>
              <a:chOff x="3967624" y="2001662"/>
              <a:chExt cx="1427338" cy="1427338"/>
            </a:xfrm>
          </p:grpSpPr>
          <p:sp>
            <p:nvSpPr>
              <p:cNvPr id="61" name="íSļiďê"/>
              <p:cNvSpPr/>
              <p:nvPr/>
            </p:nvSpPr>
            <p:spPr>
              <a:xfrm>
                <a:off x="3967624" y="2001662"/>
                <a:ext cx="1427338" cy="1427338"/>
              </a:xfrm>
              <a:prstGeom prst="roundRect">
                <a:avLst/>
              </a:prstGeom>
              <a:solidFill>
                <a:schemeClr val="bg1">
                  <a:lumMod val="75000"/>
                </a:schemeClr>
              </a:solidFill>
              <a:ln w="762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2" name="iSlíḓè"/>
              <p:cNvSpPr/>
              <p:nvPr/>
            </p:nvSpPr>
            <p:spPr>
              <a:xfrm>
                <a:off x="4056523" y="2090562"/>
                <a:ext cx="1249538" cy="1249538"/>
              </a:xfrm>
              <a:prstGeom prst="round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51" name="îšlïḍè"/>
            <p:cNvSpPr/>
            <p:nvPr/>
          </p:nvSpPr>
          <p:spPr>
            <a:xfrm>
              <a:off x="6590985" y="1843513"/>
              <a:ext cx="705026" cy="705026"/>
            </a:xfrm>
            <a:prstGeom prst="ellipse">
              <a:avLst/>
            </a:prstGeom>
            <a:solidFill>
              <a:srgbClr val="F9919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2" name="îsļîdè"/>
            <p:cNvSpPr/>
            <p:nvPr/>
          </p:nvSpPr>
          <p:spPr>
            <a:xfrm>
              <a:off x="7220093" y="3076487"/>
              <a:ext cx="705026" cy="705026"/>
            </a:xfrm>
            <a:prstGeom prst="ellipse">
              <a:avLst/>
            </a:prstGeom>
            <a:solidFill>
              <a:srgbClr val="F57777"/>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3" name="íśľîḓé"/>
            <p:cNvSpPr/>
            <p:nvPr/>
          </p:nvSpPr>
          <p:spPr>
            <a:xfrm>
              <a:off x="4422598" y="3539859"/>
              <a:ext cx="705026" cy="705026"/>
            </a:xfrm>
            <a:prstGeom prst="ellipse">
              <a:avLst/>
            </a:prstGeom>
            <a:solidFill>
              <a:srgbClr val="E52828"/>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4" name="ïṧḻiḋè"/>
            <p:cNvSpPr/>
            <p:nvPr/>
          </p:nvSpPr>
          <p:spPr>
            <a:xfrm>
              <a:off x="5306061" y="4421877"/>
              <a:ext cx="705026" cy="705026"/>
            </a:xfrm>
            <a:prstGeom prst="ellipse">
              <a:avLst/>
            </a:prstGeom>
            <a:solidFill>
              <a:srgbClr val="EB353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5" name="ïṩ1iḍè"/>
            <p:cNvSpPr/>
            <p:nvPr/>
          </p:nvSpPr>
          <p:spPr>
            <a:xfrm>
              <a:off x="6678931" y="4212387"/>
              <a:ext cx="705026" cy="705026"/>
            </a:xfrm>
            <a:prstGeom prst="ellipse">
              <a:avLst/>
            </a:prstGeom>
            <a:solidFill>
              <a:srgbClr val="F05A5A"/>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6" name="îşlidê"/>
            <p:cNvSpPr/>
            <p:nvPr/>
          </p:nvSpPr>
          <p:spPr>
            <a:xfrm>
              <a:off x="6713282" y="2072608"/>
              <a:ext cx="380130" cy="265913"/>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7" name="íS1îde"/>
            <p:cNvSpPr/>
            <p:nvPr/>
          </p:nvSpPr>
          <p:spPr>
            <a:xfrm>
              <a:off x="7342390" y="3305583"/>
              <a:ext cx="380130" cy="265913"/>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8" name="ïş1iďé"/>
            <p:cNvSpPr/>
            <p:nvPr/>
          </p:nvSpPr>
          <p:spPr>
            <a:xfrm>
              <a:off x="4544895" y="3768955"/>
              <a:ext cx="380130" cy="265913"/>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9" name="íṩlíḓê"/>
            <p:cNvSpPr/>
            <p:nvPr/>
          </p:nvSpPr>
          <p:spPr>
            <a:xfrm>
              <a:off x="5428358" y="4650973"/>
              <a:ext cx="380130" cy="265913"/>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0" name="íṣļïdê"/>
            <p:cNvSpPr/>
            <p:nvPr/>
          </p:nvSpPr>
          <p:spPr>
            <a:xfrm>
              <a:off x="6801229" y="4441482"/>
              <a:ext cx="380130" cy="265913"/>
            </a:xfrm>
            <a:custGeom>
              <a:avLst/>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8">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43" name="í$líḍê"/>
          <p:cNvSpPr/>
          <p:nvPr/>
        </p:nvSpPr>
        <p:spPr>
          <a:xfrm>
            <a:off x="7956100" y="2535266"/>
            <a:ext cx="2457329" cy="246221"/>
          </a:xfrm>
          <a:prstGeom prst="rect">
            <a:avLst/>
          </a:prstGeom>
        </p:spPr>
        <p:txBody>
          <a:bodyPr wrap="none" lIns="72000" tIns="0" rIns="72000" bIns="0">
            <a:noAutofit/>
          </a:bodyPr>
          <a:lstStyle/>
          <a:p>
            <a:pPr lvl="0" defTabSz="914378">
              <a:defRPr/>
            </a:pPr>
            <a:r>
              <a:rPr lang="zh-CN" altLang="en-US" sz="2000" b="1" dirty="0">
                <a:solidFill>
                  <a:srgbClr val="F99191"/>
                </a:solidFill>
              </a:rPr>
              <a:t>“创新环境”</a:t>
            </a:r>
          </a:p>
        </p:txBody>
      </p:sp>
      <p:sp>
        <p:nvSpPr>
          <p:cNvPr id="44" name="íšļíḑê"/>
          <p:cNvSpPr/>
          <p:nvPr/>
        </p:nvSpPr>
        <p:spPr>
          <a:xfrm>
            <a:off x="7957729" y="5820790"/>
            <a:ext cx="2457329" cy="246221"/>
          </a:xfrm>
          <a:prstGeom prst="rect">
            <a:avLst/>
          </a:prstGeom>
        </p:spPr>
        <p:txBody>
          <a:bodyPr wrap="none" lIns="72000" tIns="0" rIns="72000" bIns="0">
            <a:noAutofit/>
          </a:bodyPr>
          <a:lstStyle/>
          <a:p>
            <a:pPr lvl="0" defTabSz="914378">
              <a:defRPr/>
            </a:pPr>
            <a:r>
              <a:rPr lang="zh-CN" altLang="en-US" sz="2000" b="1" dirty="0">
                <a:solidFill>
                  <a:srgbClr val="F05A5A"/>
                </a:solidFill>
              </a:rPr>
              <a:t>“企业创新”</a:t>
            </a:r>
          </a:p>
        </p:txBody>
      </p:sp>
      <p:sp>
        <p:nvSpPr>
          <p:cNvPr id="45" name="íṣḻíḋè"/>
          <p:cNvSpPr/>
          <p:nvPr/>
        </p:nvSpPr>
        <p:spPr>
          <a:xfrm>
            <a:off x="2769841" y="4733576"/>
            <a:ext cx="2457329" cy="246221"/>
          </a:xfrm>
          <a:prstGeom prst="rect">
            <a:avLst/>
          </a:prstGeom>
        </p:spPr>
        <p:txBody>
          <a:bodyPr wrap="none" lIns="72000" tIns="0" rIns="72000" bIns="0">
            <a:noAutofit/>
          </a:bodyPr>
          <a:lstStyle/>
          <a:p>
            <a:pPr lvl="0" algn="r" defTabSz="914378">
              <a:defRPr/>
            </a:pPr>
            <a:r>
              <a:rPr lang="zh-CN" altLang="en-US" sz="2000" b="1" dirty="0">
                <a:solidFill>
                  <a:srgbClr val="E52828"/>
                </a:solidFill>
              </a:rPr>
              <a:t>“创新资源”</a:t>
            </a:r>
          </a:p>
        </p:txBody>
      </p:sp>
      <p:sp>
        <p:nvSpPr>
          <p:cNvPr id="46" name="íş1íďé"/>
          <p:cNvSpPr/>
          <p:nvPr/>
        </p:nvSpPr>
        <p:spPr>
          <a:xfrm>
            <a:off x="8818074" y="4132864"/>
            <a:ext cx="2457329" cy="246221"/>
          </a:xfrm>
          <a:prstGeom prst="rect">
            <a:avLst/>
          </a:prstGeom>
        </p:spPr>
        <p:txBody>
          <a:bodyPr wrap="none" lIns="72000" tIns="0" rIns="72000" bIns="0">
            <a:noAutofit/>
          </a:bodyPr>
          <a:lstStyle/>
          <a:p>
            <a:pPr lvl="0" defTabSz="914378">
              <a:defRPr/>
            </a:pPr>
            <a:r>
              <a:rPr lang="zh-CN" altLang="en-US" sz="2000" b="1" dirty="0">
                <a:solidFill>
                  <a:srgbClr val="F57777"/>
                </a:solidFill>
              </a:rPr>
              <a:t>“创新绩效”</a:t>
            </a:r>
          </a:p>
        </p:txBody>
      </p:sp>
      <p:sp>
        <p:nvSpPr>
          <p:cNvPr id="47" name="işlïḋé"/>
          <p:cNvSpPr/>
          <p:nvPr/>
        </p:nvSpPr>
        <p:spPr>
          <a:xfrm>
            <a:off x="3795902" y="5992779"/>
            <a:ext cx="2457329" cy="246221"/>
          </a:xfrm>
          <a:prstGeom prst="rect">
            <a:avLst/>
          </a:prstGeom>
        </p:spPr>
        <p:txBody>
          <a:bodyPr wrap="none" lIns="72000" tIns="0" rIns="72000" bIns="0">
            <a:noAutofit/>
          </a:bodyPr>
          <a:lstStyle/>
          <a:p>
            <a:pPr lvl="0" algn="r" defTabSz="914378">
              <a:defRPr/>
            </a:pPr>
            <a:r>
              <a:rPr lang="zh-CN" altLang="en-US" sz="2000" b="1" dirty="0">
                <a:solidFill>
                  <a:srgbClr val="EB3535"/>
                </a:solidFill>
              </a:rPr>
              <a:t>“知识创造”</a:t>
            </a:r>
          </a:p>
        </p:txBody>
      </p:sp>
      <p:sp>
        <p:nvSpPr>
          <p:cNvPr id="48" name="ïsļîdé"/>
          <p:cNvSpPr>
            <a:spLocks/>
          </p:cNvSpPr>
          <p:nvPr/>
        </p:nvSpPr>
        <p:spPr bwMode="auto">
          <a:xfrm>
            <a:off x="5275498" y="3244242"/>
            <a:ext cx="735372" cy="621442"/>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lumMod val="50000"/>
            </a:schemeClr>
          </a:solidFill>
          <a:ln w="9525">
            <a:noFill/>
            <a:round/>
            <a:headEnd/>
            <a:tailEnd/>
          </a:ln>
        </p:spPr>
        <p:txBody>
          <a:bodyPr anchor="ctr"/>
          <a:lstStyle/>
          <a:p>
            <a:pPr algn="ctr"/>
            <a:endParaRPr/>
          </a:p>
        </p:txBody>
      </p:sp>
    </p:spTree>
    <p:extLst>
      <p:ext uri="{BB962C8B-B14F-4D97-AF65-F5344CB8AC3E}">
        <p14:creationId xmlns:p14="http://schemas.microsoft.com/office/powerpoint/2010/main" xmlns="" val="1758979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18"/>
          <p:cNvCxnSpPr/>
          <p:nvPr/>
        </p:nvCxnSpPr>
        <p:spPr>
          <a:xfrm>
            <a:off x="317310" y="793741"/>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17310" y="174987"/>
            <a:ext cx="5519460" cy="584775"/>
          </a:xfrm>
          <a:prstGeom prst="rect">
            <a:avLst/>
          </a:prstGeom>
        </p:spPr>
        <p:txBody>
          <a:bodyPr wrap="none">
            <a:spAutoFit/>
          </a:bodyPr>
          <a:lstStyle/>
          <a:p>
            <a:r>
              <a:rPr lang="zh-CN" altLang="en-US" sz="3200" b="1" kern="100" dirty="0" smtClean="0">
                <a:solidFill>
                  <a:srgbClr val="E52828"/>
                </a:solidFill>
                <a:effectLst/>
                <a:cs typeface="+mn-ea"/>
                <a:sym typeface="+mn-lt"/>
              </a:rPr>
              <a:t>三、我国科技创新任重而道远</a:t>
            </a:r>
            <a:endParaRPr lang="zh-CN" altLang="en-US" sz="3200" dirty="0">
              <a:solidFill>
                <a:srgbClr val="E52828"/>
              </a:solidFill>
              <a:cs typeface="+mn-ea"/>
              <a:sym typeface="+mn-lt"/>
            </a:endParaRPr>
          </a:p>
        </p:txBody>
      </p:sp>
      <p:sp>
        <p:nvSpPr>
          <p:cNvPr id="2" name="矩形 1"/>
          <p:cNvSpPr/>
          <p:nvPr/>
        </p:nvSpPr>
        <p:spPr>
          <a:xfrm>
            <a:off x="2031623" y="4345179"/>
            <a:ext cx="8309417" cy="1441379"/>
          </a:xfrm>
          <a:prstGeom prst="rect">
            <a:avLst/>
          </a:prstGeom>
        </p:spPr>
        <p:txBody>
          <a:bodyPr/>
          <a:lstStyle/>
          <a:p>
            <a:pPr algn="just">
              <a:lnSpc>
                <a:spcPct val="120000"/>
              </a:lnSpc>
              <a:spcBef>
                <a:spcPct val="0"/>
              </a:spcBef>
            </a:pPr>
            <a:r>
              <a:rPr lang="zh-CN" altLang="zh-CN" sz="2400" dirty="0">
                <a:solidFill>
                  <a:srgbClr val="222222">
                    <a:alpha val="70000"/>
                  </a:srgbClr>
                </a:solidFill>
                <a:cs typeface="+mn-ea"/>
                <a:sym typeface="+mn-lt"/>
              </a:rPr>
              <a:t>通过客观分析我国创新指数的提升原因和其中所存在的问题，我们就可以采取有效的措施，承担起十九大所赋予科技创新的重要使命。</a:t>
            </a:r>
            <a:endParaRPr lang="zh-CN" altLang="en-US" sz="2400" dirty="0">
              <a:solidFill>
                <a:srgbClr val="222222">
                  <a:alpha val="70000"/>
                </a:srgbClr>
              </a:solidFill>
              <a:cs typeface="+mn-ea"/>
              <a:sym typeface="+mn-lt"/>
            </a:endParaRPr>
          </a:p>
        </p:txBody>
      </p:sp>
      <p:graphicFrame>
        <p:nvGraphicFramePr>
          <p:cNvPr id="18" name="图表 17"/>
          <p:cNvGraphicFramePr/>
          <p:nvPr>
            <p:extLst>
              <p:ext uri="{D42A27DB-BD31-4B8C-83A1-F6EECF244321}">
                <p14:modId xmlns:p14="http://schemas.microsoft.com/office/powerpoint/2010/main" xmlns="" val="2016530457"/>
              </p:ext>
            </p:extLst>
          </p:nvPr>
        </p:nvGraphicFramePr>
        <p:xfrm>
          <a:off x="3259968" y="1378487"/>
          <a:ext cx="5798819" cy="3865880"/>
        </p:xfrm>
        <a:graphic>
          <a:graphicData uri="http://schemas.openxmlformats.org/drawingml/2006/chart">
            <c:chart xmlns:c="http://schemas.openxmlformats.org/drawingml/2006/chart" xmlns:r="http://schemas.openxmlformats.org/officeDocument/2006/relationships" r:id="rId2"/>
          </a:graphicData>
        </a:graphic>
      </p:graphicFrame>
      <p:sp>
        <p:nvSpPr>
          <p:cNvPr id="19" name="Donut 2"/>
          <p:cNvSpPr/>
          <p:nvPr/>
        </p:nvSpPr>
        <p:spPr bwMode="auto">
          <a:xfrm>
            <a:off x="4345651" y="1502193"/>
            <a:ext cx="3563676" cy="3563676"/>
          </a:xfrm>
          <a:prstGeom prst="donut">
            <a:avLst>
              <a:gd name="adj" fmla="val 10869"/>
            </a:avLst>
          </a:prstGeom>
          <a:solidFill>
            <a:schemeClr val="tx1">
              <a:alpha val="5000"/>
            </a:schemeClr>
          </a:solidFill>
          <a:ln>
            <a:noFill/>
          </a:ln>
          <a:extLst/>
        </p:spPr>
        <p:txBody>
          <a:bodyPr vert="horz" wrap="square" lIns="91440" tIns="45720" rIns="91440" bIns="45720" numCol="1" rtlCol="0" anchor="ctr" anchorCtr="0" compatLnSpc="1">
            <a:prstTxWarp prst="textArchDown">
              <a:avLst/>
            </a:prstTxWarp>
          </a:bodyPr>
          <a:lstStyle/>
          <a:p>
            <a:pPr algn="ctr"/>
            <a:endParaRPr lang="en-US" dirty="0">
              <a:solidFill>
                <a:srgbClr val="222222"/>
              </a:solidFill>
              <a:cs typeface="+mn-ea"/>
              <a:sym typeface="+mn-lt"/>
            </a:endParaRPr>
          </a:p>
        </p:txBody>
      </p:sp>
      <p:sp>
        <p:nvSpPr>
          <p:cNvPr id="20" name="Freeform 5"/>
          <p:cNvSpPr>
            <a:spLocks/>
          </p:cNvSpPr>
          <p:nvPr/>
        </p:nvSpPr>
        <p:spPr bwMode="auto">
          <a:xfrm>
            <a:off x="4140914" y="1304065"/>
            <a:ext cx="3989276" cy="2607308"/>
          </a:xfrm>
          <a:custGeom>
            <a:avLst/>
            <a:gdLst>
              <a:gd name="T0" fmla="*/ 127 w 253"/>
              <a:gd name="T1" fmla="*/ 0 h 167"/>
              <a:gd name="T2" fmla="*/ 0 w 253"/>
              <a:gd name="T3" fmla="*/ 126 h 167"/>
              <a:gd name="T4" fmla="*/ 7 w 253"/>
              <a:gd name="T5" fmla="*/ 167 h 167"/>
              <a:gd name="T6" fmla="*/ 94 w 253"/>
              <a:gd name="T7" fmla="*/ 134 h 167"/>
              <a:gd name="T8" fmla="*/ 93 w 253"/>
              <a:gd name="T9" fmla="*/ 126 h 167"/>
              <a:gd name="T10" fmla="*/ 127 w 253"/>
              <a:gd name="T11" fmla="*/ 92 h 167"/>
              <a:gd name="T12" fmla="*/ 161 w 253"/>
              <a:gd name="T13" fmla="*/ 126 h 167"/>
              <a:gd name="T14" fmla="*/ 160 w 253"/>
              <a:gd name="T15" fmla="*/ 134 h 167"/>
              <a:gd name="T16" fmla="*/ 246 w 253"/>
              <a:gd name="T17" fmla="*/ 167 h 167"/>
              <a:gd name="T18" fmla="*/ 253 w 253"/>
              <a:gd name="T19" fmla="*/ 126 h 167"/>
              <a:gd name="T20" fmla="*/ 127 w 253"/>
              <a:gd name="T2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 h="167">
                <a:moveTo>
                  <a:pt x="127" y="0"/>
                </a:moveTo>
                <a:cubicBezTo>
                  <a:pt x="57" y="0"/>
                  <a:pt x="0" y="57"/>
                  <a:pt x="0" y="126"/>
                </a:cubicBezTo>
                <a:cubicBezTo>
                  <a:pt x="0" y="141"/>
                  <a:pt x="3" y="155"/>
                  <a:pt x="7" y="167"/>
                </a:cubicBezTo>
                <a:cubicBezTo>
                  <a:pt x="94" y="134"/>
                  <a:pt x="94" y="134"/>
                  <a:pt x="94" y="134"/>
                </a:cubicBezTo>
                <a:cubicBezTo>
                  <a:pt x="93" y="132"/>
                  <a:pt x="93" y="129"/>
                  <a:pt x="93" y="126"/>
                </a:cubicBezTo>
                <a:cubicBezTo>
                  <a:pt x="93" y="108"/>
                  <a:pt x="108" y="92"/>
                  <a:pt x="127" y="92"/>
                </a:cubicBezTo>
                <a:cubicBezTo>
                  <a:pt x="145" y="92"/>
                  <a:pt x="161" y="108"/>
                  <a:pt x="161" y="126"/>
                </a:cubicBezTo>
                <a:cubicBezTo>
                  <a:pt x="161" y="129"/>
                  <a:pt x="160" y="132"/>
                  <a:pt x="160" y="134"/>
                </a:cubicBezTo>
                <a:cubicBezTo>
                  <a:pt x="246" y="167"/>
                  <a:pt x="246" y="167"/>
                  <a:pt x="246" y="167"/>
                </a:cubicBezTo>
                <a:cubicBezTo>
                  <a:pt x="251" y="155"/>
                  <a:pt x="253" y="141"/>
                  <a:pt x="253" y="126"/>
                </a:cubicBezTo>
                <a:cubicBezTo>
                  <a:pt x="253" y="57"/>
                  <a:pt x="197" y="0"/>
                  <a:pt x="127" y="0"/>
                </a:cubicBezTo>
                <a:close/>
              </a:path>
            </a:pathLst>
          </a:custGeom>
          <a:noFill/>
          <a:ln>
            <a:solidFill>
              <a:schemeClr val="tx1"/>
            </a:solidFill>
          </a:ln>
        </p:spPr>
        <p:txBody>
          <a:bodyPr vert="horz" wrap="square" lIns="91440" tIns="45720" rIns="91440" bIns="45720" numCol="1" anchor="t" anchorCtr="0" compatLnSpc="1">
            <a:prstTxWarp prst="textNoShape">
              <a:avLst/>
            </a:prstTxWarp>
          </a:bodyPr>
          <a:lstStyle/>
          <a:p>
            <a:endParaRPr lang="ru-RU" dirty="0">
              <a:solidFill>
                <a:srgbClr val="222222"/>
              </a:solidFill>
              <a:cs typeface="+mn-ea"/>
              <a:sym typeface="+mn-lt"/>
            </a:endParaRPr>
          </a:p>
        </p:txBody>
      </p:sp>
      <p:grpSp>
        <p:nvGrpSpPr>
          <p:cNvPr id="3" name="Группа 32"/>
          <p:cNvGrpSpPr/>
          <p:nvPr/>
        </p:nvGrpSpPr>
        <p:grpSpPr>
          <a:xfrm rot="18036130">
            <a:off x="4929697" y="1427048"/>
            <a:ext cx="1655613" cy="2233954"/>
            <a:chOff x="5691188" y="5176470"/>
            <a:chExt cx="3138041" cy="4234231"/>
          </a:xfrm>
          <a:solidFill>
            <a:schemeClr val="tx2"/>
          </a:solidFill>
        </p:grpSpPr>
        <p:sp>
          <p:nvSpPr>
            <p:cNvPr id="22" name="Oval 6"/>
            <p:cNvSpPr>
              <a:spLocks noChangeArrowheads="1"/>
            </p:cNvSpPr>
            <p:nvPr/>
          </p:nvSpPr>
          <p:spPr bwMode="auto">
            <a:xfrm>
              <a:off x="5691188" y="8196263"/>
              <a:ext cx="1225550" cy="1214438"/>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222222"/>
                </a:solidFill>
                <a:cs typeface="+mn-ea"/>
                <a:sym typeface="+mn-lt"/>
              </a:endParaRPr>
            </a:p>
          </p:txBody>
        </p:sp>
        <p:sp>
          <p:nvSpPr>
            <p:cNvPr id="23" name="Freeform 7"/>
            <p:cNvSpPr>
              <a:spLocks/>
            </p:cNvSpPr>
            <p:nvPr/>
          </p:nvSpPr>
          <p:spPr bwMode="auto">
            <a:xfrm>
              <a:off x="6080127" y="5176470"/>
              <a:ext cx="2749102" cy="3789732"/>
            </a:xfrm>
            <a:custGeom>
              <a:avLst/>
              <a:gdLst>
                <a:gd name="T0" fmla="*/ 1525 w 1525"/>
                <a:gd name="T1" fmla="*/ 75 h 2163"/>
                <a:gd name="T2" fmla="*/ 282 w 1525"/>
                <a:gd name="T3" fmla="*/ 2163 h 2163"/>
                <a:gd name="T4" fmla="*/ 0 w 1525"/>
                <a:gd name="T5" fmla="*/ 1977 h 2163"/>
                <a:gd name="T6" fmla="*/ 1412 w 1525"/>
                <a:gd name="T7" fmla="*/ 0 h 2163"/>
                <a:gd name="T8" fmla="*/ 1525 w 1525"/>
                <a:gd name="T9" fmla="*/ 75 h 2163"/>
              </a:gdLst>
              <a:ahLst/>
              <a:cxnLst>
                <a:cxn ang="0">
                  <a:pos x="T0" y="T1"/>
                </a:cxn>
                <a:cxn ang="0">
                  <a:pos x="T2" y="T3"/>
                </a:cxn>
                <a:cxn ang="0">
                  <a:pos x="T4" y="T5"/>
                </a:cxn>
                <a:cxn ang="0">
                  <a:pos x="T6" y="T7"/>
                </a:cxn>
                <a:cxn ang="0">
                  <a:pos x="T8" y="T9"/>
                </a:cxn>
              </a:cxnLst>
              <a:rect l="0" t="0" r="r" b="b"/>
              <a:pathLst>
                <a:path w="1525" h="2163">
                  <a:moveTo>
                    <a:pt x="1525" y="75"/>
                  </a:moveTo>
                  <a:lnTo>
                    <a:pt x="282" y="2163"/>
                  </a:lnTo>
                  <a:lnTo>
                    <a:pt x="0" y="1977"/>
                  </a:lnTo>
                  <a:lnTo>
                    <a:pt x="1412" y="0"/>
                  </a:lnTo>
                  <a:lnTo>
                    <a:pt x="1525" y="75"/>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222222"/>
                </a:solidFill>
                <a:cs typeface="+mn-ea"/>
                <a:sym typeface="+mn-lt"/>
              </a:endParaRPr>
            </a:p>
          </p:txBody>
        </p:sp>
      </p:grpSp>
    </p:spTree>
    <p:extLst>
      <p:ext uri="{BB962C8B-B14F-4D97-AF65-F5344CB8AC3E}">
        <p14:creationId xmlns:p14="http://schemas.microsoft.com/office/powerpoint/2010/main" xmlns="" val="1653553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0528118-C373-4FAB-80DE-1A97C01E755F}"/>
              </a:ext>
            </a:extLst>
          </p:cNvPr>
          <p:cNvGrpSpPr/>
          <p:nvPr/>
        </p:nvGrpSpPr>
        <p:grpSpPr>
          <a:xfrm>
            <a:off x="0" y="-10110"/>
            <a:ext cx="12192000" cy="4119524"/>
            <a:chOff x="0" y="-10110"/>
            <a:chExt cx="12192000" cy="3410725"/>
          </a:xfrm>
        </p:grpSpPr>
        <p:sp>
          <p:nvSpPr>
            <p:cNvPr id="19" name="矩形 1">
              <a:extLst>
                <a:ext uri="{FF2B5EF4-FFF2-40B4-BE49-F238E27FC236}">
                  <a16:creationId xmlns:a16="http://schemas.microsoft.com/office/drawing/2014/main" xmlns="" id="{99B76DD4-0B8C-45D2-BCBD-94F120C7C2B5}"/>
                </a:ext>
              </a:extLst>
            </p:cNvPr>
            <p:cNvSpPr/>
            <p:nvPr/>
          </p:nvSpPr>
          <p:spPr>
            <a:xfrm>
              <a:off x="0" y="89968"/>
              <a:ext cx="12192000" cy="3310647"/>
            </a:xfrm>
            <a:custGeom>
              <a:avLst/>
              <a:gdLst>
                <a:gd name="connsiteX0" fmla="*/ 0 w 12110936"/>
                <a:gd name="connsiteY0" fmla="*/ 0 h 2869660"/>
                <a:gd name="connsiteX1" fmla="*/ 12110936 w 12110936"/>
                <a:gd name="connsiteY1" fmla="*/ 0 h 2869660"/>
                <a:gd name="connsiteX2" fmla="*/ 12110936 w 12110936"/>
                <a:gd name="connsiteY2" fmla="*/ 2869660 h 2869660"/>
                <a:gd name="connsiteX3" fmla="*/ 0 w 12110936"/>
                <a:gd name="connsiteY3" fmla="*/ 2869660 h 2869660"/>
                <a:gd name="connsiteX4" fmla="*/ 0 w 12110936"/>
                <a:gd name="connsiteY4" fmla="*/ 0 h 2869660"/>
                <a:gd name="connsiteX0" fmla="*/ 0 w 12110936"/>
                <a:gd name="connsiteY0" fmla="*/ 0 h 2869660"/>
                <a:gd name="connsiteX1" fmla="*/ 12110936 w 12110936"/>
                <a:gd name="connsiteY1" fmla="*/ 0 h 2869660"/>
                <a:gd name="connsiteX2" fmla="*/ 12110936 w 12110936"/>
                <a:gd name="connsiteY2" fmla="*/ 2869660 h 2869660"/>
                <a:gd name="connsiteX3" fmla="*/ 1381328 w 12110936"/>
                <a:gd name="connsiteY3" fmla="*/ 2859932 h 2869660"/>
                <a:gd name="connsiteX4" fmla="*/ 0 w 12110936"/>
                <a:gd name="connsiteY4" fmla="*/ 2869660 h 2869660"/>
                <a:gd name="connsiteX5" fmla="*/ 0 w 12110936"/>
                <a:gd name="connsiteY5" fmla="*/ 0 h 2869660"/>
                <a:gd name="connsiteX0" fmla="*/ 0 w 12110936"/>
                <a:gd name="connsiteY0" fmla="*/ 0 h 3686783"/>
                <a:gd name="connsiteX1" fmla="*/ 12110936 w 12110936"/>
                <a:gd name="connsiteY1" fmla="*/ 0 h 3686783"/>
                <a:gd name="connsiteX2" fmla="*/ 12110936 w 12110936"/>
                <a:gd name="connsiteY2" fmla="*/ 2869660 h 3686783"/>
                <a:gd name="connsiteX3" fmla="*/ 943583 w 12110936"/>
                <a:gd name="connsiteY3" fmla="*/ 3686783 h 3686783"/>
                <a:gd name="connsiteX4" fmla="*/ 0 w 12110936"/>
                <a:gd name="connsiteY4" fmla="*/ 2869660 h 3686783"/>
                <a:gd name="connsiteX5" fmla="*/ 0 w 12110936"/>
                <a:gd name="connsiteY5" fmla="*/ 0 h 3686783"/>
                <a:gd name="connsiteX0" fmla="*/ 0 w 12110936"/>
                <a:gd name="connsiteY0" fmla="*/ 0 h 3686783"/>
                <a:gd name="connsiteX1" fmla="*/ 12110936 w 12110936"/>
                <a:gd name="connsiteY1" fmla="*/ 0 h 3686783"/>
                <a:gd name="connsiteX2" fmla="*/ 12110936 w 12110936"/>
                <a:gd name="connsiteY2" fmla="*/ 2869660 h 3686783"/>
                <a:gd name="connsiteX3" fmla="*/ 943583 w 12110936"/>
                <a:gd name="connsiteY3" fmla="*/ 3686783 h 3686783"/>
                <a:gd name="connsiteX4" fmla="*/ 0 w 12110936"/>
                <a:gd name="connsiteY4" fmla="*/ 2869660 h 3686783"/>
                <a:gd name="connsiteX5" fmla="*/ 0 w 12110936"/>
                <a:gd name="connsiteY5" fmla="*/ 0 h 3686783"/>
                <a:gd name="connsiteX0" fmla="*/ 0 w 12110936"/>
                <a:gd name="connsiteY0" fmla="*/ 0 h 4738248"/>
                <a:gd name="connsiteX1" fmla="*/ 12110936 w 12110936"/>
                <a:gd name="connsiteY1" fmla="*/ 0 h 4738248"/>
                <a:gd name="connsiteX2" fmla="*/ 12110936 w 12110936"/>
                <a:gd name="connsiteY2" fmla="*/ 2869660 h 4738248"/>
                <a:gd name="connsiteX3" fmla="*/ 1368754 w 12110936"/>
                <a:gd name="connsiteY3" fmla="*/ 4738248 h 4738248"/>
                <a:gd name="connsiteX4" fmla="*/ 0 w 12110936"/>
                <a:gd name="connsiteY4" fmla="*/ 2869660 h 4738248"/>
                <a:gd name="connsiteX5" fmla="*/ 0 w 12110936"/>
                <a:gd name="connsiteY5" fmla="*/ 0 h 4738248"/>
                <a:gd name="connsiteX0" fmla="*/ 0 w 12110936"/>
                <a:gd name="connsiteY0" fmla="*/ 0 h 4738248"/>
                <a:gd name="connsiteX1" fmla="*/ 12110936 w 12110936"/>
                <a:gd name="connsiteY1" fmla="*/ 0 h 4738248"/>
                <a:gd name="connsiteX2" fmla="*/ 12110936 w 12110936"/>
                <a:gd name="connsiteY2" fmla="*/ 2510300 h 4738248"/>
                <a:gd name="connsiteX3" fmla="*/ 1368754 w 12110936"/>
                <a:gd name="connsiteY3" fmla="*/ 4738248 h 4738248"/>
                <a:gd name="connsiteX4" fmla="*/ 0 w 12110936"/>
                <a:gd name="connsiteY4" fmla="*/ 2869660 h 4738248"/>
                <a:gd name="connsiteX5" fmla="*/ 0 w 12110936"/>
                <a:gd name="connsiteY5" fmla="*/ 0 h 4738248"/>
                <a:gd name="connsiteX0" fmla="*/ 0 w 12110936"/>
                <a:gd name="connsiteY0" fmla="*/ 0 h 4529730"/>
                <a:gd name="connsiteX1" fmla="*/ 12110936 w 12110936"/>
                <a:gd name="connsiteY1" fmla="*/ 0 h 4529730"/>
                <a:gd name="connsiteX2" fmla="*/ 12110936 w 12110936"/>
                <a:gd name="connsiteY2" fmla="*/ 2510300 h 4529730"/>
                <a:gd name="connsiteX3" fmla="*/ 2049994 w 12110936"/>
                <a:gd name="connsiteY3" fmla="*/ 4529730 h 4529730"/>
                <a:gd name="connsiteX4" fmla="*/ 0 w 12110936"/>
                <a:gd name="connsiteY4" fmla="*/ 2869660 h 4529730"/>
                <a:gd name="connsiteX5" fmla="*/ 0 w 12110936"/>
                <a:gd name="connsiteY5" fmla="*/ 0 h 45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0936" h="4529730">
                  <a:moveTo>
                    <a:pt x="0" y="0"/>
                  </a:moveTo>
                  <a:lnTo>
                    <a:pt x="12110936" y="0"/>
                  </a:lnTo>
                  <a:lnTo>
                    <a:pt x="12110936" y="2510300"/>
                  </a:lnTo>
                  <a:lnTo>
                    <a:pt x="2049994" y="4529730"/>
                  </a:lnTo>
                  <a:lnTo>
                    <a:pt x="0" y="2869660"/>
                  </a:lnTo>
                  <a:lnTo>
                    <a:pt x="0" y="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C00000"/>
                </a:solidFill>
                <a:cs typeface="+mn-ea"/>
                <a:sym typeface="+mn-lt"/>
              </a:endParaRPr>
            </a:p>
          </p:txBody>
        </p:sp>
        <p:sp>
          <p:nvSpPr>
            <p:cNvPr id="2" name="矩形 1"/>
            <p:cNvSpPr/>
            <p:nvPr/>
          </p:nvSpPr>
          <p:spPr>
            <a:xfrm>
              <a:off x="0" y="-10110"/>
              <a:ext cx="12192000" cy="3310647"/>
            </a:xfrm>
            <a:custGeom>
              <a:avLst/>
              <a:gdLst>
                <a:gd name="connsiteX0" fmla="*/ 0 w 12110936"/>
                <a:gd name="connsiteY0" fmla="*/ 0 h 2869660"/>
                <a:gd name="connsiteX1" fmla="*/ 12110936 w 12110936"/>
                <a:gd name="connsiteY1" fmla="*/ 0 h 2869660"/>
                <a:gd name="connsiteX2" fmla="*/ 12110936 w 12110936"/>
                <a:gd name="connsiteY2" fmla="*/ 2869660 h 2869660"/>
                <a:gd name="connsiteX3" fmla="*/ 0 w 12110936"/>
                <a:gd name="connsiteY3" fmla="*/ 2869660 h 2869660"/>
                <a:gd name="connsiteX4" fmla="*/ 0 w 12110936"/>
                <a:gd name="connsiteY4" fmla="*/ 0 h 2869660"/>
                <a:gd name="connsiteX0" fmla="*/ 0 w 12110936"/>
                <a:gd name="connsiteY0" fmla="*/ 0 h 2869660"/>
                <a:gd name="connsiteX1" fmla="*/ 12110936 w 12110936"/>
                <a:gd name="connsiteY1" fmla="*/ 0 h 2869660"/>
                <a:gd name="connsiteX2" fmla="*/ 12110936 w 12110936"/>
                <a:gd name="connsiteY2" fmla="*/ 2869660 h 2869660"/>
                <a:gd name="connsiteX3" fmla="*/ 1381328 w 12110936"/>
                <a:gd name="connsiteY3" fmla="*/ 2859932 h 2869660"/>
                <a:gd name="connsiteX4" fmla="*/ 0 w 12110936"/>
                <a:gd name="connsiteY4" fmla="*/ 2869660 h 2869660"/>
                <a:gd name="connsiteX5" fmla="*/ 0 w 12110936"/>
                <a:gd name="connsiteY5" fmla="*/ 0 h 2869660"/>
                <a:gd name="connsiteX0" fmla="*/ 0 w 12110936"/>
                <a:gd name="connsiteY0" fmla="*/ 0 h 3686783"/>
                <a:gd name="connsiteX1" fmla="*/ 12110936 w 12110936"/>
                <a:gd name="connsiteY1" fmla="*/ 0 h 3686783"/>
                <a:gd name="connsiteX2" fmla="*/ 12110936 w 12110936"/>
                <a:gd name="connsiteY2" fmla="*/ 2869660 h 3686783"/>
                <a:gd name="connsiteX3" fmla="*/ 943583 w 12110936"/>
                <a:gd name="connsiteY3" fmla="*/ 3686783 h 3686783"/>
                <a:gd name="connsiteX4" fmla="*/ 0 w 12110936"/>
                <a:gd name="connsiteY4" fmla="*/ 2869660 h 3686783"/>
                <a:gd name="connsiteX5" fmla="*/ 0 w 12110936"/>
                <a:gd name="connsiteY5" fmla="*/ 0 h 3686783"/>
                <a:gd name="connsiteX0" fmla="*/ 0 w 12110936"/>
                <a:gd name="connsiteY0" fmla="*/ 0 h 3686783"/>
                <a:gd name="connsiteX1" fmla="*/ 12110936 w 12110936"/>
                <a:gd name="connsiteY1" fmla="*/ 0 h 3686783"/>
                <a:gd name="connsiteX2" fmla="*/ 12110936 w 12110936"/>
                <a:gd name="connsiteY2" fmla="*/ 2869660 h 3686783"/>
                <a:gd name="connsiteX3" fmla="*/ 943583 w 12110936"/>
                <a:gd name="connsiteY3" fmla="*/ 3686783 h 3686783"/>
                <a:gd name="connsiteX4" fmla="*/ 0 w 12110936"/>
                <a:gd name="connsiteY4" fmla="*/ 2869660 h 3686783"/>
                <a:gd name="connsiteX5" fmla="*/ 0 w 12110936"/>
                <a:gd name="connsiteY5" fmla="*/ 0 h 3686783"/>
                <a:gd name="connsiteX0" fmla="*/ 0 w 12110936"/>
                <a:gd name="connsiteY0" fmla="*/ 0 h 4738248"/>
                <a:gd name="connsiteX1" fmla="*/ 12110936 w 12110936"/>
                <a:gd name="connsiteY1" fmla="*/ 0 h 4738248"/>
                <a:gd name="connsiteX2" fmla="*/ 12110936 w 12110936"/>
                <a:gd name="connsiteY2" fmla="*/ 2869660 h 4738248"/>
                <a:gd name="connsiteX3" fmla="*/ 1368754 w 12110936"/>
                <a:gd name="connsiteY3" fmla="*/ 4738248 h 4738248"/>
                <a:gd name="connsiteX4" fmla="*/ 0 w 12110936"/>
                <a:gd name="connsiteY4" fmla="*/ 2869660 h 4738248"/>
                <a:gd name="connsiteX5" fmla="*/ 0 w 12110936"/>
                <a:gd name="connsiteY5" fmla="*/ 0 h 4738248"/>
                <a:gd name="connsiteX0" fmla="*/ 0 w 12110936"/>
                <a:gd name="connsiteY0" fmla="*/ 0 h 4738248"/>
                <a:gd name="connsiteX1" fmla="*/ 12110936 w 12110936"/>
                <a:gd name="connsiteY1" fmla="*/ 0 h 4738248"/>
                <a:gd name="connsiteX2" fmla="*/ 12110936 w 12110936"/>
                <a:gd name="connsiteY2" fmla="*/ 2510300 h 4738248"/>
                <a:gd name="connsiteX3" fmla="*/ 1368754 w 12110936"/>
                <a:gd name="connsiteY3" fmla="*/ 4738248 h 4738248"/>
                <a:gd name="connsiteX4" fmla="*/ 0 w 12110936"/>
                <a:gd name="connsiteY4" fmla="*/ 2869660 h 4738248"/>
                <a:gd name="connsiteX5" fmla="*/ 0 w 12110936"/>
                <a:gd name="connsiteY5" fmla="*/ 0 h 4738248"/>
                <a:gd name="connsiteX0" fmla="*/ 0 w 12110936"/>
                <a:gd name="connsiteY0" fmla="*/ 0 h 4529730"/>
                <a:gd name="connsiteX1" fmla="*/ 12110936 w 12110936"/>
                <a:gd name="connsiteY1" fmla="*/ 0 h 4529730"/>
                <a:gd name="connsiteX2" fmla="*/ 12110936 w 12110936"/>
                <a:gd name="connsiteY2" fmla="*/ 2510300 h 4529730"/>
                <a:gd name="connsiteX3" fmla="*/ 2049994 w 12110936"/>
                <a:gd name="connsiteY3" fmla="*/ 4529730 h 4529730"/>
                <a:gd name="connsiteX4" fmla="*/ 0 w 12110936"/>
                <a:gd name="connsiteY4" fmla="*/ 2869660 h 4529730"/>
                <a:gd name="connsiteX5" fmla="*/ 0 w 12110936"/>
                <a:gd name="connsiteY5" fmla="*/ 0 h 45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0936" h="4529730">
                  <a:moveTo>
                    <a:pt x="0" y="0"/>
                  </a:moveTo>
                  <a:lnTo>
                    <a:pt x="12110936" y="0"/>
                  </a:lnTo>
                  <a:lnTo>
                    <a:pt x="12110936" y="2510300"/>
                  </a:lnTo>
                  <a:lnTo>
                    <a:pt x="2049994" y="4529730"/>
                  </a:lnTo>
                  <a:lnTo>
                    <a:pt x="0" y="2869660"/>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C00000"/>
                </a:solidFill>
                <a:cs typeface="+mn-ea"/>
                <a:sym typeface="+mn-lt"/>
              </a:endParaRPr>
            </a:p>
          </p:txBody>
        </p:sp>
      </p:grpSp>
      <p:pic>
        <p:nvPicPr>
          <p:cNvPr id="41" name="图片 40">
            <a:extLst>
              <a:ext uri="{FF2B5EF4-FFF2-40B4-BE49-F238E27FC236}">
                <a16:creationId xmlns:a16="http://schemas.microsoft.com/office/drawing/2014/main" xmlns="" id="{BA1ADE7E-15B3-468E-8BF2-9EE88404F1CD}"/>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54296" y="1989214"/>
            <a:ext cx="1387627" cy="1387627"/>
          </a:xfrm>
          <a:custGeom>
            <a:avLst/>
            <a:gdLst>
              <a:gd name="connsiteX0" fmla="*/ 309788 w 1437417"/>
              <a:gd name="connsiteY0" fmla="*/ 0 h 1239153"/>
              <a:gd name="connsiteX1" fmla="*/ 1127629 w 1437417"/>
              <a:gd name="connsiteY1" fmla="*/ 0 h 1239153"/>
              <a:gd name="connsiteX2" fmla="*/ 1437417 w 1437417"/>
              <a:gd name="connsiteY2" fmla="*/ 619577 h 1239153"/>
              <a:gd name="connsiteX3" fmla="*/ 1127629 w 1437417"/>
              <a:gd name="connsiteY3" fmla="*/ 1239153 h 1239153"/>
              <a:gd name="connsiteX4" fmla="*/ 309788 w 1437417"/>
              <a:gd name="connsiteY4" fmla="*/ 1239153 h 1239153"/>
              <a:gd name="connsiteX5" fmla="*/ 0 w 1437417"/>
              <a:gd name="connsiteY5" fmla="*/ 619577 h 123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7417" h="1239153">
                <a:moveTo>
                  <a:pt x="309788" y="0"/>
                </a:moveTo>
                <a:lnTo>
                  <a:pt x="1127629" y="0"/>
                </a:lnTo>
                <a:lnTo>
                  <a:pt x="1437417" y="619577"/>
                </a:lnTo>
                <a:lnTo>
                  <a:pt x="1127629" y="1239153"/>
                </a:lnTo>
                <a:lnTo>
                  <a:pt x="309788" y="1239153"/>
                </a:lnTo>
                <a:lnTo>
                  <a:pt x="0" y="619577"/>
                </a:lnTo>
                <a:close/>
              </a:path>
            </a:pathLst>
          </a:custGeom>
          <a:ln w="38100">
            <a:solidFill>
              <a:schemeClr val="bg1"/>
            </a:solidFill>
          </a:ln>
          <a:effectLst>
            <a:outerShdw blurRad="63500" sx="102000" sy="102000" algn="ctr" rotWithShape="0">
              <a:prstClr val="black">
                <a:alpha val="40000"/>
              </a:prstClr>
            </a:outerShdw>
          </a:effectLst>
        </p:spPr>
      </p:pic>
      <p:pic>
        <p:nvPicPr>
          <p:cNvPr id="42" name="图片 41">
            <a:extLst>
              <a:ext uri="{FF2B5EF4-FFF2-40B4-BE49-F238E27FC236}">
                <a16:creationId xmlns:a16="http://schemas.microsoft.com/office/drawing/2014/main" xmlns="" id="{032DD9D0-F960-475F-AB90-5098A7AB184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56554" y="3651155"/>
            <a:ext cx="2076320" cy="1745974"/>
          </a:xfrm>
          <a:custGeom>
            <a:avLst/>
            <a:gdLst>
              <a:gd name="connsiteX0" fmla="*/ 493306 w 2288937"/>
              <a:gd name="connsiteY0" fmla="*/ 0 h 1973223"/>
              <a:gd name="connsiteX1" fmla="*/ 1795631 w 2288937"/>
              <a:gd name="connsiteY1" fmla="*/ 0 h 1973223"/>
              <a:gd name="connsiteX2" fmla="*/ 2288937 w 2288937"/>
              <a:gd name="connsiteY2" fmla="*/ 986612 h 1973223"/>
              <a:gd name="connsiteX3" fmla="*/ 1795631 w 2288937"/>
              <a:gd name="connsiteY3" fmla="*/ 1973223 h 1973223"/>
              <a:gd name="connsiteX4" fmla="*/ 493306 w 2288937"/>
              <a:gd name="connsiteY4" fmla="*/ 1973223 h 1973223"/>
              <a:gd name="connsiteX5" fmla="*/ 0 w 2288937"/>
              <a:gd name="connsiteY5" fmla="*/ 986612 h 197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8937" h="1973223">
                <a:moveTo>
                  <a:pt x="493306" y="0"/>
                </a:moveTo>
                <a:lnTo>
                  <a:pt x="1795631" y="0"/>
                </a:lnTo>
                <a:lnTo>
                  <a:pt x="2288937" y="986612"/>
                </a:lnTo>
                <a:lnTo>
                  <a:pt x="1795631" y="1973223"/>
                </a:lnTo>
                <a:lnTo>
                  <a:pt x="493306" y="1973223"/>
                </a:lnTo>
                <a:lnTo>
                  <a:pt x="0" y="986612"/>
                </a:lnTo>
                <a:close/>
              </a:path>
            </a:pathLst>
          </a:custGeom>
          <a:ln w="38100">
            <a:solidFill>
              <a:schemeClr val="bg1"/>
            </a:solidFill>
          </a:ln>
          <a:effectLst>
            <a:outerShdw blurRad="63500" sx="102000" sy="102000" algn="ctr" rotWithShape="0">
              <a:prstClr val="black">
                <a:alpha val="40000"/>
              </a:prstClr>
            </a:outerShdw>
          </a:effectLst>
        </p:spPr>
      </p:pic>
      <p:pic>
        <p:nvPicPr>
          <p:cNvPr id="44" name="图片 43">
            <a:extLst>
              <a:ext uri="{FF2B5EF4-FFF2-40B4-BE49-F238E27FC236}">
                <a16:creationId xmlns:a16="http://schemas.microsoft.com/office/drawing/2014/main" xmlns="" id="{79004EB9-7466-429E-BD08-23C28FB01371}"/>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242497" y="2315564"/>
            <a:ext cx="1781901" cy="1781901"/>
          </a:xfrm>
          <a:custGeom>
            <a:avLst/>
            <a:gdLst>
              <a:gd name="connsiteX0" fmla="*/ 422914 w 1962320"/>
              <a:gd name="connsiteY0" fmla="*/ 0 h 1691656"/>
              <a:gd name="connsiteX1" fmla="*/ 1539406 w 1962320"/>
              <a:gd name="connsiteY1" fmla="*/ 0 h 1691656"/>
              <a:gd name="connsiteX2" fmla="*/ 1962320 w 1962320"/>
              <a:gd name="connsiteY2" fmla="*/ 845828 h 1691656"/>
              <a:gd name="connsiteX3" fmla="*/ 1539406 w 1962320"/>
              <a:gd name="connsiteY3" fmla="*/ 1691656 h 1691656"/>
              <a:gd name="connsiteX4" fmla="*/ 422914 w 1962320"/>
              <a:gd name="connsiteY4" fmla="*/ 1691656 h 1691656"/>
              <a:gd name="connsiteX5" fmla="*/ 0 w 1962320"/>
              <a:gd name="connsiteY5" fmla="*/ 845828 h 169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2320" h="1691656">
                <a:moveTo>
                  <a:pt x="422914" y="0"/>
                </a:moveTo>
                <a:lnTo>
                  <a:pt x="1539406" y="0"/>
                </a:lnTo>
                <a:lnTo>
                  <a:pt x="1962320" y="845828"/>
                </a:lnTo>
                <a:lnTo>
                  <a:pt x="1539406" y="1691656"/>
                </a:lnTo>
                <a:lnTo>
                  <a:pt x="422914" y="1691656"/>
                </a:lnTo>
                <a:lnTo>
                  <a:pt x="0" y="845828"/>
                </a:lnTo>
                <a:close/>
              </a:path>
            </a:pathLst>
          </a:custGeom>
          <a:ln w="38100">
            <a:solidFill>
              <a:schemeClr val="bg1"/>
            </a:solidFill>
          </a:ln>
          <a:effectLst>
            <a:outerShdw blurRad="50800" dist="38100" dir="2700000" algn="tl" rotWithShape="0">
              <a:prstClr val="black">
                <a:alpha val="40000"/>
              </a:prstClr>
            </a:outerShdw>
          </a:effectLst>
        </p:spPr>
      </p:pic>
      <p:pic>
        <p:nvPicPr>
          <p:cNvPr id="43" name="图片 42">
            <a:extLst>
              <a:ext uri="{FF2B5EF4-FFF2-40B4-BE49-F238E27FC236}">
                <a16:creationId xmlns:a16="http://schemas.microsoft.com/office/drawing/2014/main" xmlns="" id="{8B1D91CA-D71D-49B2-8510-D565F9CCC215}"/>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110356" y="2637935"/>
            <a:ext cx="1436574" cy="1436574"/>
          </a:xfrm>
          <a:custGeom>
            <a:avLst/>
            <a:gdLst>
              <a:gd name="connsiteX0" fmla="*/ 340955 w 1582028"/>
              <a:gd name="connsiteY0" fmla="*/ 0 h 1363818"/>
              <a:gd name="connsiteX1" fmla="*/ 1241074 w 1582028"/>
              <a:gd name="connsiteY1" fmla="*/ 0 h 1363818"/>
              <a:gd name="connsiteX2" fmla="*/ 1582028 w 1582028"/>
              <a:gd name="connsiteY2" fmla="*/ 681909 h 1363818"/>
              <a:gd name="connsiteX3" fmla="*/ 1241074 w 1582028"/>
              <a:gd name="connsiteY3" fmla="*/ 1363818 h 1363818"/>
              <a:gd name="connsiteX4" fmla="*/ 340955 w 1582028"/>
              <a:gd name="connsiteY4" fmla="*/ 1363818 h 1363818"/>
              <a:gd name="connsiteX5" fmla="*/ 0 w 1582028"/>
              <a:gd name="connsiteY5" fmla="*/ 681909 h 136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2028" h="1363818">
                <a:moveTo>
                  <a:pt x="340955" y="0"/>
                </a:moveTo>
                <a:lnTo>
                  <a:pt x="1241074" y="0"/>
                </a:lnTo>
                <a:lnTo>
                  <a:pt x="1582028" y="681909"/>
                </a:lnTo>
                <a:lnTo>
                  <a:pt x="1241074" y="1363818"/>
                </a:lnTo>
                <a:lnTo>
                  <a:pt x="340955" y="1363818"/>
                </a:lnTo>
                <a:lnTo>
                  <a:pt x="0" y="681909"/>
                </a:lnTo>
                <a:close/>
              </a:path>
            </a:pathLst>
          </a:custGeom>
          <a:ln w="38100">
            <a:solidFill>
              <a:schemeClr val="bg1"/>
            </a:solidFill>
          </a:ln>
          <a:effectLst>
            <a:outerShdw blurRad="63500" sx="102000" sy="102000" algn="ctr" rotWithShape="0">
              <a:prstClr val="black">
                <a:alpha val="40000"/>
              </a:prstClr>
            </a:outerShdw>
          </a:effectLst>
        </p:spPr>
      </p:pic>
      <p:sp>
        <p:nvSpPr>
          <p:cNvPr id="4" name="文本框 3"/>
          <p:cNvSpPr txBox="1"/>
          <p:nvPr/>
        </p:nvSpPr>
        <p:spPr>
          <a:xfrm>
            <a:off x="6683829" y="3523692"/>
            <a:ext cx="4031873" cy="1015663"/>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6000" b="1" dirty="0" smtClean="0">
                <a:ln/>
                <a:solidFill>
                  <a:schemeClr val="accent3"/>
                </a:solidFill>
              </a:rPr>
              <a:t>谢谢观看！</a:t>
            </a:r>
            <a:endParaRPr lang="zh-CN" altLang="en-US" sz="6000" b="1" dirty="0">
              <a:ln/>
              <a:solidFill>
                <a:schemeClr val="accent3"/>
              </a:solidFill>
            </a:endParaRPr>
          </a:p>
        </p:txBody>
      </p:sp>
      <p:pic>
        <p:nvPicPr>
          <p:cNvPr id="5" name="图片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893466" y="4539355"/>
            <a:ext cx="1612598" cy="1599047"/>
          </a:xfrm>
          <a:prstGeom prst="rect">
            <a:avLst/>
          </a:prstGeom>
        </p:spPr>
      </p:pic>
    </p:spTree>
    <p:extLst>
      <p:ext uri="{BB962C8B-B14F-4D97-AF65-F5344CB8AC3E}">
        <p14:creationId xmlns:p14="http://schemas.microsoft.com/office/powerpoint/2010/main" xmlns="" val="581434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91999" y="4886287"/>
            <a:ext cx="3339054" cy="700983"/>
          </a:xfrm>
          <a:prstGeom prst="rect">
            <a:avLst/>
          </a:prstGeom>
        </p:spPr>
        <p:txBody>
          <a:bodyPr/>
          <a:lstStyle/>
          <a:p>
            <a:pPr algn="ctr"/>
            <a:r>
              <a:rPr lang="en-US" b="1" dirty="0" smtClean="0">
                <a:latin typeface="+mn-lt"/>
                <a:ea typeface="+mn-ea"/>
                <a:cs typeface="+mn-ea"/>
                <a:sym typeface="+mn-lt"/>
              </a:rPr>
              <a:t>CONTENTS</a:t>
            </a:r>
            <a:endParaRPr lang="en-US" b="1" dirty="0">
              <a:latin typeface="+mn-lt"/>
              <a:ea typeface="+mn-ea"/>
              <a:cs typeface="+mn-ea"/>
              <a:sym typeface="+mn-lt"/>
            </a:endParaRPr>
          </a:p>
        </p:txBody>
      </p:sp>
      <p:grpSp>
        <p:nvGrpSpPr>
          <p:cNvPr id="2" name="Group 4"/>
          <p:cNvGrpSpPr/>
          <p:nvPr/>
        </p:nvGrpSpPr>
        <p:grpSpPr>
          <a:xfrm>
            <a:off x="5065732" y="1433822"/>
            <a:ext cx="5367807" cy="1049933"/>
            <a:chOff x="3626068" y="683174"/>
            <a:chExt cx="5367807" cy="1049933"/>
          </a:xfrm>
        </p:grpSpPr>
        <p:sp>
          <p:nvSpPr>
            <p:cNvPr id="7" name="Rectangle 6"/>
            <p:cNvSpPr/>
            <p:nvPr/>
          </p:nvSpPr>
          <p:spPr>
            <a:xfrm>
              <a:off x="3626068" y="683174"/>
              <a:ext cx="5367807" cy="1008000"/>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cxnSp>
          <p:nvCxnSpPr>
            <p:cNvPr id="8" name="Straight Connector 7"/>
            <p:cNvCxnSpPr/>
            <p:nvPr/>
          </p:nvCxnSpPr>
          <p:spPr>
            <a:xfrm>
              <a:off x="3626069" y="704438"/>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itle 3"/>
            <p:cNvSpPr txBox="1">
              <a:spLocks/>
            </p:cNvSpPr>
            <p:nvPr/>
          </p:nvSpPr>
          <p:spPr>
            <a:xfrm>
              <a:off x="3750006" y="885560"/>
              <a:ext cx="953222"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r>
                <a:rPr lang="en-US" dirty="0" smtClean="0">
                  <a:solidFill>
                    <a:srgbClr val="222222"/>
                  </a:solidFill>
                  <a:latin typeface="+mn-lt"/>
                  <a:ea typeface="+mn-ea"/>
                  <a:cs typeface="+mn-ea"/>
                  <a:sym typeface="+mn-lt"/>
                </a:rPr>
                <a:t>01</a:t>
              </a:r>
              <a:endParaRPr lang="en-US" sz="6000" dirty="0">
                <a:solidFill>
                  <a:srgbClr val="222222"/>
                </a:solidFill>
                <a:latin typeface="+mn-lt"/>
                <a:ea typeface="+mn-ea"/>
                <a:cs typeface="+mn-ea"/>
                <a:sym typeface="+mn-lt"/>
              </a:endParaRPr>
            </a:p>
          </p:txBody>
        </p:sp>
        <p:sp>
          <p:nvSpPr>
            <p:cNvPr id="11" name="Title 3"/>
            <p:cNvSpPr txBox="1">
              <a:spLocks/>
            </p:cNvSpPr>
            <p:nvPr/>
          </p:nvSpPr>
          <p:spPr>
            <a:xfrm>
              <a:off x="4582509" y="864294"/>
              <a:ext cx="4411366" cy="847547"/>
            </a:xfrm>
            <a:prstGeom prst="rect">
              <a:avLst/>
            </a:prstGeom>
          </p:spPr>
          <p:txBody>
            <a:bodyPr/>
            <a:lstStyle>
              <a:defPPr>
                <a:defRPr lang="zh-CN"/>
              </a:defPPr>
              <a:lvl1pPr>
                <a:lnSpc>
                  <a:spcPct val="150000"/>
                </a:lnSpc>
                <a:spcBef>
                  <a:spcPct val="0"/>
                </a:spcBef>
                <a:buNone/>
                <a:defRPr sz="2400" b="1" i="0">
                  <a:solidFill>
                    <a:srgbClr val="222222"/>
                  </a:solidFill>
                  <a:latin typeface="Calibri" panose="020F0502020204030204"/>
                  <a:ea typeface="微软雅黑"/>
                  <a:cs typeface="+mn-ea"/>
                </a:defRPr>
              </a:lvl1pPr>
            </a:lstStyle>
            <a:p>
              <a:r>
                <a:rPr lang="zh-CN" altLang="en-US" dirty="0">
                  <a:latin typeface="+mn-lt"/>
                  <a:ea typeface="+mn-ea"/>
                  <a:sym typeface="+mn-lt"/>
                </a:rPr>
                <a:t>我国科技创新的突破性进展</a:t>
              </a:r>
              <a:endParaRPr lang="en-US" dirty="0">
                <a:latin typeface="+mn-lt"/>
                <a:ea typeface="+mn-ea"/>
                <a:sym typeface="+mn-lt"/>
              </a:endParaRPr>
            </a:p>
          </p:txBody>
        </p:sp>
      </p:grpSp>
      <p:grpSp>
        <p:nvGrpSpPr>
          <p:cNvPr id="3" name="Group 29"/>
          <p:cNvGrpSpPr/>
          <p:nvPr/>
        </p:nvGrpSpPr>
        <p:grpSpPr>
          <a:xfrm>
            <a:off x="5065733" y="4610619"/>
            <a:ext cx="5367806" cy="1049934"/>
            <a:chOff x="3626069" y="683173"/>
            <a:chExt cx="5367806" cy="1049934"/>
          </a:xfrm>
        </p:grpSpPr>
        <p:sp>
          <p:nvSpPr>
            <p:cNvPr id="31" name="Rectangle 30"/>
            <p:cNvSpPr/>
            <p:nvPr/>
          </p:nvSpPr>
          <p:spPr>
            <a:xfrm>
              <a:off x="3626069" y="683173"/>
              <a:ext cx="5367806" cy="1008000"/>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cxnSp>
          <p:nvCxnSpPr>
            <p:cNvPr id="32" name="Straight Connector 31"/>
            <p:cNvCxnSpPr/>
            <p:nvPr/>
          </p:nvCxnSpPr>
          <p:spPr>
            <a:xfrm>
              <a:off x="3626069" y="704438"/>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Title 3"/>
            <p:cNvSpPr txBox="1">
              <a:spLocks/>
            </p:cNvSpPr>
            <p:nvPr/>
          </p:nvSpPr>
          <p:spPr>
            <a:xfrm>
              <a:off x="3750006" y="885560"/>
              <a:ext cx="1047006"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r>
                <a:rPr lang="en-US" dirty="0" smtClean="0">
                  <a:solidFill>
                    <a:srgbClr val="222222"/>
                  </a:solidFill>
                  <a:latin typeface="+mn-lt"/>
                  <a:ea typeface="+mn-ea"/>
                  <a:cs typeface="+mn-ea"/>
                  <a:sym typeface="+mn-lt"/>
                </a:rPr>
                <a:t>03</a:t>
              </a:r>
              <a:endParaRPr lang="en-US" sz="6000" dirty="0">
                <a:solidFill>
                  <a:srgbClr val="222222"/>
                </a:solidFill>
                <a:latin typeface="+mn-lt"/>
                <a:ea typeface="+mn-ea"/>
                <a:cs typeface="+mn-ea"/>
                <a:sym typeface="+mn-lt"/>
              </a:endParaRPr>
            </a:p>
          </p:txBody>
        </p:sp>
        <p:sp>
          <p:nvSpPr>
            <p:cNvPr id="34" name="Title 3"/>
            <p:cNvSpPr txBox="1">
              <a:spLocks/>
            </p:cNvSpPr>
            <p:nvPr/>
          </p:nvSpPr>
          <p:spPr>
            <a:xfrm>
              <a:off x="4582509" y="864294"/>
              <a:ext cx="3878317"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150000"/>
                </a:lnSpc>
              </a:pPr>
              <a:r>
                <a:rPr lang="zh-CN" altLang="en-US" sz="2400" dirty="0">
                  <a:solidFill>
                    <a:srgbClr val="222222"/>
                  </a:solidFill>
                  <a:latin typeface="+mn-lt"/>
                  <a:ea typeface="+mn-ea"/>
                  <a:cs typeface="+mn-ea"/>
                  <a:sym typeface="+mn-lt"/>
                </a:rPr>
                <a:t>我国科技创新任重而道远</a:t>
              </a:r>
              <a:endParaRPr lang="en-US" sz="2400" dirty="0">
                <a:solidFill>
                  <a:srgbClr val="222222"/>
                </a:solidFill>
                <a:latin typeface="+mn-lt"/>
                <a:ea typeface="+mn-ea"/>
                <a:cs typeface="+mn-ea"/>
                <a:sym typeface="+mn-lt"/>
              </a:endParaRPr>
            </a:p>
          </p:txBody>
        </p:sp>
      </p:grpSp>
      <p:grpSp>
        <p:nvGrpSpPr>
          <p:cNvPr id="5" name="Group 35"/>
          <p:cNvGrpSpPr/>
          <p:nvPr/>
        </p:nvGrpSpPr>
        <p:grpSpPr>
          <a:xfrm>
            <a:off x="5065733" y="3022220"/>
            <a:ext cx="5367806" cy="1049934"/>
            <a:chOff x="3626069" y="683173"/>
            <a:chExt cx="5367806" cy="1049934"/>
          </a:xfrm>
        </p:grpSpPr>
        <p:sp>
          <p:nvSpPr>
            <p:cNvPr id="37" name="Rectangle 36"/>
            <p:cNvSpPr/>
            <p:nvPr/>
          </p:nvSpPr>
          <p:spPr>
            <a:xfrm>
              <a:off x="3626069" y="683173"/>
              <a:ext cx="5367806" cy="1008000"/>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cxnSp>
          <p:nvCxnSpPr>
            <p:cNvPr id="38" name="Straight Connector 37"/>
            <p:cNvCxnSpPr/>
            <p:nvPr/>
          </p:nvCxnSpPr>
          <p:spPr>
            <a:xfrm>
              <a:off x="3626069" y="704438"/>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itle 3"/>
            <p:cNvSpPr txBox="1">
              <a:spLocks/>
            </p:cNvSpPr>
            <p:nvPr/>
          </p:nvSpPr>
          <p:spPr>
            <a:xfrm>
              <a:off x="3750006" y="885560"/>
              <a:ext cx="953222"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r>
                <a:rPr lang="en-US" dirty="0" smtClean="0">
                  <a:solidFill>
                    <a:srgbClr val="222222"/>
                  </a:solidFill>
                  <a:latin typeface="+mn-lt"/>
                  <a:ea typeface="+mn-ea"/>
                  <a:cs typeface="+mn-ea"/>
                  <a:sym typeface="+mn-lt"/>
                </a:rPr>
                <a:t>02</a:t>
              </a:r>
              <a:endParaRPr lang="en-US" sz="6000" dirty="0">
                <a:solidFill>
                  <a:srgbClr val="222222"/>
                </a:solidFill>
                <a:latin typeface="+mn-lt"/>
                <a:ea typeface="+mn-ea"/>
                <a:cs typeface="+mn-ea"/>
                <a:sym typeface="+mn-lt"/>
              </a:endParaRPr>
            </a:p>
          </p:txBody>
        </p:sp>
        <p:sp>
          <p:nvSpPr>
            <p:cNvPr id="40" name="Title 3"/>
            <p:cNvSpPr txBox="1">
              <a:spLocks/>
            </p:cNvSpPr>
            <p:nvPr/>
          </p:nvSpPr>
          <p:spPr>
            <a:xfrm>
              <a:off x="4582509" y="864294"/>
              <a:ext cx="3974168" cy="847547"/>
            </a:xfrm>
            <a:prstGeom prst="rect">
              <a:avLst/>
            </a:prstGeom>
          </p:spPr>
          <p:txBody>
            <a:bodyPr/>
            <a:lstStyle>
              <a:defPPr>
                <a:defRPr lang="zh-CN"/>
              </a:defPPr>
              <a:lvl1pPr>
                <a:lnSpc>
                  <a:spcPct val="150000"/>
                </a:lnSpc>
                <a:spcBef>
                  <a:spcPct val="0"/>
                </a:spcBef>
                <a:buNone/>
                <a:defRPr sz="2400" b="1" i="0">
                  <a:solidFill>
                    <a:srgbClr val="222222"/>
                  </a:solidFill>
                  <a:latin typeface="Calibri" panose="020F0502020204030204"/>
                  <a:ea typeface="微软雅黑"/>
                  <a:cs typeface="+mn-ea"/>
                </a:defRPr>
              </a:lvl1pPr>
            </a:lstStyle>
            <a:p>
              <a:r>
                <a:rPr lang="zh-CN" altLang="en-US" dirty="0">
                  <a:latin typeface="+mn-lt"/>
                  <a:ea typeface="+mn-ea"/>
                  <a:sym typeface="+mn-lt"/>
                </a:rPr>
                <a:t>新时代对科技创新寄予厚望</a:t>
              </a:r>
              <a:endParaRPr lang="en-US" dirty="0">
                <a:latin typeface="+mn-lt"/>
                <a:ea typeface="+mn-ea"/>
                <a:sym typeface="+mn-lt"/>
              </a:endParaRPr>
            </a:p>
          </p:txBody>
        </p:sp>
      </p:grpSp>
      <p:sp>
        <p:nvSpPr>
          <p:cNvPr id="28" name="TextBox 7"/>
          <p:cNvSpPr txBox="1"/>
          <p:nvPr/>
        </p:nvSpPr>
        <p:spPr>
          <a:xfrm>
            <a:off x="1720916" y="1099037"/>
            <a:ext cx="1881221" cy="3631763"/>
          </a:xfrm>
          <a:prstGeom prst="rect">
            <a:avLst/>
          </a:prstGeom>
          <a:solidFill>
            <a:schemeClr val="accent2"/>
          </a:solidFill>
        </p:spPr>
        <p:txBody>
          <a:bodyPr wrap="square" rtlCol="0">
            <a:spAutoFit/>
          </a:bodyPr>
          <a:lstStyle/>
          <a:p>
            <a:pPr algn="ctr"/>
            <a:r>
              <a:rPr lang="zh-CN" altLang="en-US" sz="11500" b="1" dirty="0" smtClean="0">
                <a:solidFill>
                  <a:srgbClr val="FFFFFF"/>
                </a:solidFill>
                <a:effectLst>
                  <a:outerShdw blurRad="38100" dist="38100" dir="2700000" algn="tl">
                    <a:srgbClr val="000000">
                      <a:alpha val="43137"/>
                    </a:srgbClr>
                  </a:outerShdw>
                </a:effectLst>
                <a:cs typeface="+mn-ea"/>
                <a:sym typeface="+mn-lt"/>
              </a:rPr>
              <a:t>目录</a:t>
            </a:r>
            <a:endParaRPr lang="en-US" sz="11500" b="1" dirty="0">
              <a:solidFill>
                <a:srgbClr val="FFFFFF"/>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xmlns="" val="103785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1">
              <a:alpha val="62000"/>
            </a:schemeClr>
          </a:solidFill>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latinLnBrk="1"/>
            <a:endParaRPr lang="en-US" sz="3200" dirty="0">
              <a:solidFill>
                <a:srgbClr val="222222"/>
              </a:solidFill>
              <a:cs typeface="+mn-ea"/>
              <a:sym typeface="+mn-lt"/>
            </a:endParaRPr>
          </a:p>
        </p:txBody>
      </p:sp>
      <p:sp>
        <p:nvSpPr>
          <p:cNvPr id="7" name="Oval 6"/>
          <p:cNvSpPr/>
          <p:nvPr/>
        </p:nvSpPr>
        <p:spPr>
          <a:xfrm>
            <a:off x="3632471" y="1086336"/>
            <a:ext cx="4905287" cy="4905287"/>
          </a:xfrm>
          <a:prstGeom prst="ellipse">
            <a:avLst/>
          </a:prstGeom>
          <a:ln w="25400">
            <a:solidFill>
              <a:srgbClr val="FFFFFF"/>
            </a:solidFill>
          </a:ln>
          <a:effectLst/>
        </p:spPr>
        <p:style>
          <a:lnRef idx="1">
            <a:schemeClr val="accent1"/>
          </a:lnRef>
          <a:fillRef idx="0">
            <a:schemeClr val="accent1"/>
          </a:fillRef>
          <a:effectRef idx="0">
            <a:schemeClr val="accent1"/>
          </a:effectRef>
          <a:fontRef idx="minor">
            <a:schemeClr val="tx1"/>
          </a:fontRef>
        </p:style>
        <p:txBody>
          <a:bodyPr tIns="182880" bIns="0" rtlCol="0" anchor="ctr"/>
          <a:lstStyle/>
          <a:p>
            <a:pPr algn="ctr" latinLnBrk="1"/>
            <a:endParaRPr lang="en-US" sz="13800" dirty="0">
              <a:solidFill>
                <a:srgbClr val="FFFFFF"/>
              </a:solidFill>
              <a:cs typeface="+mn-ea"/>
              <a:sym typeface="+mn-lt"/>
            </a:endParaRPr>
          </a:p>
        </p:txBody>
      </p:sp>
      <p:grpSp>
        <p:nvGrpSpPr>
          <p:cNvPr id="2" name="Group 15"/>
          <p:cNvGrpSpPr/>
          <p:nvPr/>
        </p:nvGrpSpPr>
        <p:grpSpPr>
          <a:xfrm>
            <a:off x="4484914" y="2281523"/>
            <a:ext cx="3222172" cy="3299678"/>
            <a:chOff x="952500" y="2579105"/>
            <a:chExt cx="3222172" cy="3299678"/>
          </a:xfrm>
        </p:grpSpPr>
        <p:sp>
          <p:nvSpPr>
            <p:cNvPr id="17" name="Chord 16"/>
            <p:cNvSpPr/>
            <p:nvPr/>
          </p:nvSpPr>
          <p:spPr>
            <a:xfrm>
              <a:off x="952500" y="2579105"/>
              <a:ext cx="3222172" cy="3222172"/>
            </a:xfrm>
            <a:prstGeom prst="chord">
              <a:avLst>
                <a:gd name="adj1" fmla="val 1149643"/>
                <a:gd name="adj2" fmla="val 9666837"/>
              </a:avLst>
            </a:prstGeom>
            <a:solidFill>
              <a:schemeClr val="tx1">
                <a:alpha val="40000"/>
              </a:schemeClr>
            </a:solidFill>
            <a:ln>
              <a:no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latinLnBrk="1"/>
              <a:endParaRPr lang="en-US" sz="3200" dirty="0">
                <a:solidFill>
                  <a:srgbClr val="222222"/>
                </a:solidFill>
                <a:cs typeface="+mn-ea"/>
                <a:sym typeface="+mn-lt"/>
              </a:endParaRPr>
            </a:p>
          </p:txBody>
        </p:sp>
        <p:cxnSp>
          <p:nvCxnSpPr>
            <p:cNvPr id="18" name="Straight Connector 17"/>
            <p:cNvCxnSpPr/>
            <p:nvPr/>
          </p:nvCxnSpPr>
          <p:spPr>
            <a:xfrm>
              <a:off x="1055914" y="4455038"/>
              <a:ext cx="3037114"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364110" y="4900054"/>
              <a:ext cx="2398952" cy="978729"/>
            </a:xfrm>
            <a:prstGeom prst="rect">
              <a:avLst/>
            </a:prstGeom>
          </p:spPr>
          <p:txBody>
            <a:bodyPr wrap="square">
              <a:spAutoFit/>
            </a:bodyPr>
            <a:lstStyle/>
            <a:p>
              <a:pPr algn="ctr">
                <a:lnSpc>
                  <a:spcPct val="80000"/>
                </a:lnSpc>
              </a:pPr>
              <a:r>
                <a:rPr lang="en-US" sz="3600" dirty="0">
                  <a:solidFill>
                    <a:srgbClr val="FFFFFF"/>
                  </a:solidFill>
                  <a:cs typeface="+mn-ea"/>
                  <a:sym typeface="+mn-lt"/>
                </a:rPr>
                <a:t>PART ONE</a:t>
              </a:r>
              <a:endParaRPr lang="en-US" sz="900" dirty="0">
                <a:solidFill>
                  <a:srgbClr val="FFFFFF"/>
                </a:solidFill>
                <a:cs typeface="+mn-ea"/>
                <a:sym typeface="+mn-lt"/>
              </a:endParaRPr>
            </a:p>
          </p:txBody>
        </p:sp>
      </p:grpSp>
      <p:sp>
        <p:nvSpPr>
          <p:cNvPr id="24" name="Rectangle 23"/>
          <p:cNvSpPr/>
          <p:nvPr/>
        </p:nvSpPr>
        <p:spPr>
          <a:xfrm>
            <a:off x="3671823" y="2363176"/>
            <a:ext cx="4870124" cy="1788759"/>
          </a:xfrm>
          <a:prstGeom prst="rect">
            <a:avLst/>
          </a:prstGeom>
        </p:spPr>
        <p:txBody>
          <a:bodyPr wrap="square">
            <a:spAutoFit/>
          </a:bodyPr>
          <a:lstStyle/>
          <a:p>
            <a:pPr algn="ctr">
              <a:lnSpc>
                <a:spcPct val="120000"/>
              </a:lnSpc>
            </a:pPr>
            <a:r>
              <a:rPr lang="zh-CN" altLang="en-US" sz="4800" b="1" dirty="0" smtClean="0">
                <a:solidFill>
                  <a:srgbClr val="FFFFFF"/>
                </a:solidFill>
                <a:effectLst>
                  <a:outerShdw blurRad="38100" dist="38100" dir="2700000" algn="tl">
                    <a:srgbClr val="000000">
                      <a:alpha val="43137"/>
                    </a:srgbClr>
                  </a:outerShdw>
                </a:effectLst>
                <a:cs typeface="+mn-ea"/>
                <a:sym typeface="+mn-lt"/>
              </a:rPr>
              <a:t>我国科技创新的突破性进展</a:t>
            </a:r>
          </a:p>
        </p:txBody>
      </p:sp>
      <p:pic>
        <p:nvPicPr>
          <p:cNvPr id="9" name="图片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430432" y="5969111"/>
            <a:ext cx="2539682" cy="888889"/>
          </a:xfrm>
          <a:prstGeom prst="rect">
            <a:avLst/>
          </a:prstGeom>
        </p:spPr>
      </p:pic>
    </p:spTree>
    <p:extLst>
      <p:ext uri="{BB962C8B-B14F-4D97-AF65-F5344CB8AC3E}">
        <p14:creationId xmlns:p14="http://schemas.microsoft.com/office/powerpoint/2010/main" xmlns="" val="17746805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83180" y="1223010"/>
            <a:ext cx="6120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Straight Connector 18"/>
          <p:cNvCxnSpPr/>
          <p:nvPr/>
        </p:nvCxnSpPr>
        <p:spPr>
          <a:xfrm>
            <a:off x="317310" y="793741"/>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17310" y="174987"/>
            <a:ext cx="5952270" cy="584775"/>
          </a:xfrm>
          <a:prstGeom prst="rect">
            <a:avLst/>
          </a:prstGeom>
        </p:spPr>
        <p:txBody>
          <a:bodyPr wrap="none">
            <a:spAutoFit/>
          </a:bodyPr>
          <a:lstStyle/>
          <a:p>
            <a:r>
              <a:rPr lang="zh-CN" altLang="zh-CN" sz="3200" b="1" kern="100" dirty="0" smtClean="0">
                <a:solidFill>
                  <a:srgbClr val="E52828"/>
                </a:solidFill>
                <a:effectLst/>
                <a:cs typeface="+mn-ea"/>
                <a:sym typeface="+mn-lt"/>
              </a:rPr>
              <a:t>一、我国科技创新的突破性进展</a:t>
            </a:r>
            <a:endParaRPr lang="zh-CN" altLang="en-US" sz="3200" dirty="0">
              <a:solidFill>
                <a:srgbClr val="E52828"/>
              </a:solidFill>
              <a:cs typeface="+mn-ea"/>
              <a:sym typeface="+mn-lt"/>
            </a:endParaRPr>
          </a:p>
        </p:txBody>
      </p:sp>
      <p:pic>
        <p:nvPicPr>
          <p:cNvPr id="5" name="图片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663070" y="0"/>
            <a:ext cx="3528930" cy="6030279"/>
          </a:xfrm>
          <a:prstGeom prst="rect">
            <a:avLst/>
          </a:prstGeom>
        </p:spPr>
      </p:pic>
      <p:sp>
        <p:nvSpPr>
          <p:cNvPr id="9" name="Rectangle 8"/>
          <p:cNvSpPr/>
          <p:nvPr/>
        </p:nvSpPr>
        <p:spPr>
          <a:xfrm>
            <a:off x="1037310" y="1830258"/>
            <a:ext cx="7444464" cy="2040712"/>
          </a:xfrm>
          <a:prstGeom prst="rect">
            <a:avLst/>
          </a:prstGeom>
          <a:solidFill>
            <a:schemeClr val="bg1"/>
          </a:solidFill>
          <a:ln>
            <a:solidFill>
              <a:schemeClr val="accent1"/>
            </a:solid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sp>
        <p:nvSpPr>
          <p:cNvPr id="11" name="Oval 13"/>
          <p:cNvSpPr/>
          <p:nvPr/>
        </p:nvSpPr>
        <p:spPr>
          <a:xfrm>
            <a:off x="1358691" y="2441454"/>
            <a:ext cx="818319" cy="8183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4400" dirty="0">
              <a:solidFill>
                <a:srgbClr val="FFFFFF"/>
              </a:solidFill>
              <a:cs typeface="+mn-ea"/>
              <a:sym typeface="+mn-lt"/>
            </a:endParaRPr>
          </a:p>
        </p:txBody>
      </p:sp>
      <p:sp>
        <p:nvSpPr>
          <p:cNvPr id="3" name="矩形 2"/>
          <p:cNvSpPr/>
          <p:nvPr/>
        </p:nvSpPr>
        <p:spPr>
          <a:xfrm>
            <a:off x="2424318" y="1918051"/>
            <a:ext cx="5810148" cy="1865126"/>
          </a:xfrm>
          <a:prstGeom prst="rect">
            <a:avLst/>
          </a:prstGeom>
        </p:spPr>
        <p:txBody>
          <a:bodyPr wrap="square">
            <a:spAutoFit/>
          </a:bodyPr>
          <a:lstStyle/>
          <a:p>
            <a:pPr algn="just">
              <a:lnSpc>
                <a:spcPct val="120000"/>
              </a:lnSpc>
            </a:pPr>
            <a:r>
              <a:rPr lang="zh-CN" altLang="zh-CN" sz="2400" kern="100" dirty="0" smtClean="0">
                <a:effectLst/>
                <a:cs typeface="+mn-ea"/>
                <a:sym typeface="+mn-lt"/>
              </a:rPr>
              <a:t>在本世纪初，国务院制订了《国家中长期科学和技术发展规划纲要》，正式提出，必须把提高自主创新能力作为国家战略，建设创新型国家。</a:t>
            </a:r>
            <a:endParaRPr lang="zh-CN" altLang="en-US" sz="2400" dirty="0">
              <a:cs typeface="+mn-ea"/>
              <a:sym typeface="+mn-lt"/>
            </a:endParaRPr>
          </a:p>
        </p:txBody>
      </p:sp>
      <p:sp>
        <p:nvSpPr>
          <p:cNvPr id="13" name="KSO_Shape"/>
          <p:cNvSpPr/>
          <p:nvPr/>
        </p:nvSpPr>
        <p:spPr>
          <a:xfrm>
            <a:off x="1510349" y="2571702"/>
            <a:ext cx="515002" cy="557822"/>
          </a:xfrm>
          <a:custGeom>
            <a:avLst/>
            <a:gdLst>
              <a:gd name="connsiteX0" fmla="*/ 788546 w 4295694"/>
              <a:gd name="connsiteY0" fmla="*/ 3262602 h 4602950"/>
              <a:gd name="connsiteX1" fmla="*/ 722065 w 4295694"/>
              <a:gd name="connsiteY1" fmla="*/ 3276024 h 4602950"/>
              <a:gd name="connsiteX2" fmla="*/ 703443 w 4295694"/>
              <a:gd name="connsiteY2" fmla="*/ 3286707 h 4602950"/>
              <a:gd name="connsiteX3" fmla="*/ 667154 w 4295694"/>
              <a:gd name="connsiteY3" fmla="*/ 3311174 h 4602950"/>
              <a:gd name="connsiteX4" fmla="*/ 650940 w 4295694"/>
              <a:gd name="connsiteY4" fmla="*/ 3329902 h 4602950"/>
              <a:gd name="connsiteX5" fmla="*/ 628475 w 4295694"/>
              <a:gd name="connsiteY5" fmla="*/ 3363222 h 4602950"/>
              <a:gd name="connsiteX6" fmla="*/ 611251 w 4295694"/>
              <a:gd name="connsiteY6" fmla="*/ 3407093 h 4602950"/>
              <a:gd name="connsiteX7" fmla="*/ 611248 w 4295694"/>
              <a:gd name="connsiteY7" fmla="*/ 3407104 h 4602950"/>
              <a:gd name="connsiteX8" fmla="*/ 607571 w 4295694"/>
              <a:gd name="connsiteY8" fmla="*/ 3443577 h 4602950"/>
              <a:gd name="connsiteX9" fmla="*/ 788546 w 4295694"/>
              <a:gd name="connsiteY9" fmla="*/ 3624552 h 4602950"/>
              <a:gd name="connsiteX10" fmla="*/ 969521 w 4295694"/>
              <a:gd name="connsiteY10" fmla="*/ 3443577 h 4602950"/>
              <a:gd name="connsiteX11" fmla="*/ 965845 w 4295694"/>
              <a:gd name="connsiteY11" fmla="*/ 3407104 h 4602950"/>
              <a:gd name="connsiteX12" fmla="*/ 962750 w 4295694"/>
              <a:gd name="connsiteY12" fmla="*/ 3397135 h 4602950"/>
              <a:gd name="connsiteX13" fmla="*/ 962749 w 4295694"/>
              <a:gd name="connsiteY13" fmla="*/ 3397136 h 4602950"/>
              <a:gd name="connsiteX14" fmla="*/ 955298 w 4295694"/>
              <a:gd name="connsiteY14" fmla="*/ 3373133 h 4602950"/>
              <a:gd name="connsiteX15" fmla="*/ 955291 w 4295694"/>
              <a:gd name="connsiteY15" fmla="*/ 3373121 h 4602950"/>
              <a:gd name="connsiteX16" fmla="*/ 920412 w 4295694"/>
              <a:gd name="connsiteY16" fmla="*/ 3321388 h 4602950"/>
              <a:gd name="connsiteX17" fmla="*/ 906965 w 4295694"/>
              <a:gd name="connsiteY17" fmla="*/ 3309169 h 4602950"/>
              <a:gd name="connsiteX18" fmla="*/ 868849 w 4295694"/>
              <a:gd name="connsiteY18" fmla="*/ 3283471 h 4602950"/>
              <a:gd name="connsiteX19" fmla="*/ 852148 w 4295694"/>
              <a:gd name="connsiteY19" fmla="*/ 3275443 h 4602950"/>
              <a:gd name="connsiteX20" fmla="*/ 3704648 w 4295694"/>
              <a:gd name="connsiteY20" fmla="*/ 908397 h 4602950"/>
              <a:gd name="connsiteX21" fmla="*/ 2413156 w 4295694"/>
              <a:gd name="connsiteY21" fmla="*/ 1136122 h 4602950"/>
              <a:gd name="connsiteX22" fmla="*/ 3048940 w 4295694"/>
              <a:gd name="connsiteY22" fmla="*/ 2044116 h 4602950"/>
              <a:gd name="connsiteX23" fmla="*/ 1220089 w 4295694"/>
              <a:gd name="connsiteY23" fmla="*/ 619236 h 4602950"/>
              <a:gd name="connsiteX24" fmla="*/ 1204000 w 4295694"/>
              <a:gd name="connsiteY24" fmla="*/ 653307 h 4602950"/>
              <a:gd name="connsiteX25" fmla="*/ 1404665 w 4295694"/>
              <a:gd name="connsiteY25" fmla="*/ 2518863 h 4602950"/>
              <a:gd name="connsiteX26" fmla="*/ 3089083 w 4295694"/>
              <a:gd name="connsiteY26" fmla="*/ 3345485 h 4602950"/>
              <a:gd name="connsiteX27" fmla="*/ 3126598 w 4295694"/>
              <a:gd name="connsiteY27" fmla="*/ 3342019 h 4602950"/>
              <a:gd name="connsiteX28" fmla="*/ 3126489 w 4295694"/>
              <a:gd name="connsiteY28" fmla="*/ 3342009 h 4602950"/>
              <a:gd name="connsiteX29" fmla="*/ 1575619 w 4295694"/>
              <a:gd name="connsiteY29" fmla="*/ 2399160 h 4602950"/>
              <a:gd name="connsiteX30" fmla="*/ 1220060 w 4295694"/>
              <a:gd name="connsiteY30" fmla="*/ 619347 h 4602950"/>
              <a:gd name="connsiteX31" fmla="*/ 1617635 w 4295694"/>
              <a:gd name="connsiteY31" fmla="*/ 0 h 4602950"/>
              <a:gd name="connsiteX32" fmla="*/ 2292594 w 4295694"/>
              <a:gd name="connsiteY32" fmla="*/ 963942 h 4602950"/>
              <a:gd name="connsiteX33" fmla="*/ 3658628 w 4295694"/>
              <a:gd name="connsiteY33" fmla="*/ 723073 h 4602950"/>
              <a:gd name="connsiteX34" fmla="*/ 3663439 w 4295694"/>
              <a:gd name="connsiteY34" fmla="*/ 662289 h 4602950"/>
              <a:gd name="connsiteX35" fmla="*/ 3794430 w 4295694"/>
              <a:gd name="connsiteY35" fmla="*/ 456674 h 4602950"/>
              <a:gd name="connsiteX36" fmla="*/ 4238061 w 4295694"/>
              <a:gd name="connsiteY36" fmla="*/ 534898 h 4602950"/>
              <a:gd name="connsiteX37" fmla="*/ 4159837 w 4295694"/>
              <a:gd name="connsiteY37" fmla="*/ 978529 h 4602950"/>
              <a:gd name="connsiteX38" fmla="*/ 3921820 w 4295694"/>
              <a:gd name="connsiteY38" fmla="*/ 1031296 h 4602950"/>
              <a:gd name="connsiteX39" fmla="*/ 3863056 w 4295694"/>
              <a:gd name="connsiteY39" fmla="*/ 1015027 h 4602950"/>
              <a:gd name="connsiteX40" fmla="*/ 3169503 w 4295694"/>
              <a:gd name="connsiteY40" fmla="*/ 2216297 h 4602950"/>
              <a:gd name="connsiteX41" fmla="*/ 3844461 w 4295694"/>
              <a:gd name="connsiteY41" fmla="*/ 3180237 h 4602950"/>
              <a:gd name="connsiteX42" fmla="*/ 3708278 w 4295694"/>
              <a:gd name="connsiteY42" fmla="*/ 3265695 h 4602950"/>
              <a:gd name="connsiteX43" fmla="*/ 1410024 w 4295694"/>
              <a:gd name="connsiteY43" fmla="*/ 2964151 h 4602950"/>
              <a:gd name="connsiteX44" fmla="*/ 1376409 w 4295694"/>
              <a:gd name="connsiteY44" fmla="*/ 2928277 h 4602950"/>
              <a:gd name="connsiteX45" fmla="*/ 1156105 w 4295694"/>
              <a:gd name="connsiteY45" fmla="*/ 3177978 h 4602950"/>
              <a:gd name="connsiteX46" fmla="*/ 1202745 w 4295694"/>
              <a:gd name="connsiteY46" fmla="*/ 3230084 h 4602950"/>
              <a:gd name="connsiteX47" fmla="*/ 1236231 w 4295694"/>
              <a:gd name="connsiteY47" fmla="*/ 3297943 h 4602950"/>
              <a:gd name="connsiteX48" fmla="*/ 1246620 w 4295694"/>
              <a:gd name="connsiteY48" fmla="*/ 3361214 h 4602950"/>
              <a:gd name="connsiteX49" fmla="*/ 1138418 w 4295694"/>
              <a:gd name="connsiteY49" fmla="*/ 3948390 h 4602950"/>
              <a:gd name="connsiteX50" fmla="*/ 1183839 w 4295694"/>
              <a:gd name="connsiteY50" fmla="*/ 3969580 h 4602950"/>
              <a:gd name="connsiteX51" fmla="*/ 1566559 w 4295694"/>
              <a:gd name="connsiteY51" fmla="*/ 4498463 h 4602950"/>
              <a:gd name="connsiteX52" fmla="*/ 1577092 w 4295694"/>
              <a:gd name="connsiteY52" fmla="*/ 4602950 h 4602950"/>
              <a:gd name="connsiteX53" fmla="*/ 0 w 4295694"/>
              <a:gd name="connsiteY53" fmla="*/ 4602950 h 4602950"/>
              <a:gd name="connsiteX54" fmla="*/ 10534 w 4295694"/>
              <a:gd name="connsiteY54" fmla="*/ 4498463 h 4602950"/>
              <a:gd name="connsiteX55" fmla="*/ 393255 w 4295694"/>
              <a:gd name="connsiteY55" fmla="*/ 3969580 h 4602950"/>
              <a:gd name="connsiteX56" fmla="*/ 438675 w 4295694"/>
              <a:gd name="connsiteY56" fmla="*/ 3948390 h 4602950"/>
              <a:gd name="connsiteX57" fmla="*/ 330473 w 4295694"/>
              <a:gd name="connsiteY57" fmla="*/ 3361214 h 4602950"/>
              <a:gd name="connsiteX58" fmla="*/ 340862 w 4295694"/>
              <a:gd name="connsiteY58" fmla="*/ 3297943 h 4602950"/>
              <a:gd name="connsiteX59" fmla="*/ 374348 w 4295694"/>
              <a:gd name="connsiteY59" fmla="*/ 3230084 h 4602950"/>
              <a:gd name="connsiteX60" fmla="*/ 400339 w 4295694"/>
              <a:gd name="connsiteY60" fmla="*/ 3201047 h 4602950"/>
              <a:gd name="connsiteX61" fmla="*/ 322880 w 4295694"/>
              <a:gd name="connsiteY61" fmla="*/ 3110756 h 4602950"/>
              <a:gd name="connsiteX62" fmla="*/ 353773 w 4295694"/>
              <a:gd name="connsiteY62" fmla="*/ 2837154 h 4602950"/>
              <a:gd name="connsiteX63" fmla="*/ 405273 w 4295694"/>
              <a:gd name="connsiteY63" fmla="*/ 2780511 h 4602950"/>
              <a:gd name="connsiteX64" fmla="*/ 1005359 w 4295694"/>
              <a:gd name="connsiteY64" fmla="*/ 2395676 h 4602950"/>
              <a:gd name="connsiteX65" fmla="*/ 988063 w 4295694"/>
              <a:gd name="connsiteY65" fmla="*/ 2361529 h 4602950"/>
              <a:gd name="connsiteX66" fmla="*/ 1490754 w 4295694"/>
              <a:gd name="connsiteY66" fmla="*/ 98742 h 46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nvGrpSpPr>
          <p:cNvPr id="4" name="Group 15"/>
          <p:cNvGrpSpPr/>
          <p:nvPr/>
        </p:nvGrpSpPr>
        <p:grpSpPr>
          <a:xfrm>
            <a:off x="1037310" y="4236625"/>
            <a:ext cx="7444464" cy="1409681"/>
            <a:chOff x="3891516" y="1003184"/>
            <a:chExt cx="7444464" cy="1409681"/>
          </a:xfrm>
        </p:grpSpPr>
        <p:sp>
          <p:nvSpPr>
            <p:cNvPr id="17" name="Rectangle 16"/>
            <p:cNvSpPr/>
            <p:nvPr/>
          </p:nvSpPr>
          <p:spPr>
            <a:xfrm>
              <a:off x="3891516" y="1003184"/>
              <a:ext cx="7444464" cy="1409681"/>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cxnSp>
          <p:nvCxnSpPr>
            <p:cNvPr id="18" name="Straight Connector 17"/>
            <p:cNvCxnSpPr/>
            <p:nvPr/>
          </p:nvCxnSpPr>
          <p:spPr>
            <a:xfrm>
              <a:off x="5360533" y="1024451"/>
              <a:ext cx="76725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itle 3"/>
            <p:cNvSpPr txBox="1">
              <a:spLocks/>
            </p:cNvSpPr>
            <p:nvPr/>
          </p:nvSpPr>
          <p:spPr>
            <a:xfrm>
              <a:off x="5278524" y="1142748"/>
              <a:ext cx="5957929" cy="1131982"/>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just">
                <a:lnSpc>
                  <a:spcPct val="120000"/>
                </a:lnSpc>
              </a:pPr>
              <a:r>
                <a:rPr lang="en-US" altLang="zh-CN" sz="2000" b="0" dirty="0">
                  <a:solidFill>
                    <a:srgbClr val="222222">
                      <a:alpha val="70000"/>
                    </a:srgbClr>
                  </a:solidFill>
                  <a:latin typeface="+mn-lt"/>
                  <a:ea typeface="+mn-ea"/>
                  <a:cs typeface="+mn-ea"/>
                  <a:sym typeface="+mn-lt"/>
                </a:rPr>
                <a:t>《</a:t>
              </a:r>
              <a:r>
                <a:rPr lang="zh-CN" altLang="en-US" sz="2000" b="0" dirty="0">
                  <a:solidFill>
                    <a:srgbClr val="222222">
                      <a:alpha val="70000"/>
                    </a:srgbClr>
                  </a:solidFill>
                  <a:latin typeface="+mn-lt"/>
                  <a:ea typeface="+mn-ea"/>
                  <a:cs typeface="+mn-ea"/>
                  <a:sym typeface="+mn-lt"/>
                </a:rPr>
                <a:t>国家中长期科学和技术发展规划纲要（</a:t>
              </a:r>
              <a:r>
                <a:rPr lang="en-US" altLang="zh-CN" sz="2000" b="0" dirty="0">
                  <a:solidFill>
                    <a:srgbClr val="222222">
                      <a:alpha val="70000"/>
                    </a:srgbClr>
                  </a:solidFill>
                  <a:latin typeface="+mn-lt"/>
                  <a:ea typeface="+mn-ea"/>
                  <a:cs typeface="+mn-ea"/>
                  <a:sym typeface="+mn-lt"/>
                </a:rPr>
                <a:t>2006━2020</a:t>
              </a:r>
              <a:r>
                <a:rPr lang="zh-CN" altLang="en-US" sz="2000" b="0" dirty="0">
                  <a:solidFill>
                    <a:srgbClr val="222222">
                      <a:alpha val="70000"/>
                    </a:srgbClr>
                  </a:solidFill>
                  <a:latin typeface="+mn-lt"/>
                  <a:ea typeface="+mn-ea"/>
                  <a:cs typeface="+mn-ea"/>
                  <a:sym typeface="+mn-lt"/>
                </a:rPr>
                <a:t>年）</a:t>
              </a:r>
              <a:r>
                <a:rPr lang="en-US" altLang="zh-CN" sz="2000" b="0" dirty="0">
                  <a:solidFill>
                    <a:srgbClr val="222222">
                      <a:alpha val="70000"/>
                    </a:srgbClr>
                  </a:solidFill>
                  <a:latin typeface="+mn-lt"/>
                  <a:ea typeface="+mn-ea"/>
                  <a:cs typeface="+mn-ea"/>
                  <a:sym typeface="+mn-lt"/>
                </a:rPr>
                <a:t>》</a:t>
              </a:r>
              <a:r>
                <a:rPr lang="zh-CN" altLang="en-US" sz="2000" b="0" dirty="0">
                  <a:solidFill>
                    <a:srgbClr val="222222">
                      <a:alpha val="70000"/>
                    </a:srgbClr>
                  </a:solidFill>
                  <a:latin typeface="+mn-lt"/>
                  <a:ea typeface="+mn-ea"/>
                  <a:cs typeface="+mn-ea"/>
                  <a:sym typeface="+mn-lt"/>
                </a:rPr>
                <a:t>中提出，到</a:t>
              </a:r>
              <a:r>
                <a:rPr lang="en-US" altLang="zh-CN" sz="2000" b="0" dirty="0">
                  <a:solidFill>
                    <a:srgbClr val="222222">
                      <a:alpha val="70000"/>
                    </a:srgbClr>
                  </a:solidFill>
                  <a:latin typeface="+mn-lt"/>
                  <a:ea typeface="+mn-ea"/>
                  <a:cs typeface="+mn-ea"/>
                  <a:sym typeface="+mn-lt"/>
                </a:rPr>
                <a:t>2020</a:t>
              </a:r>
              <a:r>
                <a:rPr lang="zh-CN" altLang="en-US" sz="2000" b="0" dirty="0">
                  <a:solidFill>
                    <a:srgbClr val="222222">
                      <a:alpha val="70000"/>
                    </a:srgbClr>
                  </a:solidFill>
                  <a:latin typeface="+mn-lt"/>
                  <a:ea typeface="+mn-ea"/>
                  <a:cs typeface="+mn-ea"/>
                  <a:sym typeface="+mn-lt"/>
                </a:rPr>
                <a:t>年，我国进入创新型国家行列。</a:t>
              </a:r>
            </a:p>
          </p:txBody>
        </p:sp>
        <p:sp>
          <p:nvSpPr>
            <p:cNvPr id="21" name="Oval 20"/>
            <p:cNvSpPr/>
            <p:nvPr/>
          </p:nvSpPr>
          <p:spPr>
            <a:xfrm>
              <a:off x="4212897" y="1275040"/>
              <a:ext cx="818319" cy="818319"/>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4400" dirty="0">
                <a:solidFill>
                  <a:srgbClr val="FFFFFF"/>
                </a:solidFill>
                <a:cs typeface="+mn-ea"/>
                <a:sym typeface="+mn-lt"/>
              </a:endParaRPr>
            </a:p>
          </p:txBody>
        </p:sp>
      </p:grpSp>
      <p:sp>
        <p:nvSpPr>
          <p:cNvPr id="23" name="KSO_Shape"/>
          <p:cNvSpPr>
            <a:spLocks noChangeArrowheads="1"/>
          </p:cNvSpPr>
          <p:nvPr/>
        </p:nvSpPr>
        <p:spPr bwMode="auto">
          <a:xfrm>
            <a:off x="1554313" y="4727815"/>
            <a:ext cx="427073" cy="419314"/>
          </a:xfrm>
          <a:custGeom>
            <a:avLst/>
            <a:gdLst>
              <a:gd name="T0" fmla="*/ 338790 w 11012488"/>
              <a:gd name="T1" fmla="*/ 1180643 h 11022013"/>
              <a:gd name="T2" fmla="*/ 645166 w 11012488"/>
              <a:gd name="T3" fmla="*/ 1487020 h 11022013"/>
              <a:gd name="T4" fmla="*/ 338790 w 11012488"/>
              <a:gd name="T5" fmla="*/ 1793396 h 11022013"/>
              <a:gd name="T6" fmla="*/ 32414 w 11012488"/>
              <a:gd name="T7" fmla="*/ 1487020 h 11022013"/>
              <a:gd name="T8" fmla="*/ 338790 w 11012488"/>
              <a:gd name="T9" fmla="*/ 1180643 h 11022013"/>
              <a:gd name="T10" fmla="*/ 188677 w 11012488"/>
              <a:gd name="T11" fmla="*/ 574374 h 11022013"/>
              <a:gd name="T12" fmla="*/ 951002 w 11012488"/>
              <a:gd name="T13" fmla="*/ 883332 h 11022013"/>
              <a:gd name="T14" fmla="*/ 1277625 w 11012488"/>
              <a:gd name="T15" fmla="*/ 1637336 h 11022013"/>
              <a:gd name="T16" fmla="*/ 1114620 w 11012488"/>
              <a:gd name="T17" fmla="*/ 1800397 h 11022013"/>
              <a:gd name="T18" fmla="*/ 951614 w 11012488"/>
              <a:gd name="T19" fmla="*/ 1637336 h 11022013"/>
              <a:gd name="T20" fmla="*/ 188677 w 11012488"/>
              <a:gd name="T21" fmla="*/ 900496 h 11022013"/>
              <a:gd name="T22" fmla="*/ 25672 w 11012488"/>
              <a:gd name="T23" fmla="*/ 737435 h 11022013"/>
              <a:gd name="T24" fmla="*/ 188677 w 11012488"/>
              <a:gd name="T25" fmla="*/ 574374 h 11022013"/>
              <a:gd name="T26" fmla="*/ 162974 w 11012488"/>
              <a:gd name="T27" fmla="*/ 0 h 11022013"/>
              <a:gd name="T28" fmla="*/ 1322785 w 11012488"/>
              <a:gd name="T29" fmla="*/ 476918 h 11022013"/>
              <a:gd name="T30" fmla="*/ 1798840 w 11012488"/>
              <a:gd name="T31" fmla="*/ 1637338 h 11022013"/>
              <a:gd name="T32" fmla="*/ 1635866 w 11012488"/>
              <a:gd name="T33" fmla="*/ 1800397 h 11022013"/>
              <a:gd name="T34" fmla="*/ 1472892 w 11012488"/>
              <a:gd name="T35" fmla="*/ 1637338 h 11022013"/>
              <a:gd name="T36" fmla="*/ 162974 w 11012488"/>
              <a:gd name="T37" fmla="*/ 326119 h 11022013"/>
              <a:gd name="T38" fmla="*/ 0 w 11012488"/>
              <a:gd name="T39" fmla="*/ 163059 h 11022013"/>
              <a:gd name="T40" fmla="*/ 162974 w 11012488"/>
              <a:gd name="T41" fmla="*/ 0 h 110220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012488" h="11022013">
                <a:moveTo>
                  <a:pt x="2074069" y="7227888"/>
                </a:moveTo>
                <a:cubicBezTo>
                  <a:pt x="3109952" y="7227888"/>
                  <a:pt x="3949701" y="8067637"/>
                  <a:pt x="3949701" y="9103520"/>
                </a:cubicBezTo>
                <a:cubicBezTo>
                  <a:pt x="3949701" y="10139403"/>
                  <a:pt x="3109952" y="10979152"/>
                  <a:pt x="2074069" y="10979152"/>
                </a:cubicBezTo>
                <a:cubicBezTo>
                  <a:pt x="1038186" y="10979152"/>
                  <a:pt x="198438" y="10139403"/>
                  <a:pt x="198438" y="9103520"/>
                </a:cubicBezTo>
                <a:cubicBezTo>
                  <a:pt x="198438" y="8067637"/>
                  <a:pt x="1038186" y="7227888"/>
                  <a:pt x="2074069" y="7227888"/>
                </a:cubicBezTo>
                <a:close/>
                <a:moveTo>
                  <a:pt x="1155078" y="3516313"/>
                </a:moveTo>
                <a:cubicBezTo>
                  <a:pt x="2899557" y="3516313"/>
                  <a:pt x="4553998" y="4188073"/>
                  <a:pt x="5822027" y="5407749"/>
                </a:cubicBezTo>
                <a:cubicBezTo>
                  <a:pt x="7112566" y="6646190"/>
                  <a:pt x="7821612" y="8286186"/>
                  <a:pt x="7821612" y="10023755"/>
                </a:cubicBezTo>
                <a:cubicBezTo>
                  <a:pt x="7821612" y="10571671"/>
                  <a:pt x="7375176" y="11022013"/>
                  <a:pt x="6823696" y="11022013"/>
                </a:cubicBezTo>
                <a:cubicBezTo>
                  <a:pt x="6272215" y="11022013"/>
                  <a:pt x="5825778" y="10571671"/>
                  <a:pt x="5825778" y="10023755"/>
                </a:cubicBezTo>
                <a:cubicBezTo>
                  <a:pt x="5825778" y="7576897"/>
                  <a:pt x="3687386" y="5512829"/>
                  <a:pt x="1155078" y="5512829"/>
                </a:cubicBezTo>
                <a:cubicBezTo>
                  <a:pt x="603598" y="5512829"/>
                  <a:pt x="157162" y="5062487"/>
                  <a:pt x="157162" y="4514571"/>
                </a:cubicBezTo>
                <a:cubicBezTo>
                  <a:pt x="157162" y="3962902"/>
                  <a:pt x="603598" y="3516313"/>
                  <a:pt x="1155078" y="3516313"/>
                </a:cubicBezTo>
                <a:close/>
                <a:moveTo>
                  <a:pt x="997726" y="0"/>
                </a:moveTo>
                <a:cubicBezTo>
                  <a:pt x="3694585" y="0"/>
                  <a:pt x="6218905" y="1035776"/>
                  <a:pt x="8098080" y="2919689"/>
                </a:cubicBezTo>
                <a:cubicBezTo>
                  <a:pt x="9977254" y="4799848"/>
                  <a:pt x="11012488" y="7321739"/>
                  <a:pt x="11012488" y="10023765"/>
                </a:cubicBezTo>
                <a:cubicBezTo>
                  <a:pt x="11012488" y="10571675"/>
                  <a:pt x="10566137" y="11022013"/>
                  <a:pt x="10014763" y="11022013"/>
                </a:cubicBezTo>
                <a:cubicBezTo>
                  <a:pt x="9463388" y="11022013"/>
                  <a:pt x="9017037" y="10571675"/>
                  <a:pt x="9017037" y="10023765"/>
                </a:cubicBezTo>
                <a:cubicBezTo>
                  <a:pt x="9017037" y="5524141"/>
                  <a:pt x="5494992" y="1996497"/>
                  <a:pt x="997726" y="1996497"/>
                </a:cubicBezTo>
                <a:cubicBezTo>
                  <a:pt x="446350" y="1996497"/>
                  <a:pt x="0" y="1549912"/>
                  <a:pt x="0" y="998248"/>
                </a:cubicBezTo>
                <a:cubicBezTo>
                  <a:pt x="0" y="450338"/>
                  <a:pt x="446350" y="0"/>
                  <a:pt x="997726" y="0"/>
                </a:cubicBezTo>
                <a:close/>
              </a:path>
            </a:pathLst>
          </a:custGeom>
          <a:solidFill>
            <a:schemeClr val="bg1"/>
          </a:solidFill>
          <a:ln>
            <a:noFill/>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extLst>
      <p:ext uri="{BB962C8B-B14F-4D97-AF65-F5344CB8AC3E}">
        <p14:creationId xmlns:p14="http://schemas.microsoft.com/office/powerpoint/2010/main" xmlns="" val="3986657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18"/>
          <p:cNvCxnSpPr/>
          <p:nvPr/>
        </p:nvCxnSpPr>
        <p:spPr>
          <a:xfrm>
            <a:off x="317310" y="793741"/>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17310" y="174987"/>
            <a:ext cx="5952270" cy="584775"/>
          </a:xfrm>
          <a:prstGeom prst="rect">
            <a:avLst/>
          </a:prstGeom>
        </p:spPr>
        <p:txBody>
          <a:bodyPr wrap="none">
            <a:spAutoFit/>
          </a:bodyPr>
          <a:lstStyle/>
          <a:p>
            <a:r>
              <a:rPr lang="zh-CN" altLang="zh-CN" sz="3200" b="1" kern="100" dirty="0" smtClean="0">
                <a:solidFill>
                  <a:srgbClr val="E52828"/>
                </a:solidFill>
                <a:effectLst/>
                <a:cs typeface="+mn-ea"/>
                <a:sym typeface="+mn-lt"/>
              </a:rPr>
              <a:t>一、我国科技创新的突破性进展</a:t>
            </a:r>
            <a:endParaRPr lang="zh-CN" altLang="en-US" sz="3200" dirty="0">
              <a:solidFill>
                <a:srgbClr val="E52828"/>
              </a:solidFill>
              <a:cs typeface="+mn-ea"/>
              <a:sym typeface="+mn-lt"/>
            </a:endParaRPr>
          </a:p>
        </p:txBody>
      </p:sp>
      <p:sp>
        <p:nvSpPr>
          <p:cNvPr id="2" name="矩形 1"/>
          <p:cNvSpPr/>
          <p:nvPr/>
        </p:nvSpPr>
        <p:spPr>
          <a:xfrm>
            <a:off x="292521" y="1110589"/>
            <a:ext cx="3877985" cy="461665"/>
          </a:xfrm>
          <a:prstGeom prst="rect">
            <a:avLst/>
          </a:prstGeom>
        </p:spPr>
        <p:txBody>
          <a:bodyPr wrap="none">
            <a:spAutoFit/>
          </a:bodyPr>
          <a:lstStyle/>
          <a:p>
            <a:r>
              <a:rPr lang="zh-CN" altLang="zh-CN" sz="2400" b="1" kern="100" dirty="0" smtClean="0">
                <a:effectLst/>
                <a:cs typeface="+mn-ea"/>
                <a:sym typeface="+mn-lt"/>
              </a:rPr>
              <a:t>（一）科技创新的战略部署</a:t>
            </a:r>
            <a:endParaRPr lang="zh-CN" altLang="en-US" sz="2400" dirty="0">
              <a:cs typeface="+mn-ea"/>
              <a:sym typeface="+mn-lt"/>
            </a:endParaRPr>
          </a:p>
        </p:txBody>
      </p:sp>
      <p:sp>
        <p:nvSpPr>
          <p:cNvPr id="15" name="íṥlíḓé"/>
          <p:cNvSpPr/>
          <p:nvPr/>
        </p:nvSpPr>
        <p:spPr>
          <a:xfrm>
            <a:off x="8470953" y="2702401"/>
            <a:ext cx="3721047" cy="225898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ís1ïḋè"/>
          <p:cNvSpPr/>
          <p:nvPr/>
        </p:nvSpPr>
        <p:spPr>
          <a:xfrm>
            <a:off x="769370" y="4535316"/>
            <a:ext cx="602706" cy="60270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ïṡḷíḍê"/>
          <p:cNvSpPr txBox="1"/>
          <p:nvPr/>
        </p:nvSpPr>
        <p:spPr>
          <a:xfrm>
            <a:off x="1512416" y="4568166"/>
            <a:ext cx="1723549" cy="535531"/>
          </a:xfrm>
          <a:prstGeom prst="rect">
            <a:avLst/>
          </a:prstGeom>
        </p:spPr>
        <p:txBody>
          <a:bodyPr wrap="none">
            <a:spAutoFit/>
          </a:bodyPr>
          <a:lstStyle>
            <a:defPPr>
              <a:defRPr lang="zh-CN"/>
            </a:defPPr>
            <a:lvl1pPr algn="just">
              <a:lnSpc>
                <a:spcPct val="120000"/>
              </a:lnSpc>
              <a:defRPr sz="2400" b="1"/>
            </a:lvl1pPr>
          </a:lstStyle>
          <a:p>
            <a:r>
              <a:rPr lang="zh-CN" altLang="en-US" dirty="0">
                <a:solidFill>
                  <a:srgbClr val="B54245"/>
                </a:solidFill>
              </a:rPr>
              <a:t>制造业领域</a:t>
            </a:r>
          </a:p>
        </p:txBody>
      </p:sp>
      <p:sp>
        <p:nvSpPr>
          <p:cNvPr id="18" name="íṩḻïḋê"/>
          <p:cNvSpPr/>
          <p:nvPr/>
        </p:nvSpPr>
        <p:spPr>
          <a:xfrm>
            <a:off x="643805" y="2178269"/>
            <a:ext cx="602706" cy="60270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îś1íḓê"/>
          <p:cNvSpPr/>
          <p:nvPr/>
        </p:nvSpPr>
        <p:spPr>
          <a:xfrm>
            <a:off x="5861535" y="2549712"/>
            <a:ext cx="3273478" cy="2523865"/>
          </a:xfrm>
          <a:prstGeom prst="roundRect">
            <a:avLst>
              <a:gd name="adj" fmla="val 0"/>
            </a:avLst>
          </a:prstGeom>
          <a:blipFill dpi="0" rotWithShape="1">
            <a:blip r:embed="rId2">
              <a:extLst>
                <a:ext uri="{28A0092B-C50C-407E-A947-70E740481C1C}">
                  <a14:useLocalDpi xmlns:a14="http://schemas.microsoft.com/office/drawing/2010/main" xmlns="" val="0"/>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iṥ1ïḓé"/>
          <p:cNvSpPr/>
          <p:nvPr/>
        </p:nvSpPr>
        <p:spPr>
          <a:xfrm>
            <a:off x="881565" y="4647511"/>
            <a:ext cx="378316" cy="37831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íSlïdê"/>
          <p:cNvSpPr/>
          <p:nvPr/>
        </p:nvSpPr>
        <p:spPr>
          <a:xfrm>
            <a:off x="756000" y="2290464"/>
            <a:ext cx="378316" cy="37831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矩形 21"/>
          <p:cNvSpPr/>
          <p:nvPr/>
        </p:nvSpPr>
        <p:spPr>
          <a:xfrm>
            <a:off x="9400339" y="3120927"/>
            <a:ext cx="2526334" cy="1421928"/>
          </a:xfrm>
          <a:prstGeom prst="rect">
            <a:avLst/>
          </a:prstGeom>
        </p:spPr>
        <p:txBody>
          <a:bodyPr wrap="square">
            <a:spAutoFit/>
          </a:bodyPr>
          <a:lstStyle/>
          <a:p>
            <a:pPr algn="just">
              <a:lnSpc>
                <a:spcPct val="120000"/>
              </a:lnSpc>
            </a:pPr>
            <a:r>
              <a:rPr lang="zh-CN" altLang="en-US" b="1" dirty="0">
                <a:solidFill>
                  <a:schemeClr val="bg1"/>
                </a:solidFill>
              </a:rPr>
              <a:t>中国之所以能够在这些方面取得丰硕的成果，首先要归功于国家的战略部署。</a:t>
            </a:r>
          </a:p>
        </p:txBody>
      </p:sp>
      <p:sp>
        <p:nvSpPr>
          <p:cNvPr id="23" name="矩形 22"/>
          <p:cNvSpPr/>
          <p:nvPr/>
        </p:nvSpPr>
        <p:spPr>
          <a:xfrm>
            <a:off x="649356" y="2996580"/>
            <a:ext cx="1172323" cy="424732"/>
          </a:xfrm>
          <a:prstGeom prst="rect">
            <a:avLst/>
          </a:prstGeom>
        </p:spPr>
        <p:txBody>
          <a:bodyPr wrap="square">
            <a:spAutoFit/>
          </a:bodyPr>
          <a:lstStyle/>
          <a:p>
            <a:pPr algn="just">
              <a:lnSpc>
                <a:spcPct val="120000"/>
              </a:lnSpc>
            </a:pPr>
            <a:r>
              <a:rPr lang="zh-CN" altLang="zh-CN" kern="100" dirty="0" smtClean="0">
                <a:effectLst/>
                <a:cs typeface="+mn-ea"/>
                <a:sym typeface="+mn-lt"/>
              </a:rPr>
              <a:t>载人航天</a:t>
            </a:r>
            <a:endParaRPr lang="zh-CN" altLang="en-US" dirty="0">
              <a:cs typeface="+mn-ea"/>
              <a:sym typeface="+mn-lt"/>
            </a:endParaRPr>
          </a:p>
        </p:txBody>
      </p:sp>
      <p:sp>
        <p:nvSpPr>
          <p:cNvPr id="24" name="矩形 23"/>
          <p:cNvSpPr/>
          <p:nvPr/>
        </p:nvSpPr>
        <p:spPr>
          <a:xfrm>
            <a:off x="649356" y="5380744"/>
            <a:ext cx="646331" cy="369332"/>
          </a:xfrm>
          <a:prstGeom prst="rect">
            <a:avLst/>
          </a:prstGeom>
        </p:spPr>
        <p:txBody>
          <a:bodyPr wrap="none">
            <a:spAutoFit/>
          </a:bodyPr>
          <a:lstStyle/>
          <a:p>
            <a:pPr algn="r"/>
            <a:r>
              <a:rPr lang="zh-CN" altLang="zh-CN" kern="100" dirty="0" smtClean="0">
                <a:effectLst/>
                <a:cs typeface="+mn-ea"/>
                <a:sym typeface="+mn-lt"/>
              </a:rPr>
              <a:t>高铁</a:t>
            </a:r>
            <a:endParaRPr lang="zh-CN" altLang="en-US" dirty="0">
              <a:cs typeface="+mn-ea"/>
              <a:sym typeface="+mn-lt"/>
            </a:endParaRPr>
          </a:p>
        </p:txBody>
      </p:sp>
      <p:sp>
        <p:nvSpPr>
          <p:cNvPr id="25" name="矩形 24"/>
          <p:cNvSpPr/>
          <p:nvPr/>
        </p:nvSpPr>
        <p:spPr>
          <a:xfrm>
            <a:off x="1372076" y="5380744"/>
            <a:ext cx="1569660" cy="369332"/>
          </a:xfrm>
          <a:prstGeom prst="rect">
            <a:avLst/>
          </a:prstGeom>
        </p:spPr>
        <p:txBody>
          <a:bodyPr wrap="none">
            <a:spAutoFit/>
          </a:bodyPr>
          <a:lstStyle/>
          <a:p>
            <a:r>
              <a:rPr lang="zh-CN" altLang="zh-CN" kern="100" dirty="0" smtClean="0">
                <a:effectLst/>
                <a:cs typeface="+mn-ea"/>
                <a:sym typeface="+mn-lt"/>
              </a:rPr>
              <a:t>特大桥梁工程</a:t>
            </a:r>
            <a:endParaRPr lang="zh-CN" altLang="en-US" dirty="0">
              <a:cs typeface="+mn-ea"/>
              <a:sym typeface="+mn-lt"/>
            </a:endParaRPr>
          </a:p>
        </p:txBody>
      </p:sp>
      <p:sp>
        <p:nvSpPr>
          <p:cNvPr id="26" name="矩形 25"/>
          <p:cNvSpPr/>
          <p:nvPr/>
        </p:nvSpPr>
        <p:spPr>
          <a:xfrm>
            <a:off x="3018125" y="5380744"/>
            <a:ext cx="877163" cy="369332"/>
          </a:xfrm>
          <a:prstGeom prst="rect">
            <a:avLst/>
          </a:prstGeom>
        </p:spPr>
        <p:txBody>
          <a:bodyPr wrap="none">
            <a:spAutoFit/>
          </a:bodyPr>
          <a:lstStyle/>
          <a:p>
            <a:r>
              <a:rPr lang="zh-CN" altLang="zh-CN" kern="100" dirty="0" smtClean="0">
                <a:effectLst/>
                <a:cs typeface="+mn-ea"/>
                <a:sym typeface="+mn-lt"/>
              </a:rPr>
              <a:t>半潜船</a:t>
            </a:r>
            <a:endParaRPr lang="zh-CN" altLang="en-US" dirty="0">
              <a:cs typeface="+mn-ea"/>
              <a:sym typeface="+mn-lt"/>
            </a:endParaRPr>
          </a:p>
        </p:txBody>
      </p:sp>
      <p:sp>
        <p:nvSpPr>
          <p:cNvPr id="27" name="矩形 26"/>
          <p:cNvSpPr/>
          <p:nvPr/>
        </p:nvSpPr>
        <p:spPr>
          <a:xfrm>
            <a:off x="1512416" y="2211856"/>
            <a:ext cx="1723549" cy="497316"/>
          </a:xfrm>
          <a:prstGeom prst="rect">
            <a:avLst/>
          </a:prstGeom>
        </p:spPr>
        <p:txBody>
          <a:bodyPr wrap="none">
            <a:spAutoFit/>
          </a:bodyPr>
          <a:lstStyle/>
          <a:p>
            <a:pPr algn="just">
              <a:lnSpc>
                <a:spcPct val="120000"/>
              </a:lnSpc>
            </a:pPr>
            <a:r>
              <a:rPr lang="zh-CN" altLang="en-US" sz="2400" b="1" dirty="0">
                <a:solidFill>
                  <a:srgbClr val="B54245"/>
                </a:solidFill>
              </a:rPr>
              <a:t>高技术领域</a:t>
            </a:r>
          </a:p>
        </p:txBody>
      </p:sp>
      <p:sp>
        <p:nvSpPr>
          <p:cNvPr id="28" name="矩形 27"/>
          <p:cNvSpPr/>
          <p:nvPr/>
        </p:nvSpPr>
        <p:spPr>
          <a:xfrm>
            <a:off x="1833133" y="3013751"/>
            <a:ext cx="1107996" cy="369332"/>
          </a:xfrm>
          <a:prstGeom prst="rect">
            <a:avLst/>
          </a:prstGeom>
        </p:spPr>
        <p:txBody>
          <a:bodyPr wrap="none">
            <a:spAutoFit/>
          </a:bodyPr>
          <a:lstStyle/>
          <a:p>
            <a:r>
              <a:rPr lang="zh-CN" altLang="zh-CN" kern="100" dirty="0">
                <a:cs typeface="+mn-ea"/>
                <a:sym typeface="+mn-lt"/>
              </a:rPr>
              <a:t>探月工程</a:t>
            </a:r>
            <a:endParaRPr lang="zh-CN" altLang="en-US" dirty="0"/>
          </a:p>
        </p:txBody>
      </p:sp>
      <p:sp>
        <p:nvSpPr>
          <p:cNvPr id="29" name="矩形 28"/>
          <p:cNvSpPr/>
          <p:nvPr/>
        </p:nvSpPr>
        <p:spPr>
          <a:xfrm>
            <a:off x="2964036" y="3013751"/>
            <a:ext cx="877163" cy="369332"/>
          </a:xfrm>
          <a:prstGeom prst="rect">
            <a:avLst/>
          </a:prstGeom>
        </p:spPr>
        <p:txBody>
          <a:bodyPr wrap="none">
            <a:spAutoFit/>
          </a:bodyPr>
          <a:lstStyle/>
          <a:p>
            <a:r>
              <a:rPr lang="zh-CN" altLang="zh-CN" kern="100" dirty="0">
                <a:cs typeface="+mn-ea"/>
                <a:sym typeface="+mn-lt"/>
              </a:rPr>
              <a:t>大飞机</a:t>
            </a:r>
            <a:endParaRPr lang="zh-CN" altLang="en-US" dirty="0"/>
          </a:p>
        </p:txBody>
      </p:sp>
      <p:sp>
        <p:nvSpPr>
          <p:cNvPr id="30" name="矩形 29"/>
          <p:cNvSpPr/>
          <p:nvPr/>
        </p:nvSpPr>
        <p:spPr>
          <a:xfrm>
            <a:off x="3858765" y="3026386"/>
            <a:ext cx="1338828" cy="369332"/>
          </a:xfrm>
          <a:prstGeom prst="rect">
            <a:avLst/>
          </a:prstGeom>
        </p:spPr>
        <p:txBody>
          <a:bodyPr wrap="none">
            <a:spAutoFit/>
          </a:bodyPr>
          <a:lstStyle/>
          <a:p>
            <a:r>
              <a:rPr lang="zh-CN" altLang="zh-CN" kern="100" dirty="0">
                <a:cs typeface="+mn-ea"/>
                <a:sym typeface="+mn-lt"/>
              </a:rPr>
              <a:t>超级计算机</a:t>
            </a:r>
            <a:endParaRPr lang="zh-CN" altLang="en-US" dirty="0"/>
          </a:p>
        </p:txBody>
      </p:sp>
      <p:sp>
        <p:nvSpPr>
          <p:cNvPr id="31" name="矩形 30"/>
          <p:cNvSpPr/>
          <p:nvPr/>
        </p:nvSpPr>
        <p:spPr>
          <a:xfrm>
            <a:off x="637903" y="3483881"/>
            <a:ext cx="2262158" cy="369332"/>
          </a:xfrm>
          <a:prstGeom prst="rect">
            <a:avLst/>
          </a:prstGeom>
        </p:spPr>
        <p:txBody>
          <a:bodyPr wrap="none">
            <a:spAutoFit/>
          </a:bodyPr>
          <a:lstStyle/>
          <a:p>
            <a:r>
              <a:rPr lang="zh-CN" altLang="zh-CN" kern="100" dirty="0">
                <a:cs typeface="+mn-ea"/>
                <a:sym typeface="+mn-lt"/>
              </a:rPr>
              <a:t>暗物质粒子探测卫星</a:t>
            </a:r>
            <a:endParaRPr lang="zh-CN" altLang="en-US" dirty="0"/>
          </a:p>
        </p:txBody>
      </p:sp>
      <p:sp>
        <p:nvSpPr>
          <p:cNvPr id="32" name="矩形 31"/>
          <p:cNvSpPr/>
          <p:nvPr/>
        </p:nvSpPr>
        <p:spPr>
          <a:xfrm>
            <a:off x="2964036" y="3483881"/>
            <a:ext cx="2723823" cy="369332"/>
          </a:xfrm>
          <a:prstGeom prst="rect">
            <a:avLst/>
          </a:prstGeom>
        </p:spPr>
        <p:txBody>
          <a:bodyPr wrap="none">
            <a:spAutoFit/>
          </a:bodyPr>
          <a:lstStyle/>
          <a:p>
            <a:r>
              <a:rPr lang="zh-CN" altLang="zh-CN" kern="100" dirty="0">
                <a:cs typeface="+mn-ea"/>
                <a:sym typeface="+mn-lt"/>
              </a:rPr>
              <a:t>墨子号量子科学实验卫星</a:t>
            </a:r>
            <a:endParaRPr lang="zh-CN" altLang="en-US" dirty="0"/>
          </a:p>
        </p:txBody>
      </p:sp>
      <p:sp>
        <p:nvSpPr>
          <p:cNvPr id="33" name="矩形 32"/>
          <p:cNvSpPr/>
          <p:nvPr/>
        </p:nvSpPr>
        <p:spPr>
          <a:xfrm>
            <a:off x="652555" y="3921788"/>
            <a:ext cx="2877711" cy="369332"/>
          </a:xfrm>
          <a:prstGeom prst="rect">
            <a:avLst/>
          </a:prstGeom>
        </p:spPr>
        <p:txBody>
          <a:bodyPr wrap="none">
            <a:spAutoFit/>
          </a:bodyPr>
          <a:lstStyle/>
          <a:p>
            <a:r>
              <a:rPr lang="zh-CN" altLang="zh-CN" kern="100" dirty="0">
                <a:cs typeface="+mn-ea"/>
                <a:sym typeface="+mn-lt"/>
              </a:rPr>
              <a:t>500米口径球面射电望远镜</a:t>
            </a:r>
            <a:endParaRPr lang="zh-CN" altLang="en-US" dirty="0"/>
          </a:p>
        </p:txBody>
      </p:sp>
      <p:sp>
        <p:nvSpPr>
          <p:cNvPr id="34" name="矩形 33"/>
          <p:cNvSpPr/>
          <p:nvPr/>
        </p:nvSpPr>
        <p:spPr>
          <a:xfrm>
            <a:off x="3584593" y="3879607"/>
            <a:ext cx="2031325" cy="424732"/>
          </a:xfrm>
          <a:prstGeom prst="rect">
            <a:avLst/>
          </a:prstGeom>
        </p:spPr>
        <p:txBody>
          <a:bodyPr wrap="none">
            <a:spAutoFit/>
          </a:bodyPr>
          <a:lstStyle/>
          <a:p>
            <a:pPr algn="just">
              <a:lnSpc>
                <a:spcPct val="120000"/>
              </a:lnSpc>
            </a:pPr>
            <a:r>
              <a:rPr lang="zh-CN" altLang="zh-CN" kern="100" dirty="0">
                <a:cs typeface="+mn-ea"/>
                <a:sym typeface="+mn-lt"/>
              </a:rPr>
              <a:t>蛟龙号载人潜水器</a:t>
            </a:r>
            <a:endParaRPr lang="zh-CN" altLang="en-US" dirty="0">
              <a:cs typeface="+mn-ea"/>
              <a:sym typeface="+mn-lt"/>
            </a:endParaRPr>
          </a:p>
        </p:txBody>
      </p:sp>
      <p:sp>
        <p:nvSpPr>
          <p:cNvPr id="35" name="矩形 34"/>
          <p:cNvSpPr/>
          <p:nvPr/>
        </p:nvSpPr>
        <p:spPr>
          <a:xfrm>
            <a:off x="3971677" y="5380744"/>
            <a:ext cx="877163" cy="369332"/>
          </a:xfrm>
          <a:prstGeom prst="rect">
            <a:avLst/>
          </a:prstGeom>
        </p:spPr>
        <p:txBody>
          <a:bodyPr wrap="none">
            <a:spAutoFit/>
          </a:bodyPr>
          <a:lstStyle/>
          <a:p>
            <a:r>
              <a:rPr lang="zh-CN" altLang="zh-CN" kern="100" dirty="0" smtClean="0">
                <a:cs typeface="+mn-ea"/>
                <a:sym typeface="+mn-lt"/>
              </a:rPr>
              <a:t>无人机</a:t>
            </a:r>
            <a:endParaRPr lang="zh-CN" altLang="en-US" dirty="0">
              <a:cs typeface="+mn-ea"/>
              <a:sym typeface="+mn-lt"/>
            </a:endParaRPr>
          </a:p>
        </p:txBody>
      </p:sp>
    </p:spTree>
    <p:extLst>
      <p:ext uri="{BB962C8B-B14F-4D97-AF65-F5344CB8AC3E}">
        <p14:creationId xmlns:p14="http://schemas.microsoft.com/office/powerpoint/2010/main" xmlns="" val="4035517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18"/>
          <p:cNvCxnSpPr/>
          <p:nvPr/>
        </p:nvCxnSpPr>
        <p:spPr>
          <a:xfrm>
            <a:off x="317310" y="793741"/>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17310" y="174987"/>
            <a:ext cx="5952270" cy="584775"/>
          </a:xfrm>
          <a:prstGeom prst="rect">
            <a:avLst/>
          </a:prstGeom>
        </p:spPr>
        <p:txBody>
          <a:bodyPr wrap="none">
            <a:spAutoFit/>
          </a:bodyPr>
          <a:lstStyle/>
          <a:p>
            <a:r>
              <a:rPr lang="zh-CN" altLang="zh-CN" sz="3200" b="1" kern="100" dirty="0" smtClean="0">
                <a:solidFill>
                  <a:srgbClr val="E52828"/>
                </a:solidFill>
                <a:effectLst/>
                <a:cs typeface="+mn-ea"/>
                <a:sym typeface="+mn-lt"/>
              </a:rPr>
              <a:t>一、我国科技创新的突破性进展</a:t>
            </a:r>
            <a:endParaRPr lang="zh-CN" altLang="en-US" sz="3200" dirty="0">
              <a:solidFill>
                <a:srgbClr val="E52828"/>
              </a:solidFill>
              <a:cs typeface="+mn-ea"/>
              <a:sym typeface="+mn-lt"/>
            </a:endParaRPr>
          </a:p>
        </p:txBody>
      </p:sp>
      <p:sp>
        <p:nvSpPr>
          <p:cNvPr id="2" name="矩形 1"/>
          <p:cNvSpPr/>
          <p:nvPr/>
        </p:nvSpPr>
        <p:spPr>
          <a:xfrm>
            <a:off x="292521" y="1110589"/>
            <a:ext cx="3877985" cy="461665"/>
          </a:xfrm>
          <a:prstGeom prst="rect">
            <a:avLst/>
          </a:prstGeom>
        </p:spPr>
        <p:txBody>
          <a:bodyPr wrap="none">
            <a:spAutoFit/>
          </a:bodyPr>
          <a:lstStyle/>
          <a:p>
            <a:r>
              <a:rPr lang="zh-CN" altLang="zh-CN" sz="2400" b="1" kern="100" dirty="0" smtClean="0">
                <a:effectLst/>
                <a:cs typeface="+mn-ea"/>
                <a:sym typeface="+mn-lt"/>
              </a:rPr>
              <a:t>（一）科技创新的战略部署</a:t>
            </a:r>
            <a:endParaRPr lang="zh-CN" altLang="en-US" sz="2400" dirty="0">
              <a:cs typeface="+mn-ea"/>
              <a:sym typeface="+mn-lt"/>
            </a:endParaRPr>
          </a:p>
        </p:txBody>
      </p:sp>
      <p:sp>
        <p:nvSpPr>
          <p:cNvPr id="15" name="íṥlíḓé"/>
          <p:cNvSpPr/>
          <p:nvPr/>
        </p:nvSpPr>
        <p:spPr>
          <a:xfrm>
            <a:off x="5571882" y="3759419"/>
            <a:ext cx="6010519" cy="225898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ís1ïḋè"/>
          <p:cNvSpPr/>
          <p:nvPr/>
        </p:nvSpPr>
        <p:spPr>
          <a:xfrm>
            <a:off x="1227419" y="4108164"/>
            <a:ext cx="602706" cy="60270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ïṡḷíḍê"/>
          <p:cNvSpPr txBox="1"/>
          <p:nvPr/>
        </p:nvSpPr>
        <p:spPr>
          <a:xfrm>
            <a:off x="2090207" y="4160859"/>
            <a:ext cx="1415772" cy="497316"/>
          </a:xfrm>
          <a:prstGeom prst="rect">
            <a:avLst/>
          </a:prstGeom>
        </p:spPr>
        <p:txBody>
          <a:bodyPr wrap="none">
            <a:spAutoFit/>
          </a:bodyPr>
          <a:lstStyle>
            <a:defPPr>
              <a:defRPr lang="zh-CN"/>
            </a:defPPr>
            <a:lvl1pPr algn="just">
              <a:lnSpc>
                <a:spcPct val="120000"/>
              </a:lnSpc>
              <a:defRPr sz="2400" b="1"/>
            </a:lvl1pPr>
          </a:lstStyle>
          <a:p>
            <a:r>
              <a:rPr lang="zh-CN" altLang="en-US" dirty="0">
                <a:solidFill>
                  <a:srgbClr val="B54245"/>
                </a:solidFill>
              </a:rPr>
              <a:t>军事领域</a:t>
            </a:r>
          </a:p>
        </p:txBody>
      </p:sp>
      <p:sp>
        <p:nvSpPr>
          <p:cNvPr id="18" name="íṩḻïḋê"/>
          <p:cNvSpPr/>
          <p:nvPr/>
        </p:nvSpPr>
        <p:spPr>
          <a:xfrm>
            <a:off x="1221596" y="2471091"/>
            <a:ext cx="602706" cy="60270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îś1íḓê"/>
          <p:cNvSpPr/>
          <p:nvPr/>
        </p:nvSpPr>
        <p:spPr>
          <a:xfrm>
            <a:off x="5974883" y="1435570"/>
            <a:ext cx="5204511" cy="3098424"/>
          </a:xfrm>
          <a:prstGeom prst="roundRect">
            <a:avLst>
              <a:gd name="adj" fmla="val 0"/>
            </a:avLst>
          </a:prstGeom>
          <a:blipFill dpi="0" rotWithShape="1">
            <a:blip r:embed="rId2">
              <a:extLst>
                <a:ext uri="{28A0092B-C50C-407E-A947-70E740481C1C}">
                  <a14:useLocalDpi xmlns:a14="http://schemas.microsoft.com/office/drawing/2010/main" xmlns="" val="0"/>
                </a:ext>
              </a:extLst>
            </a:blip>
            <a:srcRect/>
            <a:stretch>
              <a:fillRect/>
            </a:stretch>
          </a:blipFill>
          <a:ln w="12700" cap="flat" cmpd="sng" algn="ctr">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iṥ1ïḓé"/>
          <p:cNvSpPr/>
          <p:nvPr/>
        </p:nvSpPr>
        <p:spPr>
          <a:xfrm>
            <a:off x="1339614" y="4220359"/>
            <a:ext cx="378316" cy="37831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íSlïdê"/>
          <p:cNvSpPr/>
          <p:nvPr/>
        </p:nvSpPr>
        <p:spPr>
          <a:xfrm>
            <a:off x="1333791" y="2583286"/>
            <a:ext cx="378316" cy="37831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矩形 21"/>
          <p:cNvSpPr/>
          <p:nvPr/>
        </p:nvSpPr>
        <p:spPr>
          <a:xfrm>
            <a:off x="5898701" y="4713478"/>
            <a:ext cx="5356877" cy="1089529"/>
          </a:xfrm>
          <a:prstGeom prst="rect">
            <a:avLst/>
          </a:prstGeom>
        </p:spPr>
        <p:txBody>
          <a:bodyPr wrap="square">
            <a:spAutoFit/>
          </a:bodyPr>
          <a:lstStyle/>
          <a:p>
            <a:pPr algn="just">
              <a:lnSpc>
                <a:spcPct val="120000"/>
              </a:lnSpc>
            </a:pPr>
            <a:r>
              <a:rPr lang="zh-CN" altLang="en-US" b="1" dirty="0">
                <a:solidFill>
                  <a:schemeClr val="bg1"/>
                </a:solidFill>
              </a:rPr>
              <a:t>各个领域所取得的重大成果不仅提高了中国的国际威望，提高了中国在国际社会的话语权，也显示出中国特色社会主义的优势。</a:t>
            </a:r>
          </a:p>
        </p:txBody>
      </p:sp>
      <p:sp>
        <p:nvSpPr>
          <p:cNvPr id="23" name="矩形 22"/>
          <p:cNvSpPr/>
          <p:nvPr/>
        </p:nvSpPr>
        <p:spPr>
          <a:xfrm>
            <a:off x="1244853" y="3304964"/>
            <a:ext cx="920400" cy="424732"/>
          </a:xfrm>
          <a:prstGeom prst="rect">
            <a:avLst/>
          </a:prstGeom>
        </p:spPr>
        <p:txBody>
          <a:bodyPr wrap="square">
            <a:spAutoFit/>
          </a:bodyPr>
          <a:lstStyle/>
          <a:p>
            <a:pPr algn="just">
              <a:lnSpc>
                <a:spcPct val="120000"/>
              </a:lnSpc>
            </a:pPr>
            <a:r>
              <a:rPr lang="zh-CN" altLang="en-US" kern="100" dirty="0">
                <a:cs typeface="+mn-ea"/>
                <a:sym typeface="+mn-lt"/>
              </a:rPr>
              <a:t>支付宝</a:t>
            </a:r>
            <a:endParaRPr lang="zh-CN" altLang="en-US" dirty="0">
              <a:cs typeface="+mn-ea"/>
              <a:sym typeface="+mn-lt"/>
            </a:endParaRPr>
          </a:p>
        </p:txBody>
      </p:sp>
      <p:sp>
        <p:nvSpPr>
          <p:cNvPr id="24" name="矩形 23"/>
          <p:cNvSpPr/>
          <p:nvPr/>
        </p:nvSpPr>
        <p:spPr>
          <a:xfrm>
            <a:off x="1244853" y="4953592"/>
            <a:ext cx="1107997" cy="369332"/>
          </a:xfrm>
          <a:prstGeom prst="rect">
            <a:avLst/>
          </a:prstGeom>
        </p:spPr>
        <p:txBody>
          <a:bodyPr wrap="none">
            <a:spAutoFit/>
          </a:bodyPr>
          <a:lstStyle/>
          <a:p>
            <a:pPr algn="r"/>
            <a:r>
              <a:rPr lang="zh-CN" altLang="en-US" kern="100" dirty="0">
                <a:cs typeface="+mn-ea"/>
                <a:sym typeface="+mn-lt"/>
              </a:rPr>
              <a:t>战略导弹</a:t>
            </a:r>
            <a:endParaRPr lang="zh-CN" altLang="en-US" dirty="0">
              <a:cs typeface="+mn-ea"/>
              <a:sym typeface="+mn-lt"/>
            </a:endParaRPr>
          </a:p>
        </p:txBody>
      </p:sp>
      <p:sp>
        <p:nvSpPr>
          <p:cNvPr id="25" name="矩形 24"/>
          <p:cNvSpPr/>
          <p:nvPr/>
        </p:nvSpPr>
        <p:spPr>
          <a:xfrm>
            <a:off x="2494016" y="4953592"/>
            <a:ext cx="877163" cy="369332"/>
          </a:xfrm>
          <a:prstGeom prst="rect">
            <a:avLst/>
          </a:prstGeom>
        </p:spPr>
        <p:txBody>
          <a:bodyPr wrap="none">
            <a:spAutoFit/>
          </a:bodyPr>
          <a:lstStyle/>
          <a:p>
            <a:r>
              <a:rPr lang="zh-CN" altLang="en-US" kern="100" dirty="0">
                <a:cs typeface="+mn-ea"/>
                <a:sym typeface="+mn-lt"/>
              </a:rPr>
              <a:t>核潜艇</a:t>
            </a:r>
            <a:endParaRPr lang="zh-CN" altLang="en-US" dirty="0">
              <a:cs typeface="+mn-ea"/>
              <a:sym typeface="+mn-lt"/>
            </a:endParaRPr>
          </a:p>
        </p:txBody>
      </p:sp>
      <p:sp>
        <p:nvSpPr>
          <p:cNvPr id="26" name="矩形 25"/>
          <p:cNvSpPr/>
          <p:nvPr/>
        </p:nvSpPr>
        <p:spPr>
          <a:xfrm>
            <a:off x="3548070" y="4953592"/>
            <a:ext cx="646331" cy="369332"/>
          </a:xfrm>
          <a:prstGeom prst="rect">
            <a:avLst/>
          </a:prstGeom>
        </p:spPr>
        <p:txBody>
          <a:bodyPr wrap="none">
            <a:spAutoFit/>
          </a:bodyPr>
          <a:lstStyle/>
          <a:p>
            <a:r>
              <a:rPr lang="zh-CN" altLang="en-US" kern="100" dirty="0">
                <a:cs typeface="+mn-ea"/>
                <a:sym typeface="+mn-lt"/>
              </a:rPr>
              <a:t>航母</a:t>
            </a:r>
            <a:endParaRPr lang="zh-CN" altLang="en-US" dirty="0">
              <a:cs typeface="+mn-ea"/>
              <a:sym typeface="+mn-lt"/>
            </a:endParaRPr>
          </a:p>
        </p:txBody>
      </p:sp>
      <p:sp>
        <p:nvSpPr>
          <p:cNvPr id="27" name="矩形 26"/>
          <p:cNvSpPr/>
          <p:nvPr/>
        </p:nvSpPr>
        <p:spPr>
          <a:xfrm>
            <a:off x="2090207" y="2504678"/>
            <a:ext cx="1415772" cy="497316"/>
          </a:xfrm>
          <a:prstGeom prst="rect">
            <a:avLst/>
          </a:prstGeom>
        </p:spPr>
        <p:txBody>
          <a:bodyPr wrap="none">
            <a:spAutoFit/>
          </a:bodyPr>
          <a:lstStyle/>
          <a:p>
            <a:pPr algn="just">
              <a:lnSpc>
                <a:spcPct val="120000"/>
              </a:lnSpc>
            </a:pPr>
            <a:r>
              <a:rPr lang="zh-CN" altLang="zh-CN" sz="2400" b="1" dirty="0">
                <a:solidFill>
                  <a:srgbClr val="B54245"/>
                </a:solidFill>
                <a:sym typeface="+mn-lt"/>
              </a:rPr>
              <a:t>服务领域</a:t>
            </a:r>
            <a:endParaRPr lang="zh-CN" altLang="en-US" sz="2400" b="1" dirty="0">
              <a:solidFill>
                <a:srgbClr val="B54245"/>
              </a:solidFill>
              <a:sym typeface="+mn-lt"/>
            </a:endParaRPr>
          </a:p>
        </p:txBody>
      </p:sp>
      <p:sp>
        <p:nvSpPr>
          <p:cNvPr id="28" name="矩形 27"/>
          <p:cNvSpPr/>
          <p:nvPr/>
        </p:nvSpPr>
        <p:spPr>
          <a:xfrm>
            <a:off x="2430580" y="3336145"/>
            <a:ext cx="646331" cy="369332"/>
          </a:xfrm>
          <a:prstGeom prst="rect">
            <a:avLst/>
          </a:prstGeom>
        </p:spPr>
        <p:txBody>
          <a:bodyPr wrap="none">
            <a:spAutoFit/>
          </a:bodyPr>
          <a:lstStyle/>
          <a:p>
            <a:pPr algn="just"/>
            <a:r>
              <a:rPr lang="zh-CN" altLang="en-US" kern="100" dirty="0">
                <a:cs typeface="+mn-ea"/>
                <a:sym typeface="+mn-lt"/>
              </a:rPr>
              <a:t>微信</a:t>
            </a:r>
            <a:endParaRPr lang="zh-CN" altLang="en-US" dirty="0"/>
          </a:p>
        </p:txBody>
      </p:sp>
      <p:sp>
        <p:nvSpPr>
          <p:cNvPr id="29" name="矩形 28"/>
          <p:cNvSpPr/>
          <p:nvPr/>
        </p:nvSpPr>
        <p:spPr>
          <a:xfrm>
            <a:off x="3342238" y="3332664"/>
            <a:ext cx="1107996" cy="369332"/>
          </a:xfrm>
          <a:prstGeom prst="rect">
            <a:avLst/>
          </a:prstGeom>
        </p:spPr>
        <p:txBody>
          <a:bodyPr wrap="none">
            <a:spAutoFit/>
          </a:bodyPr>
          <a:lstStyle/>
          <a:p>
            <a:pPr algn="just"/>
            <a:r>
              <a:rPr lang="zh-CN" altLang="en-US" kern="100" dirty="0">
                <a:cs typeface="+mn-ea"/>
                <a:sym typeface="+mn-lt"/>
              </a:rPr>
              <a:t>共享单车</a:t>
            </a:r>
          </a:p>
        </p:txBody>
      </p:sp>
      <p:sp>
        <p:nvSpPr>
          <p:cNvPr id="35" name="矩形 34"/>
          <p:cNvSpPr/>
          <p:nvPr/>
        </p:nvSpPr>
        <p:spPr>
          <a:xfrm>
            <a:off x="1250635" y="5433675"/>
            <a:ext cx="1800493" cy="369332"/>
          </a:xfrm>
          <a:prstGeom prst="rect">
            <a:avLst/>
          </a:prstGeom>
        </p:spPr>
        <p:txBody>
          <a:bodyPr wrap="none">
            <a:spAutoFit/>
          </a:bodyPr>
          <a:lstStyle/>
          <a:p>
            <a:r>
              <a:rPr lang="zh-CN" altLang="en-US" kern="100" dirty="0">
                <a:cs typeface="+mn-ea"/>
                <a:sym typeface="+mn-lt"/>
              </a:rPr>
              <a:t>四代机和五代机</a:t>
            </a:r>
          </a:p>
        </p:txBody>
      </p:sp>
    </p:spTree>
    <p:extLst>
      <p:ext uri="{BB962C8B-B14F-4D97-AF65-F5344CB8AC3E}">
        <p14:creationId xmlns:p14="http://schemas.microsoft.com/office/powerpoint/2010/main" xmlns="" val="4156978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582" y="3205134"/>
            <a:ext cx="9176657" cy="4588329"/>
          </a:xfrm>
          <a:prstGeom prst="rect">
            <a:avLst/>
          </a:prstGeom>
        </p:spPr>
      </p:pic>
      <p:cxnSp>
        <p:nvCxnSpPr>
          <p:cNvPr id="6" name="Straight Connector 18"/>
          <p:cNvCxnSpPr/>
          <p:nvPr/>
        </p:nvCxnSpPr>
        <p:spPr>
          <a:xfrm>
            <a:off x="317310" y="793741"/>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317310" y="174987"/>
            <a:ext cx="5952270" cy="584775"/>
          </a:xfrm>
          <a:prstGeom prst="rect">
            <a:avLst/>
          </a:prstGeom>
        </p:spPr>
        <p:txBody>
          <a:bodyPr wrap="none">
            <a:spAutoFit/>
          </a:bodyPr>
          <a:lstStyle/>
          <a:p>
            <a:r>
              <a:rPr lang="zh-CN" altLang="zh-CN" sz="3200" b="1" kern="100" dirty="0" smtClean="0">
                <a:solidFill>
                  <a:srgbClr val="E52828"/>
                </a:solidFill>
                <a:effectLst/>
                <a:cs typeface="+mn-ea"/>
                <a:sym typeface="+mn-lt"/>
              </a:rPr>
              <a:t>一、我国科技创新的突破性进展</a:t>
            </a:r>
            <a:endParaRPr lang="zh-CN" altLang="en-US" sz="3200" dirty="0">
              <a:solidFill>
                <a:srgbClr val="E52828"/>
              </a:solidFill>
              <a:cs typeface="+mn-ea"/>
              <a:sym typeface="+mn-lt"/>
            </a:endParaRPr>
          </a:p>
        </p:txBody>
      </p:sp>
      <p:sp>
        <p:nvSpPr>
          <p:cNvPr id="11" name="矩形 10"/>
          <p:cNvSpPr/>
          <p:nvPr/>
        </p:nvSpPr>
        <p:spPr>
          <a:xfrm>
            <a:off x="292521" y="1110589"/>
            <a:ext cx="4801314" cy="461665"/>
          </a:xfrm>
          <a:prstGeom prst="rect">
            <a:avLst/>
          </a:prstGeom>
        </p:spPr>
        <p:txBody>
          <a:bodyPr wrap="none">
            <a:spAutoFit/>
          </a:bodyPr>
          <a:lstStyle/>
          <a:p>
            <a:r>
              <a:rPr lang="zh-CN" altLang="en-US" sz="2400" b="1" kern="100" dirty="0">
                <a:cs typeface="+mn-ea"/>
                <a:sym typeface="+mn-lt"/>
              </a:rPr>
              <a:t>（二）科技创新进入新时代的标志</a:t>
            </a:r>
          </a:p>
        </p:txBody>
      </p:sp>
      <p:grpSp>
        <p:nvGrpSpPr>
          <p:cNvPr id="2" name="Group 5"/>
          <p:cNvGrpSpPr/>
          <p:nvPr/>
        </p:nvGrpSpPr>
        <p:grpSpPr>
          <a:xfrm>
            <a:off x="3564774" y="1853924"/>
            <a:ext cx="2629765" cy="2196000"/>
            <a:chOff x="3626069" y="683173"/>
            <a:chExt cx="2629765" cy="2196000"/>
          </a:xfrm>
        </p:grpSpPr>
        <p:sp>
          <p:nvSpPr>
            <p:cNvPr id="14" name="Rectangle 6"/>
            <p:cNvSpPr/>
            <p:nvPr/>
          </p:nvSpPr>
          <p:spPr>
            <a:xfrm>
              <a:off x="3626069" y="683173"/>
              <a:ext cx="2629765" cy="2196000"/>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cxnSp>
          <p:nvCxnSpPr>
            <p:cNvPr id="15" name="Straight Connector 7"/>
            <p:cNvCxnSpPr/>
            <p:nvPr/>
          </p:nvCxnSpPr>
          <p:spPr>
            <a:xfrm>
              <a:off x="3626069" y="693287"/>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itle 3"/>
            <p:cNvSpPr txBox="1">
              <a:spLocks/>
            </p:cNvSpPr>
            <p:nvPr/>
          </p:nvSpPr>
          <p:spPr>
            <a:xfrm>
              <a:off x="4438363" y="1109310"/>
              <a:ext cx="1675812"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zh-CN" altLang="en-US" sz="2400" dirty="0">
                  <a:solidFill>
                    <a:srgbClr val="222222"/>
                  </a:solidFill>
                  <a:latin typeface="+mn-lt"/>
                  <a:ea typeface="+mn-ea"/>
                  <a:cs typeface="+mn-ea"/>
                  <a:sym typeface="+mn-lt"/>
                </a:rPr>
                <a:t>创新环境</a:t>
              </a:r>
            </a:p>
          </p:txBody>
        </p:sp>
        <p:sp>
          <p:nvSpPr>
            <p:cNvPr id="17" name="Title 3"/>
            <p:cNvSpPr txBox="1">
              <a:spLocks/>
            </p:cNvSpPr>
            <p:nvPr/>
          </p:nvSpPr>
          <p:spPr>
            <a:xfrm>
              <a:off x="3700169" y="2011343"/>
              <a:ext cx="2481564" cy="675145"/>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just">
                <a:lnSpc>
                  <a:spcPct val="120000"/>
                </a:lnSpc>
              </a:pPr>
              <a:r>
                <a:rPr lang="zh-CN" altLang="en-US" sz="1600" b="0" dirty="0">
                  <a:solidFill>
                    <a:srgbClr val="222222">
                      <a:alpha val="70000"/>
                    </a:srgbClr>
                  </a:solidFill>
                  <a:latin typeface="+mn-lt"/>
                  <a:ea typeface="+mn-ea"/>
                  <a:cs typeface="+mn-ea"/>
                  <a:sym typeface="+mn-lt"/>
                </a:rPr>
                <a:t>从国家创新体系建设扩展到全社会创新生态建设</a:t>
              </a:r>
            </a:p>
          </p:txBody>
        </p:sp>
      </p:grpSp>
      <p:sp>
        <p:nvSpPr>
          <p:cNvPr id="18" name="Rectangle 6"/>
          <p:cNvSpPr/>
          <p:nvPr/>
        </p:nvSpPr>
        <p:spPr>
          <a:xfrm>
            <a:off x="3659725" y="1735544"/>
            <a:ext cx="813044" cy="1446550"/>
          </a:xfrm>
          <a:prstGeom prst="rect">
            <a:avLst/>
          </a:prstGeom>
        </p:spPr>
        <p:txBody>
          <a:bodyPr wrap="none">
            <a:spAutoFit/>
          </a:bodyPr>
          <a:lstStyle/>
          <a:p>
            <a:pPr algn="ctr"/>
            <a:r>
              <a:rPr lang="en-US" sz="8800" dirty="0">
                <a:solidFill>
                  <a:srgbClr val="E52828"/>
                </a:solidFill>
                <a:cs typeface="+mn-ea"/>
                <a:sym typeface="+mn-lt"/>
              </a:rPr>
              <a:t>1</a:t>
            </a:r>
          </a:p>
        </p:txBody>
      </p:sp>
      <p:grpSp>
        <p:nvGrpSpPr>
          <p:cNvPr id="4" name="Group 5"/>
          <p:cNvGrpSpPr/>
          <p:nvPr/>
        </p:nvGrpSpPr>
        <p:grpSpPr>
          <a:xfrm>
            <a:off x="6530310" y="1853923"/>
            <a:ext cx="2629765" cy="2196000"/>
            <a:chOff x="3626069" y="683172"/>
            <a:chExt cx="2629765" cy="2196000"/>
          </a:xfrm>
        </p:grpSpPr>
        <p:sp>
          <p:nvSpPr>
            <p:cNvPr id="20" name="Rectangle 6"/>
            <p:cNvSpPr/>
            <p:nvPr/>
          </p:nvSpPr>
          <p:spPr>
            <a:xfrm>
              <a:off x="3626069" y="683172"/>
              <a:ext cx="2629765" cy="2196000"/>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cxnSp>
          <p:nvCxnSpPr>
            <p:cNvPr id="21" name="Straight Connector 7"/>
            <p:cNvCxnSpPr/>
            <p:nvPr/>
          </p:nvCxnSpPr>
          <p:spPr>
            <a:xfrm>
              <a:off x="3626069" y="693287"/>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Title 3"/>
            <p:cNvSpPr txBox="1">
              <a:spLocks/>
            </p:cNvSpPr>
            <p:nvPr/>
          </p:nvSpPr>
          <p:spPr>
            <a:xfrm>
              <a:off x="4438363" y="1109310"/>
              <a:ext cx="1675812"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zh-CN" altLang="en-US" sz="2400" dirty="0">
                  <a:solidFill>
                    <a:srgbClr val="222222"/>
                  </a:solidFill>
                  <a:latin typeface="+mn-lt"/>
                  <a:ea typeface="+mn-ea"/>
                  <a:cs typeface="+mn-ea"/>
                  <a:sym typeface="+mn-lt"/>
                </a:rPr>
                <a:t>创新方式</a:t>
              </a:r>
            </a:p>
          </p:txBody>
        </p:sp>
        <p:sp>
          <p:nvSpPr>
            <p:cNvPr id="23" name="Title 3"/>
            <p:cNvSpPr txBox="1">
              <a:spLocks/>
            </p:cNvSpPr>
            <p:nvPr/>
          </p:nvSpPr>
          <p:spPr>
            <a:xfrm>
              <a:off x="3770920" y="2011342"/>
              <a:ext cx="2340061" cy="675145"/>
            </a:xfrm>
            <a:prstGeom prst="rect">
              <a:avLst/>
            </a:prstGeom>
          </p:spPr>
          <p:txBody>
            <a:bodyPr/>
            <a:lstStyle>
              <a:defPPr>
                <a:defRPr lang="zh-CN"/>
              </a:defPPr>
              <a:lvl1pPr algn="just">
                <a:lnSpc>
                  <a:spcPct val="120000"/>
                </a:lnSpc>
                <a:spcBef>
                  <a:spcPct val="0"/>
                </a:spcBef>
                <a:buNone/>
                <a:defRPr sz="1600" b="0" i="0">
                  <a:solidFill>
                    <a:srgbClr val="222222">
                      <a:alpha val="70000"/>
                    </a:srgbClr>
                  </a:solidFill>
                  <a:cs typeface="+mn-ea"/>
                </a:defRPr>
              </a:lvl1pPr>
            </a:lstStyle>
            <a:p>
              <a:r>
                <a:rPr lang="zh-CN" altLang="en-US" dirty="0">
                  <a:sym typeface="+mn-lt"/>
                </a:rPr>
                <a:t>从产学研合作拓展到协同创新</a:t>
              </a:r>
            </a:p>
          </p:txBody>
        </p:sp>
      </p:grpSp>
      <p:sp>
        <p:nvSpPr>
          <p:cNvPr id="24" name="Rectangle 6"/>
          <p:cNvSpPr/>
          <p:nvPr/>
        </p:nvSpPr>
        <p:spPr>
          <a:xfrm>
            <a:off x="6625261" y="1735544"/>
            <a:ext cx="813044" cy="1446550"/>
          </a:xfrm>
          <a:prstGeom prst="rect">
            <a:avLst/>
          </a:prstGeom>
        </p:spPr>
        <p:txBody>
          <a:bodyPr wrap="none">
            <a:spAutoFit/>
          </a:bodyPr>
          <a:lstStyle/>
          <a:p>
            <a:pPr algn="ctr"/>
            <a:r>
              <a:rPr lang="en-US" sz="8800" dirty="0" smtClean="0">
                <a:solidFill>
                  <a:srgbClr val="E52828"/>
                </a:solidFill>
                <a:cs typeface="+mn-ea"/>
                <a:sym typeface="+mn-lt"/>
              </a:rPr>
              <a:t>2</a:t>
            </a:r>
            <a:endParaRPr lang="en-US" sz="8800" dirty="0">
              <a:solidFill>
                <a:srgbClr val="E52828"/>
              </a:solidFill>
              <a:cs typeface="+mn-ea"/>
              <a:sym typeface="+mn-lt"/>
            </a:endParaRPr>
          </a:p>
        </p:txBody>
      </p:sp>
      <p:grpSp>
        <p:nvGrpSpPr>
          <p:cNvPr id="5" name="Group 5"/>
          <p:cNvGrpSpPr/>
          <p:nvPr/>
        </p:nvGrpSpPr>
        <p:grpSpPr>
          <a:xfrm>
            <a:off x="9496002" y="1853924"/>
            <a:ext cx="2629765" cy="2122458"/>
            <a:chOff x="3626069" y="683173"/>
            <a:chExt cx="2629765" cy="2592000"/>
          </a:xfrm>
        </p:grpSpPr>
        <p:sp>
          <p:nvSpPr>
            <p:cNvPr id="26" name="Rectangle 6"/>
            <p:cNvSpPr/>
            <p:nvPr/>
          </p:nvSpPr>
          <p:spPr>
            <a:xfrm>
              <a:off x="3626069" y="683173"/>
              <a:ext cx="2629765" cy="2592000"/>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cxnSp>
          <p:nvCxnSpPr>
            <p:cNvPr id="27" name="Straight Connector 7"/>
            <p:cNvCxnSpPr/>
            <p:nvPr/>
          </p:nvCxnSpPr>
          <p:spPr>
            <a:xfrm>
              <a:off x="3626069" y="693287"/>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Title 3"/>
            <p:cNvSpPr txBox="1">
              <a:spLocks/>
            </p:cNvSpPr>
            <p:nvPr/>
          </p:nvSpPr>
          <p:spPr>
            <a:xfrm>
              <a:off x="4438363" y="1109310"/>
              <a:ext cx="1675812"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zh-CN" altLang="en-US" sz="2400" dirty="0">
                  <a:solidFill>
                    <a:srgbClr val="222222"/>
                  </a:solidFill>
                  <a:latin typeface="+mn-lt"/>
                  <a:ea typeface="+mn-ea"/>
                  <a:cs typeface="+mn-ea"/>
                  <a:sym typeface="+mn-lt"/>
                </a:rPr>
                <a:t>创新主体</a:t>
              </a:r>
            </a:p>
          </p:txBody>
        </p:sp>
        <p:sp>
          <p:nvSpPr>
            <p:cNvPr id="29" name="Title 3"/>
            <p:cNvSpPr txBox="1">
              <a:spLocks/>
            </p:cNvSpPr>
            <p:nvPr/>
          </p:nvSpPr>
          <p:spPr>
            <a:xfrm>
              <a:off x="3774114" y="1975304"/>
              <a:ext cx="2340061" cy="1202631"/>
            </a:xfrm>
            <a:prstGeom prst="rect">
              <a:avLst/>
            </a:prstGeom>
          </p:spPr>
          <p:txBody>
            <a:bodyPr/>
            <a:lstStyle>
              <a:defPPr>
                <a:defRPr lang="zh-CN"/>
              </a:defPPr>
              <a:lvl1pPr algn="just">
                <a:lnSpc>
                  <a:spcPct val="120000"/>
                </a:lnSpc>
                <a:spcBef>
                  <a:spcPct val="0"/>
                </a:spcBef>
                <a:buNone/>
                <a:defRPr sz="1600" b="0" i="0">
                  <a:solidFill>
                    <a:srgbClr val="222222">
                      <a:alpha val="70000"/>
                    </a:srgbClr>
                  </a:solidFill>
                  <a:cs typeface="+mn-ea"/>
                </a:defRPr>
              </a:lvl1pPr>
            </a:lstStyle>
            <a:p>
              <a:r>
                <a:rPr lang="zh-CN" altLang="en-US" dirty="0">
                  <a:sym typeface="+mn-lt"/>
                </a:rPr>
                <a:t>从科研院所的小众创新扩展到以企业为主体的创新，再拓展到大众创业、万众创新</a:t>
              </a:r>
            </a:p>
          </p:txBody>
        </p:sp>
      </p:grpSp>
      <p:sp>
        <p:nvSpPr>
          <p:cNvPr id="30" name="Rectangle 6"/>
          <p:cNvSpPr/>
          <p:nvPr/>
        </p:nvSpPr>
        <p:spPr>
          <a:xfrm>
            <a:off x="9590953" y="1735544"/>
            <a:ext cx="813044" cy="1446550"/>
          </a:xfrm>
          <a:prstGeom prst="rect">
            <a:avLst/>
          </a:prstGeom>
        </p:spPr>
        <p:txBody>
          <a:bodyPr wrap="none">
            <a:spAutoFit/>
          </a:bodyPr>
          <a:lstStyle/>
          <a:p>
            <a:pPr algn="ctr"/>
            <a:r>
              <a:rPr lang="en-US" sz="8800" dirty="0" smtClean="0">
                <a:solidFill>
                  <a:srgbClr val="E52828"/>
                </a:solidFill>
                <a:cs typeface="+mn-ea"/>
                <a:sym typeface="+mn-lt"/>
              </a:rPr>
              <a:t>3</a:t>
            </a:r>
            <a:endParaRPr lang="en-US" sz="8800" dirty="0">
              <a:solidFill>
                <a:srgbClr val="E52828"/>
              </a:solidFill>
              <a:cs typeface="+mn-ea"/>
              <a:sym typeface="+mn-lt"/>
            </a:endParaRPr>
          </a:p>
        </p:txBody>
      </p:sp>
    </p:spTree>
    <p:extLst>
      <p:ext uri="{BB962C8B-B14F-4D97-AF65-F5344CB8AC3E}">
        <p14:creationId xmlns:p14="http://schemas.microsoft.com/office/powerpoint/2010/main" xmlns="" val="757166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18"/>
          <p:cNvCxnSpPr/>
          <p:nvPr/>
        </p:nvCxnSpPr>
        <p:spPr>
          <a:xfrm>
            <a:off x="317310" y="793741"/>
            <a:ext cx="7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317310" y="174987"/>
            <a:ext cx="5952270" cy="584775"/>
          </a:xfrm>
          <a:prstGeom prst="rect">
            <a:avLst/>
          </a:prstGeom>
        </p:spPr>
        <p:txBody>
          <a:bodyPr wrap="none">
            <a:spAutoFit/>
          </a:bodyPr>
          <a:lstStyle/>
          <a:p>
            <a:r>
              <a:rPr lang="zh-CN" altLang="zh-CN" sz="3200" b="1" kern="100" dirty="0" smtClean="0">
                <a:solidFill>
                  <a:srgbClr val="E52828"/>
                </a:solidFill>
                <a:effectLst/>
                <a:cs typeface="+mn-ea"/>
                <a:sym typeface="+mn-lt"/>
              </a:rPr>
              <a:t>一、我国科技创新的突破性进展</a:t>
            </a:r>
            <a:endParaRPr lang="zh-CN" altLang="en-US" sz="3200" dirty="0">
              <a:solidFill>
                <a:srgbClr val="E52828"/>
              </a:solidFill>
              <a:cs typeface="+mn-ea"/>
              <a:sym typeface="+mn-lt"/>
            </a:endParaRPr>
          </a:p>
        </p:txBody>
      </p:sp>
      <p:sp>
        <p:nvSpPr>
          <p:cNvPr id="11" name="矩形 10"/>
          <p:cNvSpPr/>
          <p:nvPr/>
        </p:nvSpPr>
        <p:spPr>
          <a:xfrm>
            <a:off x="292521" y="1110589"/>
            <a:ext cx="4801314" cy="461665"/>
          </a:xfrm>
          <a:prstGeom prst="rect">
            <a:avLst/>
          </a:prstGeom>
        </p:spPr>
        <p:txBody>
          <a:bodyPr wrap="none">
            <a:spAutoFit/>
          </a:bodyPr>
          <a:lstStyle/>
          <a:p>
            <a:r>
              <a:rPr lang="zh-CN" altLang="en-US" sz="2400" b="1" kern="100" dirty="0">
                <a:cs typeface="+mn-ea"/>
                <a:sym typeface="+mn-lt"/>
              </a:rPr>
              <a:t>（二）科技创新进入新时代的标志</a:t>
            </a:r>
          </a:p>
        </p:txBody>
      </p:sp>
      <p:pic>
        <p:nvPicPr>
          <p:cNvPr id="12" name="图片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582" y="3205134"/>
            <a:ext cx="9176657" cy="4588329"/>
          </a:xfrm>
          <a:prstGeom prst="rect">
            <a:avLst/>
          </a:prstGeom>
        </p:spPr>
      </p:pic>
      <p:grpSp>
        <p:nvGrpSpPr>
          <p:cNvPr id="2" name="Group 5"/>
          <p:cNvGrpSpPr/>
          <p:nvPr/>
        </p:nvGrpSpPr>
        <p:grpSpPr>
          <a:xfrm>
            <a:off x="3564774" y="1853924"/>
            <a:ext cx="2629765" cy="2196000"/>
            <a:chOff x="3626069" y="683173"/>
            <a:chExt cx="2629765" cy="2196000"/>
          </a:xfrm>
        </p:grpSpPr>
        <p:sp>
          <p:nvSpPr>
            <p:cNvPr id="14" name="Rectangle 6"/>
            <p:cNvSpPr/>
            <p:nvPr/>
          </p:nvSpPr>
          <p:spPr>
            <a:xfrm>
              <a:off x="3626069" y="683173"/>
              <a:ext cx="2629765" cy="2196000"/>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cxnSp>
          <p:nvCxnSpPr>
            <p:cNvPr id="15" name="Straight Connector 7"/>
            <p:cNvCxnSpPr/>
            <p:nvPr/>
          </p:nvCxnSpPr>
          <p:spPr>
            <a:xfrm>
              <a:off x="3626069" y="693287"/>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itle 3"/>
            <p:cNvSpPr txBox="1">
              <a:spLocks/>
            </p:cNvSpPr>
            <p:nvPr/>
          </p:nvSpPr>
          <p:spPr>
            <a:xfrm>
              <a:off x="4438363" y="1109310"/>
              <a:ext cx="1675812"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r>
                <a:rPr lang="zh-CN" altLang="en-US" sz="2400" dirty="0" smtClean="0">
                  <a:solidFill>
                    <a:srgbClr val="222222"/>
                  </a:solidFill>
                  <a:latin typeface="+mn-lt"/>
                  <a:ea typeface="+mn-ea"/>
                  <a:cs typeface="+mn-ea"/>
                  <a:sym typeface="+mn-lt"/>
                </a:rPr>
                <a:t>创新</a:t>
              </a:r>
              <a:r>
                <a:rPr lang="zh-CN" altLang="zh-CN" sz="2400" kern="100" dirty="0">
                  <a:cs typeface="+mn-ea"/>
                  <a:sym typeface="+mn-lt"/>
                </a:rPr>
                <a:t>模式</a:t>
              </a:r>
              <a:endParaRPr lang="zh-CN" altLang="en-US" sz="2400" dirty="0">
                <a:cs typeface="+mn-ea"/>
                <a:sym typeface="+mn-lt"/>
              </a:endParaRPr>
            </a:p>
          </p:txBody>
        </p:sp>
        <p:sp>
          <p:nvSpPr>
            <p:cNvPr id="17" name="Title 3"/>
            <p:cNvSpPr txBox="1">
              <a:spLocks/>
            </p:cNvSpPr>
            <p:nvPr/>
          </p:nvSpPr>
          <p:spPr>
            <a:xfrm>
              <a:off x="3700169" y="2011343"/>
              <a:ext cx="2481564" cy="675145"/>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just">
                <a:lnSpc>
                  <a:spcPct val="120000"/>
                </a:lnSpc>
              </a:pPr>
              <a:r>
                <a:rPr lang="zh-CN" altLang="en-US" sz="1600" b="0" dirty="0">
                  <a:solidFill>
                    <a:srgbClr val="222222">
                      <a:alpha val="70000"/>
                    </a:srgbClr>
                  </a:solidFill>
                  <a:latin typeface="+mn-lt"/>
                  <a:ea typeface="+mn-ea"/>
                  <a:cs typeface="+mn-ea"/>
                  <a:sym typeface="+mn-lt"/>
                </a:rPr>
                <a:t>从以产品和工艺为主扩展到重视商业模式的创新</a:t>
              </a:r>
            </a:p>
          </p:txBody>
        </p:sp>
      </p:grpSp>
      <p:sp>
        <p:nvSpPr>
          <p:cNvPr id="18" name="Rectangle 6"/>
          <p:cNvSpPr/>
          <p:nvPr/>
        </p:nvSpPr>
        <p:spPr>
          <a:xfrm>
            <a:off x="3659725" y="1735544"/>
            <a:ext cx="813044" cy="1446550"/>
          </a:xfrm>
          <a:prstGeom prst="rect">
            <a:avLst/>
          </a:prstGeom>
        </p:spPr>
        <p:txBody>
          <a:bodyPr wrap="none">
            <a:spAutoFit/>
          </a:bodyPr>
          <a:lstStyle/>
          <a:p>
            <a:pPr algn="ctr"/>
            <a:r>
              <a:rPr lang="en-US" sz="8800" dirty="0" smtClean="0">
                <a:solidFill>
                  <a:srgbClr val="E52828"/>
                </a:solidFill>
                <a:cs typeface="+mn-ea"/>
                <a:sym typeface="+mn-lt"/>
              </a:rPr>
              <a:t>4</a:t>
            </a:r>
            <a:endParaRPr lang="en-US" sz="8800" dirty="0">
              <a:solidFill>
                <a:srgbClr val="E52828"/>
              </a:solidFill>
              <a:cs typeface="+mn-ea"/>
              <a:sym typeface="+mn-lt"/>
            </a:endParaRPr>
          </a:p>
        </p:txBody>
      </p:sp>
      <p:grpSp>
        <p:nvGrpSpPr>
          <p:cNvPr id="4" name="Group 5"/>
          <p:cNvGrpSpPr/>
          <p:nvPr/>
        </p:nvGrpSpPr>
        <p:grpSpPr>
          <a:xfrm>
            <a:off x="6530310" y="1853923"/>
            <a:ext cx="2629765" cy="2196000"/>
            <a:chOff x="3626069" y="683172"/>
            <a:chExt cx="2629765" cy="2196000"/>
          </a:xfrm>
        </p:grpSpPr>
        <p:sp>
          <p:nvSpPr>
            <p:cNvPr id="20" name="Rectangle 6"/>
            <p:cNvSpPr/>
            <p:nvPr/>
          </p:nvSpPr>
          <p:spPr>
            <a:xfrm>
              <a:off x="3626069" y="683172"/>
              <a:ext cx="2629765" cy="2196000"/>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cxnSp>
          <p:nvCxnSpPr>
            <p:cNvPr id="21" name="Straight Connector 7"/>
            <p:cNvCxnSpPr/>
            <p:nvPr/>
          </p:nvCxnSpPr>
          <p:spPr>
            <a:xfrm>
              <a:off x="3626069" y="693287"/>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Title 3"/>
            <p:cNvSpPr txBox="1">
              <a:spLocks/>
            </p:cNvSpPr>
            <p:nvPr/>
          </p:nvSpPr>
          <p:spPr>
            <a:xfrm>
              <a:off x="4438363" y="1109310"/>
              <a:ext cx="1675812"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r>
                <a:rPr lang="zh-CN" altLang="en-US" sz="2400" dirty="0" smtClean="0">
                  <a:solidFill>
                    <a:srgbClr val="222222"/>
                  </a:solidFill>
                  <a:latin typeface="+mn-lt"/>
                  <a:ea typeface="+mn-ea"/>
                  <a:cs typeface="+mn-ea"/>
                  <a:sym typeface="+mn-lt"/>
                </a:rPr>
                <a:t>创新</a:t>
              </a:r>
              <a:r>
                <a:rPr lang="zh-CN" altLang="zh-CN" sz="2400" kern="100" dirty="0">
                  <a:cs typeface="+mn-ea"/>
                  <a:sym typeface="+mn-lt"/>
                </a:rPr>
                <a:t>类型</a:t>
              </a:r>
              <a:endParaRPr lang="zh-CN" altLang="en-US" sz="2400" dirty="0">
                <a:cs typeface="+mn-ea"/>
                <a:sym typeface="+mn-lt"/>
              </a:endParaRPr>
            </a:p>
          </p:txBody>
        </p:sp>
        <p:sp>
          <p:nvSpPr>
            <p:cNvPr id="23" name="Title 3"/>
            <p:cNvSpPr txBox="1">
              <a:spLocks/>
            </p:cNvSpPr>
            <p:nvPr/>
          </p:nvSpPr>
          <p:spPr>
            <a:xfrm>
              <a:off x="3770920" y="2011342"/>
              <a:ext cx="2340061" cy="675145"/>
            </a:xfrm>
            <a:prstGeom prst="rect">
              <a:avLst/>
            </a:prstGeom>
          </p:spPr>
          <p:txBody>
            <a:bodyPr/>
            <a:lstStyle>
              <a:defPPr>
                <a:defRPr lang="zh-CN"/>
              </a:defPPr>
              <a:lvl1pPr algn="just">
                <a:lnSpc>
                  <a:spcPct val="120000"/>
                </a:lnSpc>
                <a:spcBef>
                  <a:spcPct val="0"/>
                </a:spcBef>
                <a:buNone/>
                <a:defRPr sz="1600" b="0" i="0">
                  <a:solidFill>
                    <a:srgbClr val="222222">
                      <a:alpha val="70000"/>
                    </a:srgbClr>
                  </a:solidFill>
                  <a:cs typeface="+mn-ea"/>
                </a:defRPr>
              </a:lvl1pPr>
            </a:lstStyle>
            <a:p>
              <a:r>
                <a:rPr lang="zh-CN" altLang="en-US" dirty="0">
                  <a:sym typeface="+mn-lt"/>
                </a:rPr>
                <a:t>从一般产品创新扩展到重大创新和颠覆性创新</a:t>
              </a:r>
            </a:p>
          </p:txBody>
        </p:sp>
      </p:grpSp>
      <p:sp>
        <p:nvSpPr>
          <p:cNvPr id="24" name="Rectangle 6"/>
          <p:cNvSpPr/>
          <p:nvPr/>
        </p:nvSpPr>
        <p:spPr>
          <a:xfrm>
            <a:off x="6625261" y="1735544"/>
            <a:ext cx="813044" cy="1446550"/>
          </a:xfrm>
          <a:prstGeom prst="rect">
            <a:avLst/>
          </a:prstGeom>
        </p:spPr>
        <p:txBody>
          <a:bodyPr wrap="none">
            <a:spAutoFit/>
          </a:bodyPr>
          <a:lstStyle/>
          <a:p>
            <a:pPr algn="ctr"/>
            <a:r>
              <a:rPr lang="en-US" sz="8800" dirty="0" smtClean="0">
                <a:solidFill>
                  <a:srgbClr val="E52828"/>
                </a:solidFill>
                <a:cs typeface="+mn-ea"/>
                <a:sym typeface="+mn-lt"/>
              </a:rPr>
              <a:t>5</a:t>
            </a:r>
            <a:endParaRPr lang="en-US" sz="8800" dirty="0">
              <a:solidFill>
                <a:srgbClr val="E52828"/>
              </a:solidFill>
              <a:cs typeface="+mn-ea"/>
              <a:sym typeface="+mn-lt"/>
            </a:endParaRPr>
          </a:p>
        </p:txBody>
      </p:sp>
      <p:grpSp>
        <p:nvGrpSpPr>
          <p:cNvPr id="5" name="Group 5"/>
          <p:cNvGrpSpPr/>
          <p:nvPr/>
        </p:nvGrpSpPr>
        <p:grpSpPr>
          <a:xfrm>
            <a:off x="9496002" y="1853924"/>
            <a:ext cx="2629765" cy="2195999"/>
            <a:chOff x="3626069" y="683173"/>
            <a:chExt cx="2629765" cy="2195999"/>
          </a:xfrm>
        </p:grpSpPr>
        <p:sp>
          <p:nvSpPr>
            <p:cNvPr id="26" name="Rectangle 6"/>
            <p:cNvSpPr/>
            <p:nvPr/>
          </p:nvSpPr>
          <p:spPr>
            <a:xfrm>
              <a:off x="3626069" y="683173"/>
              <a:ext cx="2629765" cy="2195999"/>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cs typeface="+mn-ea"/>
                <a:sym typeface="+mn-lt"/>
              </a:endParaRPr>
            </a:p>
          </p:txBody>
        </p:sp>
        <p:cxnSp>
          <p:nvCxnSpPr>
            <p:cNvPr id="27" name="Straight Connector 7"/>
            <p:cNvCxnSpPr/>
            <p:nvPr/>
          </p:nvCxnSpPr>
          <p:spPr>
            <a:xfrm>
              <a:off x="3626069" y="693287"/>
              <a:ext cx="767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Title 3"/>
            <p:cNvSpPr txBox="1">
              <a:spLocks/>
            </p:cNvSpPr>
            <p:nvPr/>
          </p:nvSpPr>
          <p:spPr>
            <a:xfrm>
              <a:off x="4438363" y="1109310"/>
              <a:ext cx="1675812" cy="847547"/>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nSpc>
                  <a:spcPct val="80000"/>
                </a:lnSpc>
              </a:pPr>
              <a:r>
                <a:rPr lang="zh-CN" altLang="en-US" sz="2400" dirty="0">
                  <a:solidFill>
                    <a:srgbClr val="222222"/>
                  </a:solidFill>
                  <a:latin typeface="+mn-lt"/>
                  <a:ea typeface="+mn-ea"/>
                  <a:cs typeface="+mn-ea"/>
                  <a:sym typeface="+mn-lt"/>
                </a:rPr>
                <a:t>创新人才</a:t>
              </a:r>
            </a:p>
          </p:txBody>
        </p:sp>
        <p:sp>
          <p:nvSpPr>
            <p:cNvPr id="29" name="Title 3"/>
            <p:cNvSpPr txBox="1">
              <a:spLocks/>
            </p:cNvSpPr>
            <p:nvPr/>
          </p:nvSpPr>
          <p:spPr>
            <a:xfrm>
              <a:off x="3700091" y="1962130"/>
              <a:ext cx="2481720" cy="724357"/>
            </a:xfrm>
            <a:prstGeom prst="rect">
              <a:avLst/>
            </a:prstGeom>
          </p:spPr>
          <p:txBody>
            <a:bodyPr/>
            <a:lstStyle>
              <a:defPPr>
                <a:defRPr lang="zh-CN"/>
              </a:defPPr>
              <a:lvl1pPr algn="just">
                <a:lnSpc>
                  <a:spcPct val="120000"/>
                </a:lnSpc>
                <a:spcBef>
                  <a:spcPct val="0"/>
                </a:spcBef>
                <a:buNone/>
                <a:defRPr sz="1600" b="0" i="0">
                  <a:solidFill>
                    <a:srgbClr val="222222">
                      <a:alpha val="70000"/>
                    </a:srgbClr>
                  </a:solidFill>
                  <a:cs typeface="+mn-ea"/>
                </a:defRPr>
              </a:lvl1pPr>
            </a:lstStyle>
            <a:p>
              <a:r>
                <a:rPr lang="zh-CN" altLang="en-US" dirty="0">
                  <a:sym typeface="+mn-lt"/>
                </a:rPr>
                <a:t>从关注资金投入到逐渐意识到创新人才更为重要</a:t>
              </a:r>
            </a:p>
          </p:txBody>
        </p:sp>
      </p:grpSp>
      <p:sp>
        <p:nvSpPr>
          <p:cNvPr id="30" name="Rectangle 6"/>
          <p:cNvSpPr/>
          <p:nvPr/>
        </p:nvSpPr>
        <p:spPr>
          <a:xfrm>
            <a:off x="9590953" y="1735544"/>
            <a:ext cx="813044" cy="1446550"/>
          </a:xfrm>
          <a:prstGeom prst="rect">
            <a:avLst/>
          </a:prstGeom>
        </p:spPr>
        <p:txBody>
          <a:bodyPr wrap="none">
            <a:spAutoFit/>
          </a:bodyPr>
          <a:lstStyle/>
          <a:p>
            <a:pPr algn="ctr"/>
            <a:r>
              <a:rPr lang="en-US" sz="8800" dirty="0" smtClean="0">
                <a:solidFill>
                  <a:srgbClr val="E52828"/>
                </a:solidFill>
                <a:cs typeface="+mn-ea"/>
                <a:sym typeface="+mn-lt"/>
              </a:rPr>
              <a:t>6</a:t>
            </a:r>
            <a:endParaRPr lang="en-US" sz="8800" dirty="0">
              <a:solidFill>
                <a:srgbClr val="E52828"/>
              </a:solidFill>
              <a:cs typeface="+mn-ea"/>
              <a:sym typeface="+mn-lt"/>
            </a:endParaRPr>
          </a:p>
        </p:txBody>
      </p:sp>
    </p:spTree>
    <p:extLst>
      <p:ext uri="{BB962C8B-B14F-4D97-AF65-F5344CB8AC3E}">
        <p14:creationId xmlns:p14="http://schemas.microsoft.com/office/powerpoint/2010/main" xmlns="" val="1765934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roseivd">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Mark04 Red light color">
      <a:dk1>
        <a:srgbClr val="222222"/>
      </a:dk1>
      <a:lt1>
        <a:srgbClr val="FFFFFF"/>
      </a:lt1>
      <a:dk2>
        <a:srgbClr val="222222"/>
      </a:dk2>
      <a:lt2>
        <a:srgbClr val="FFFFFF"/>
      </a:lt2>
      <a:accent1>
        <a:srgbClr val="E52828"/>
      </a:accent1>
      <a:accent2>
        <a:srgbClr val="EC4242"/>
      </a:accent2>
      <a:accent3>
        <a:srgbClr val="F05959"/>
      </a:accent3>
      <a:accent4>
        <a:srgbClr val="F27070"/>
      </a:accent4>
      <a:accent5>
        <a:srgbClr val="F68585"/>
      </a:accent5>
      <a:accent6>
        <a:srgbClr val="F99898"/>
      </a:accent6>
      <a:hlink>
        <a:srgbClr val="0563C1"/>
      </a:hlink>
      <a:folHlink>
        <a:srgbClr val="954F72"/>
      </a:folHlink>
    </a:clrScheme>
    <a:fontScheme name="lroseivd">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775</TotalTime>
  <Words>1336</Words>
  <Application>Microsoft Office PowerPoint</Application>
  <PresentationFormat>自定义</PresentationFormat>
  <Paragraphs>144</Paragraphs>
  <Slides>23</Slides>
  <Notes>2</Notes>
  <HiddenSlides>0</HiddenSlides>
  <MMClips>0</MMClips>
  <ScaleCrop>false</ScaleCrop>
  <HeadingPairs>
    <vt:vector size="4" baseType="variant">
      <vt:variant>
        <vt:lpstr>主题</vt:lpstr>
      </vt:variant>
      <vt:variant>
        <vt:i4>2</vt:i4>
      </vt:variant>
      <vt:variant>
        <vt:lpstr>幻灯片标题</vt:lpstr>
      </vt:variant>
      <vt:variant>
        <vt:i4>23</vt:i4>
      </vt:variant>
    </vt:vector>
  </HeadingPairs>
  <TitlesOfParts>
    <vt:vector size="25" baseType="lpstr">
      <vt:lpstr>Office 主题</vt:lpstr>
      <vt:lpstr>Office Theme</vt:lpstr>
      <vt:lpstr>幻灯片 1</vt:lpstr>
      <vt:lpstr>幻灯片 2</vt:lpstr>
      <vt:lpstr>CONTENTS</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User</dc:creator>
  <cp:lastModifiedBy>AutoBVT</cp:lastModifiedBy>
  <cp:revision>72</cp:revision>
  <dcterms:created xsi:type="dcterms:W3CDTF">2017-10-29T11:34:07Z</dcterms:created>
  <dcterms:modified xsi:type="dcterms:W3CDTF">2017-11-29T08:16:11Z</dcterms:modified>
</cp:coreProperties>
</file>